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diagrams/data3.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diagrams/data1.xml" ContentType="application/vnd.openxmlformats-officedocument.drawingml.diagramData+xml"/>
  <Override PartName="/ppt/diagrams/data4.xml" ContentType="application/vnd.openxmlformats-officedocument.drawingml.diagramData+xml"/>
  <Override PartName="/ppt/diagrams/data2.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6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1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80.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41.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Masters/notesMaster1.xml" ContentType="application/vnd.openxmlformats-officedocument.presentationml.notesMaster+xml"/>
  <Override PartName="/ppt/diagrams/colors4.xml" ContentType="application/vnd.openxmlformats-officedocument.drawingml.diagramColors+xml"/>
  <Override PartName="/ppt/theme/theme1.xml" ContentType="application/vnd.openxmlformats-officedocument.theme+xml"/>
  <Override PartName="/ppt/diagrams/quickStyle4.xml" ContentType="application/vnd.openxmlformats-officedocument.drawingml.diagramStyle+xml"/>
  <Override PartName="/ppt/diagrams/drawing4.xml" ContentType="application/vnd.ms-office.drawingml.diagramDrawing+xml"/>
  <Override PartName="/ppt/diagrams/layout6.xml" ContentType="application/vnd.openxmlformats-officedocument.drawingml.diagramLayout+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layout4.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ppt/tags/tag5.xml" ContentType="application/vnd.openxmlformats-officedocument.presentationml.tags+xml"/>
  <Override PartName="/ppt/tags/tag6.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ppt/tags/tag3.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8" r:id="rId2"/>
    <p:sldId id="260" r:id="rId3"/>
    <p:sldId id="262" r:id="rId4"/>
    <p:sldId id="263" r:id="rId5"/>
    <p:sldId id="264" r:id="rId6"/>
    <p:sldId id="265" r:id="rId7"/>
    <p:sldId id="266" r:id="rId8"/>
    <p:sldId id="268" r:id="rId9"/>
    <p:sldId id="270" r:id="rId10"/>
    <p:sldId id="271" r:id="rId11"/>
    <p:sldId id="273" r:id="rId12"/>
    <p:sldId id="274" r:id="rId13"/>
    <p:sldId id="275" r:id="rId14"/>
    <p:sldId id="277" r:id="rId15"/>
    <p:sldId id="278" r:id="rId16"/>
    <p:sldId id="279" r:id="rId17"/>
    <p:sldId id="280" r:id="rId18"/>
    <p:sldId id="281" r:id="rId19"/>
    <p:sldId id="282" r:id="rId20"/>
    <p:sldId id="283" r:id="rId21"/>
    <p:sldId id="285" r:id="rId22"/>
    <p:sldId id="286" r:id="rId23"/>
    <p:sldId id="288" r:id="rId24"/>
    <p:sldId id="289" r:id="rId25"/>
    <p:sldId id="290" r:id="rId26"/>
    <p:sldId id="292" r:id="rId27"/>
    <p:sldId id="293" r:id="rId28"/>
    <p:sldId id="294" r:id="rId29"/>
    <p:sldId id="295" r:id="rId30"/>
    <p:sldId id="296" r:id="rId31"/>
    <p:sldId id="297" r:id="rId32"/>
    <p:sldId id="298" r:id="rId33"/>
    <p:sldId id="300" r:id="rId34"/>
    <p:sldId id="301" r:id="rId35"/>
    <p:sldId id="302" r:id="rId36"/>
    <p:sldId id="304" r:id="rId37"/>
    <p:sldId id="305" r:id="rId38"/>
    <p:sldId id="306" r:id="rId39"/>
    <p:sldId id="308" r:id="rId40"/>
    <p:sldId id="310" r:id="rId41"/>
    <p:sldId id="312" r:id="rId42"/>
    <p:sldId id="313" r:id="rId43"/>
    <p:sldId id="314" r:id="rId44"/>
    <p:sldId id="315" r:id="rId45"/>
    <p:sldId id="317" r:id="rId46"/>
    <p:sldId id="318" r:id="rId47"/>
    <p:sldId id="319" r:id="rId48"/>
    <p:sldId id="320" r:id="rId49"/>
    <p:sldId id="321" r:id="rId50"/>
    <p:sldId id="322" r:id="rId51"/>
    <p:sldId id="329" r:id="rId52"/>
    <p:sldId id="330" r:id="rId53"/>
    <p:sldId id="331" r:id="rId54"/>
    <p:sldId id="332" r:id="rId55"/>
    <p:sldId id="334" r:id="rId56"/>
    <p:sldId id="335" r:id="rId57"/>
    <p:sldId id="336" r:id="rId58"/>
    <p:sldId id="337" r:id="rId59"/>
    <p:sldId id="338" r:id="rId60"/>
    <p:sldId id="340" r:id="rId61"/>
    <p:sldId id="342" r:id="rId62"/>
    <p:sldId id="343" r:id="rId63"/>
    <p:sldId id="345" r:id="rId64"/>
    <p:sldId id="346" r:id="rId65"/>
    <p:sldId id="347" r:id="rId66"/>
    <p:sldId id="349" r:id="rId67"/>
    <p:sldId id="350" r:id="rId68"/>
    <p:sldId id="351" r:id="rId69"/>
    <p:sldId id="352" r:id="rId70"/>
    <p:sldId id="353" r:id="rId71"/>
    <p:sldId id="354" r:id="rId72"/>
    <p:sldId id="355" r:id="rId73"/>
    <p:sldId id="357" r:id="rId74"/>
    <p:sldId id="358" r:id="rId75"/>
    <p:sldId id="360" r:id="rId76"/>
    <p:sldId id="361" r:id="rId77"/>
    <p:sldId id="362" r:id="rId78"/>
    <p:sldId id="364" r:id="rId79"/>
    <p:sldId id="365" r:id="rId80"/>
    <p:sldId id="366" r:id="rId81"/>
    <p:sldId id="367" r:id="rId82"/>
    <p:sldId id="368" r:id="rId83"/>
    <p:sldId id="369" r:id="rId84"/>
    <p:sldId id="370" r:id="rId85"/>
    <p:sldId id="372" r:id="rId86"/>
    <p:sldId id="373" r:id="rId87"/>
    <p:sldId id="374" r:id="rId88"/>
    <p:sldId id="376" r:id="rId89"/>
    <p:sldId id="377" r:id="rId90"/>
    <p:sldId id="378" r:id="rId91"/>
    <p:sldId id="380" r:id="rId92"/>
    <p:sldId id="382" r:id="rId93"/>
    <p:sldId id="384" r:id="rId94"/>
    <p:sldId id="385" r:id="rId95"/>
    <p:sldId id="386" r:id="rId96"/>
    <p:sldId id="387" r:id="rId97"/>
    <p:sldId id="389" r:id="rId98"/>
    <p:sldId id="390" r:id="rId99"/>
    <p:sldId id="391" r:id="rId100"/>
    <p:sldId id="392" r:id="rId101"/>
    <p:sldId id="393" r:id="rId102"/>
    <p:sldId id="394" r:id="rId103"/>
    <p:sldId id="395" r:id="rId104"/>
    <p:sldId id="396" r:id="rId105"/>
    <p:sldId id="397" r:id="rId106"/>
    <p:sldId id="398" r:id="rId107"/>
    <p:sldId id="399" r:id="rId108"/>
    <p:sldId id="323" r:id="rId109"/>
    <p:sldId id="324" r:id="rId110"/>
    <p:sldId id="325" r:id="rId111"/>
    <p:sldId id="326" r:id="rId112"/>
    <p:sldId id="327"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4995" autoAdjust="0"/>
    <p:restoredTop sz="94660"/>
  </p:normalViewPr>
  <p:slideViewPr>
    <p:cSldViewPr snapToGrid="0">
      <p:cViewPr varScale="1">
        <p:scale>
          <a:sx n="63" d="100"/>
          <a:sy n="63" d="100"/>
        </p:scale>
        <p:origin x="80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openxmlformats.org/officeDocument/2006/relationships/customXml" Target="../customXml/item1.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customXml" Target="../customXml/item2.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customXml" Target="../customXml/item3.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0D4BB7-1C6D-1044-B8B2-5865E87EF3F0}"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0430D3D-5252-364C-A029-AD6C3E58738E}">
      <dgm:prSet phldrT="[Text]"/>
      <dgm:spPr/>
      <dgm:t>
        <a:bodyPr/>
        <a:lstStyle/>
        <a:p>
          <a:r>
            <a:rPr lang="en-US">
              <a:latin typeface="Arial Nova"/>
            </a:rPr>
            <a:t>Company Level Reporting</a:t>
          </a:r>
        </a:p>
      </dgm:t>
    </dgm:pt>
    <dgm:pt modelId="{044E8CA8-E488-9340-81E3-6C342315DB5F}" type="parTrans" cxnId="{77186EC6-8905-894B-9102-126709A9BD2E}">
      <dgm:prSet/>
      <dgm:spPr/>
      <dgm:t>
        <a:bodyPr/>
        <a:lstStyle/>
        <a:p>
          <a:endParaRPr lang="en-US"/>
        </a:p>
      </dgm:t>
    </dgm:pt>
    <dgm:pt modelId="{EA51A566-0D25-F94E-819D-9189C68B05AA}" type="sibTrans" cxnId="{77186EC6-8905-894B-9102-126709A9BD2E}">
      <dgm:prSet/>
      <dgm:spPr/>
      <dgm:t>
        <a:bodyPr/>
        <a:lstStyle/>
        <a:p>
          <a:endParaRPr lang="en-US"/>
        </a:p>
      </dgm:t>
    </dgm:pt>
    <dgm:pt modelId="{F628AB48-38B4-B946-95A8-F711F0C150DD}">
      <dgm:prSet phldrT="[Text]"/>
      <dgm:spPr/>
      <dgm:t>
        <a:bodyPr/>
        <a:lstStyle/>
        <a:p>
          <a:pPr rtl="0"/>
          <a:r>
            <a:rPr lang="en-US">
              <a:latin typeface="Arial Nova"/>
            </a:rPr>
            <a:t>Enterprise Dashboards</a:t>
          </a:r>
        </a:p>
      </dgm:t>
    </dgm:pt>
    <dgm:pt modelId="{982E4015-1287-854C-8615-E7B331EB8896}" type="parTrans" cxnId="{F46C8019-D8CF-8044-BFA4-F3F49CA929B8}">
      <dgm:prSet/>
      <dgm:spPr/>
      <dgm:t>
        <a:bodyPr/>
        <a:lstStyle/>
        <a:p>
          <a:endParaRPr lang="en-US"/>
        </a:p>
      </dgm:t>
    </dgm:pt>
    <dgm:pt modelId="{4188F25C-BA04-154A-8720-2BF74C9389EA}" type="sibTrans" cxnId="{F46C8019-D8CF-8044-BFA4-F3F49CA929B8}">
      <dgm:prSet/>
      <dgm:spPr/>
      <dgm:t>
        <a:bodyPr/>
        <a:lstStyle/>
        <a:p>
          <a:endParaRPr lang="en-US"/>
        </a:p>
      </dgm:t>
    </dgm:pt>
    <dgm:pt modelId="{035616EF-14C1-A343-ADAE-5FA5B39EEA14}">
      <dgm:prSet phldrT="[Text]"/>
      <dgm:spPr/>
      <dgm:t>
        <a:bodyPr/>
        <a:lstStyle/>
        <a:p>
          <a:r>
            <a:rPr lang="en-US">
              <a:latin typeface="Arial Nova"/>
            </a:rPr>
            <a:t>Cross-domain Analytics</a:t>
          </a:r>
        </a:p>
      </dgm:t>
    </dgm:pt>
    <dgm:pt modelId="{974DC193-EE14-3F48-A9CB-1BA7E73AE21E}" type="parTrans" cxnId="{7921CFB9-78E0-2D43-8A5D-9ECCFAEC49AE}">
      <dgm:prSet/>
      <dgm:spPr/>
      <dgm:t>
        <a:bodyPr/>
        <a:lstStyle/>
        <a:p>
          <a:endParaRPr lang="en-US"/>
        </a:p>
      </dgm:t>
    </dgm:pt>
    <dgm:pt modelId="{02AB9782-E614-1C4E-A039-AAC9FA91F803}" type="sibTrans" cxnId="{7921CFB9-78E0-2D43-8A5D-9ECCFAEC49AE}">
      <dgm:prSet/>
      <dgm:spPr/>
      <dgm:t>
        <a:bodyPr/>
        <a:lstStyle/>
        <a:p>
          <a:endParaRPr lang="en-US"/>
        </a:p>
      </dgm:t>
    </dgm:pt>
    <dgm:pt modelId="{D1561696-4640-504A-AA2C-7FCC7EBE26CE}">
      <dgm:prSet phldrT="[Text]"/>
      <dgm:spPr/>
      <dgm:t>
        <a:bodyPr/>
        <a:lstStyle/>
        <a:p>
          <a:r>
            <a:rPr lang="en-US">
              <a:latin typeface="Arial Nova"/>
            </a:rPr>
            <a:t>Self-service Analytics</a:t>
          </a:r>
        </a:p>
      </dgm:t>
    </dgm:pt>
    <dgm:pt modelId="{55628D74-1BAB-434D-9E82-D1F0FF283B69}" type="parTrans" cxnId="{AC690763-6E15-944C-A58B-819B4AEF76B1}">
      <dgm:prSet/>
      <dgm:spPr/>
      <dgm:t>
        <a:bodyPr/>
        <a:lstStyle/>
        <a:p>
          <a:endParaRPr lang="en-US"/>
        </a:p>
      </dgm:t>
    </dgm:pt>
    <dgm:pt modelId="{916DD83F-6E12-DC43-80B1-69CD01E45442}" type="sibTrans" cxnId="{AC690763-6E15-944C-A58B-819B4AEF76B1}">
      <dgm:prSet/>
      <dgm:spPr/>
      <dgm:t>
        <a:bodyPr/>
        <a:lstStyle/>
        <a:p>
          <a:endParaRPr lang="en-US"/>
        </a:p>
      </dgm:t>
    </dgm:pt>
    <dgm:pt modelId="{0E8DD17F-281A-854E-90D6-1D255D942F0B}">
      <dgm:prSet phldrT="[Text]"/>
      <dgm:spPr/>
      <dgm:t>
        <a:bodyPr/>
        <a:lstStyle/>
        <a:p>
          <a:r>
            <a:rPr lang="en-US" err="1">
              <a:latin typeface="Arial Nova"/>
            </a:rPr>
            <a:t>Adhoc</a:t>
          </a:r>
          <a:r>
            <a:rPr lang="en-US">
              <a:latin typeface="Arial Nova"/>
            </a:rPr>
            <a:t> Reporting</a:t>
          </a:r>
        </a:p>
      </dgm:t>
    </dgm:pt>
    <dgm:pt modelId="{E4602BA8-651D-D34A-ACE0-6E4E0CCC1185}" type="parTrans" cxnId="{4E62117A-3361-2E47-817F-0499BD096BD1}">
      <dgm:prSet/>
      <dgm:spPr/>
      <dgm:t>
        <a:bodyPr/>
        <a:lstStyle/>
        <a:p>
          <a:endParaRPr lang="en-US"/>
        </a:p>
      </dgm:t>
    </dgm:pt>
    <dgm:pt modelId="{2702FFD0-0C41-A94E-8D65-C57BFDB8427E}" type="sibTrans" cxnId="{4E62117A-3361-2E47-817F-0499BD096BD1}">
      <dgm:prSet/>
      <dgm:spPr/>
      <dgm:t>
        <a:bodyPr/>
        <a:lstStyle/>
        <a:p>
          <a:endParaRPr lang="en-US"/>
        </a:p>
      </dgm:t>
    </dgm:pt>
    <dgm:pt modelId="{6451B5BB-4CE8-DE4B-A020-FD145DE9673A}">
      <dgm:prSet phldrT="[Text]"/>
      <dgm:spPr/>
      <dgm:t>
        <a:bodyPr/>
        <a:lstStyle/>
        <a:p>
          <a:pPr rtl="0"/>
          <a:r>
            <a:rPr lang="en-US">
              <a:effectLst/>
              <a:latin typeface="Arial Nova"/>
              <a:cs typeface="Calibri"/>
            </a:rPr>
            <a:t>Data </a:t>
          </a:r>
          <a:r>
            <a:rPr lang="en-US" b="0">
              <a:latin typeface="Arial Nova"/>
              <a:cs typeface="Calibri"/>
            </a:rPr>
            <a:t>Reconciliation between systems</a:t>
          </a:r>
          <a:endParaRPr lang="en-US" b="0">
            <a:latin typeface="Arial Nova"/>
            <a:cs typeface="Arial" panose="020B0604020202020204"/>
          </a:endParaRPr>
        </a:p>
      </dgm:t>
    </dgm:pt>
    <dgm:pt modelId="{6D38A55B-19BB-5247-9404-DC4C5396FD72}" type="parTrans" cxnId="{E267F51D-AE03-DF40-9E9B-81221E814E79}">
      <dgm:prSet/>
      <dgm:spPr/>
      <dgm:t>
        <a:bodyPr/>
        <a:lstStyle/>
        <a:p>
          <a:endParaRPr lang="en-US"/>
        </a:p>
      </dgm:t>
    </dgm:pt>
    <dgm:pt modelId="{B1F4C81E-DE6F-5542-B9FF-A70CEFC17608}" type="sibTrans" cxnId="{E267F51D-AE03-DF40-9E9B-81221E814E79}">
      <dgm:prSet/>
      <dgm:spPr/>
      <dgm:t>
        <a:bodyPr/>
        <a:lstStyle/>
        <a:p>
          <a:endParaRPr lang="en-US"/>
        </a:p>
      </dgm:t>
    </dgm:pt>
    <dgm:pt modelId="{04BB8AD5-349F-E446-8F6F-3DF0172CBF51}">
      <dgm:prSet/>
      <dgm:spPr/>
      <dgm:t>
        <a:bodyPr/>
        <a:lstStyle/>
        <a:p>
          <a:r>
            <a:rPr lang="en-US">
              <a:latin typeface="Arial Nova"/>
            </a:rPr>
            <a:t>Operational: Business Process &amp; Compliance Reporting</a:t>
          </a:r>
        </a:p>
      </dgm:t>
    </dgm:pt>
    <dgm:pt modelId="{9B23FA45-3E6E-E14E-97CA-3C51E02A8119}" type="parTrans" cxnId="{E8107441-C278-1B42-B84D-543A4A48FFA0}">
      <dgm:prSet/>
      <dgm:spPr/>
      <dgm:t>
        <a:bodyPr/>
        <a:lstStyle/>
        <a:p>
          <a:endParaRPr lang="en-US"/>
        </a:p>
      </dgm:t>
    </dgm:pt>
    <dgm:pt modelId="{2BAC94FA-9CAB-8A46-8764-2A78270D2701}" type="sibTrans" cxnId="{E8107441-C278-1B42-B84D-543A4A48FFA0}">
      <dgm:prSet/>
      <dgm:spPr/>
      <dgm:t>
        <a:bodyPr/>
        <a:lstStyle/>
        <a:p>
          <a:endParaRPr lang="en-US"/>
        </a:p>
      </dgm:t>
    </dgm:pt>
    <dgm:pt modelId="{07B83EA4-7384-5340-B659-86E5DF6A501A}">
      <dgm:prSet/>
      <dgm:spPr/>
      <dgm:t>
        <a:bodyPr/>
        <a:lstStyle/>
        <a:p>
          <a:r>
            <a:rPr lang="en-US" b="0">
              <a:effectLst/>
              <a:latin typeface="Arial Nova"/>
              <a:ea typeface="Times New Roman" panose="02020603050405020304" pitchFamily="18" charset="0"/>
            </a:rPr>
            <a:t>Accounting business process</a:t>
          </a:r>
          <a:endParaRPr lang="en-US" b="0">
            <a:latin typeface="Arial Nova"/>
          </a:endParaRPr>
        </a:p>
      </dgm:t>
    </dgm:pt>
    <dgm:pt modelId="{667DB9E9-2AE3-1843-BF60-A2863BCF2CD2}" type="parTrans" cxnId="{54CCA19A-8954-9445-94F8-71ACB752D4FD}">
      <dgm:prSet/>
      <dgm:spPr/>
      <dgm:t>
        <a:bodyPr/>
        <a:lstStyle/>
        <a:p>
          <a:endParaRPr lang="en-US"/>
        </a:p>
      </dgm:t>
    </dgm:pt>
    <dgm:pt modelId="{F888B841-2E6F-CE46-A088-A49C6D87836A}" type="sibTrans" cxnId="{54CCA19A-8954-9445-94F8-71ACB752D4FD}">
      <dgm:prSet/>
      <dgm:spPr/>
      <dgm:t>
        <a:bodyPr/>
        <a:lstStyle/>
        <a:p>
          <a:endParaRPr lang="en-US"/>
        </a:p>
      </dgm:t>
    </dgm:pt>
    <dgm:pt modelId="{D923DEA8-D6CD-A845-B707-D8C35F2579FA}">
      <dgm:prSet/>
      <dgm:spPr/>
      <dgm:t>
        <a:bodyPr/>
        <a:lstStyle/>
        <a:p>
          <a:r>
            <a:rPr lang="en-US" b="0">
              <a:effectLst/>
              <a:latin typeface="Arial Nova"/>
              <a:ea typeface="Times New Roman" panose="02020603050405020304" pitchFamily="18" charset="0"/>
            </a:rPr>
            <a:t>Month-end accounting close process</a:t>
          </a:r>
          <a:endParaRPr lang="en-US" b="0">
            <a:latin typeface="Arial Nova"/>
          </a:endParaRPr>
        </a:p>
      </dgm:t>
    </dgm:pt>
    <dgm:pt modelId="{3E4F309A-5CB2-A64D-8945-7D0D855B9644}" type="parTrans" cxnId="{D81AAD67-E2F5-5243-9F50-B92FF289218E}">
      <dgm:prSet/>
      <dgm:spPr/>
      <dgm:t>
        <a:bodyPr/>
        <a:lstStyle/>
        <a:p>
          <a:endParaRPr lang="en-US"/>
        </a:p>
      </dgm:t>
    </dgm:pt>
    <dgm:pt modelId="{FCCD45BE-58D2-B14E-8761-4BB8CB18F197}" type="sibTrans" cxnId="{D81AAD67-E2F5-5243-9F50-B92FF289218E}">
      <dgm:prSet/>
      <dgm:spPr/>
      <dgm:t>
        <a:bodyPr/>
        <a:lstStyle/>
        <a:p>
          <a:endParaRPr lang="en-US"/>
        </a:p>
      </dgm:t>
    </dgm:pt>
    <dgm:pt modelId="{B6BC7F52-5FD2-5C47-946B-A0DE5394E244}">
      <dgm:prSet/>
      <dgm:spPr/>
      <dgm:t>
        <a:bodyPr/>
        <a:lstStyle/>
        <a:p>
          <a:r>
            <a:rPr lang="en-US" b="0">
              <a:effectLst/>
              <a:latin typeface="Arial Nova"/>
              <a:ea typeface="Times New Roman" panose="02020603050405020304" pitchFamily="18" charset="0"/>
            </a:rPr>
            <a:t>Operational reports</a:t>
          </a:r>
          <a:endParaRPr lang="en-US" b="0">
            <a:latin typeface="Arial Nova"/>
          </a:endParaRPr>
        </a:p>
      </dgm:t>
    </dgm:pt>
    <dgm:pt modelId="{6E394757-3117-034F-B1DF-26CD2709569B}" type="parTrans" cxnId="{BF179DBB-5D03-FA43-BBC2-29A854E89DBD}">
      <dgm:prSet/>
      <dgm:spPr/>
      <dgm:t>
        <a:bodyPr/>
        <a:lstStyle/>
        <a:p>
          <a:endParaRPr lang="en-US"/>
        </a:p>
      </dgm:t>
    </dgm:pt>
    <dgm:pt modelId="{F675EA2F-9FCA-FC47-A29C-6EC24143C4F8}" type="sibTrans" cxnId="{BF179DBB-5D03-FA43-BBC2-29A854E89DBD}">
      <dgm:prSet/>
      <dgm:spPr/>
      <dgm:t>
        <a:bodyPr/>
        <a:lstStyle/>
        <a:p>
          <a:endParaRPr lang="en-US"/>
        </a:p>
      </dgm:t>
    </dgm:pt>
    <dgm:pt modelId="{92E6CB4F-42F7-4B4F-B4C3-6F79CC9CEF47}">
      <dgm:prSet/>
      <dgm:spPr/>
      <dgm:t>
        <a:bodyPr/>
        <a:lstStyle/>
        <a:p>
          <a:r>
            <a:rPr lang="en-US">
              <a:latin typeface="Arial Nova"/>
            </a:rPr>
            <a:t>Prototyping of Analytics</a:t>
          </a:r>
        </a:p>
      </dgm:t>
    </dgm:pt>
    <dgm:pt modelId="{83A016C5-1BF9-D74B-86B6-1C14F8A4D3E0}" type="parTrans" cxnId="{88EC9500-1332-7044-ACA3-E42244B52A6D}">
      <dgm:prSet/>
      <dgm:spPr/>
      <dgm:t>
        <a:bodyPr/>
        <a:lstStyle/>
        <a:p>
          <a:endParaRPr lang="en-US"/>
        </a:p>
      </dgm:t>
    </dgm:pt>
    <dgm:pt modelId="{891BE358-52C7-FF41-8DD2-D5596B3B3854}" type="sibTrans" cxnId="{88EC9500-1332-7044-ACA3-E42244B52A6D}">
      <dgm:prSet/>
      <dgm:spPr/>
      <dgm:t>
        <a:bodyPr/>
        <a:lstStyle/>
        <a:p>
          <a:endParaRPr lang="en-US"/>
        </a:p>
      </dgm:t>
    </dgm:pt>
    <dgm:pt modelId="{B8D1FE83-ADC2-BC47-B5C3-88055B3AD9F4}">
      <dgm:prSet phldrT="[Text]"/>
      <dgm:spPr/>
      <dgm:t>
        <a:bodyPr/>
        <a:lstStyle/>
        <a:p>
          <a:pPr rtl="0"/>
          <a:r>
            <a:rPr lang="en-US">
              <a:latin typeface="Arial Nova"/>
            </a:rPr>
            <a:t>Collaborative Analysis  </a:t>
          </a:r>
        </a:p>
      </dgm:t>
    </dgm:pt>
    <dgm:pt modelId="{DE7DAED4-293A-1745-AC4F-463EA06FF260}" type="parTrans" cxnId="{305EAB5E-6AEA-F641-AD71-520DB327B61E}">
      <dgm:prSet/>
      <dgm:spPr/>
      <dgm:t>
        <a:bodyPr/>
        <a:lstStyle/>
        <a:p>
          <a:endParaRPr lang="en-US"/>
        </a:p>
      </dgm:t>
    </dgm:pt>
    <dgm:pt modelId="{2C9896B2-014B-6044-9E22-7166CD287BBA}" type="sibTrans" cxnId="{305EAB5E-6AEA-F641-AD71-520DB327B61E}">
      <dgm:prSet/>
      <dgm:spPr/>
      <dgm:t>
        <a:bodyPr/>
        <a:lstStyle/>
        <a:p>
          <a:endParaRPr lang="en-US"/>
        </a:p>
      </dgm:t>
    </dgm:pt>
    <dgm:pt modelId="{93512F23-23D7-7F41-AC9D-6CD246ABCD78}">
      <dgm:prSet phldrT="[Text]"/>
      <dgm:spPr/>
      <dgm:t>
        <a:bodyPr/>
        <a:lstStyle/>
        <a:p>
          <a:r>
            <a:rPr lang="en-US">
              <a:latin typeface="Arial Nova"/>
            </a:rPr>
            <a:t>Operational: Reconciliation Reporting</a:t>
          </a:r>
        </a:p>
      </dgm:t>
    </dgm:pt>
    <dgm:pt modelId="{9BA8685F-2728-E44B-85F7-BE3936DEC976}" type="sibTrans" cxnId="{FD57E8FF-816E-BC40-9120-EFEF9C663FBE}">
      <dgm:prSet/>
      <dgm:spPr/>
      <dgm:t>
        <a:bodyPr/>
        <a:lstStyle/>
        <a:p>
          <a:endParaRPr lang="en-US"/>
        </a:p>
      </dgm:t>
    </dgm:pt>
    <dgm:pt modelId="{E82B4331-57AA-3C4F-A57A-4052C792577D}" type="parTrans" cxnId="{FD57E8FF-816E-BC40-9120-EFEF9C663FBE}">
      <dgm:prSet/>
      <dgm:spPr/>
      <dgm:t>
        <a:bodyPr/>
        <a:lstStyle/>
        <a:p>
          <a:endParaRPr lang="en-US"/>
        </a:p>
      </dgm:t>
    </dgm:pt>
    <dgm:pt modelId="{857E765D-4E26-4AC0-8645-EA151C51CA5A}">
      <dgm:prSet phldr="0"/>
      <dgm:spPr/>
      <dgm:t>
        <a:bodyPr/>
        <a:lstStyle/>
        <a:p>
          <a:pPr rtl="0"/>
          <a:r>
            <a:rPr lang="en-US" b="0">
              <a:latin typeface="Arial Nova"/>
              <a:cs typeface="Calibri"/>
            </a:rPr>
            <a:t>Audit reports</a:t>
          </a:r>
        </a:p>
      </dgm:t>
    </dgm:pt>
    <dgm:pt modelId="{3C5B5D3E-8F3B-4CC0-AFCC-465ADD5D23E9}" type="parTrans" cxnId="{9769F265-92F3-4DD2-B498-91A1BF927A89}">
      <dgm:prSet/>
      <dgm:spPr/>
    </dgm:pt>
    <dgm:pt modelId="{326079E2-C8C2-4861-9E2A-7E229461E258}" type="sibTrans" cxnId="{9769F265-92F3-4DD2-B498-91A1BF927A89}">
      <dgm:prSet/>
      <dgm:spPr/>
    </dgm:pt>
    <dgm:pt modelId="{39E9084D-4AC8-4AEA-9D3A-6B09747B594F}">
      <dgm:prSet phldr="0"/>
      <dgm:spPr/>
      <dgm:t>
        <a:bodyPr/>
        <a:lstStyle/>
        <a:p>
          <a:pPr rtl="0"/>
          <a:r>
            <a:rPr lang="en-US" b="0">
              <a:latin typeface="Arial Nova"/>
              <a:cs typeface="Calibri"/>
            </a:rPr>
            <a:t>Data Governance reports</a:t>
          </a:r>
        </a:p>
      </dgm:t>
    </dgm:pt>
    <dgm:pt modelId="{7CFD85D1-D016-4E1C-B9B5-BB13BA59C99F}" type="parTrans" cxnId="{96EB473A-9180-4A55-B51C-E78C7577D7D1}">
      <dgm:prSet/>
      <dgm:spPr/>
    </dgm:pt>
    <dgm:pt modelId="{C1418374-8183-48B4-B495-2164A3840C2F}" type="sibTrans" cxnId="{96EB473A-9180-4A55-B51C-E78C7577D7D1}">
      <dgm:prSet/>
      <dgm:spPr/>
    </dgm:pt>
    <dgm:pt modelId="{4016FFD3-20A5-C64F-8E26-9CB0C4053BF8}" type="pres">
      <dgm:prSet presAssocID="{A10D4BB7-1C6D-1044-B8B2-5865E87EF3F0}" presName="Name0" presStyleCnt="0">
        <dgm:presLayoutVars>
          <dgm:chPref val="3"/>
          <dgm:dir/>
          <dgm:animLvl val="lvl"/>
          <dgm:resizeHandles/>
        </dgm:presLayoutVars>
      </dgm:prSet>
      <dgm:spPr/>
    </dgm:pt>
    <dgm:pt modelId="{C93881B2-17F4-064D-A9CC-3B2065881CDE}" type="pres">
      <dgm:prSet presAssocID="{30430D3D-5252-364C-A029-AD6C3E58738E}" presName="horFlow" presStyleCnt="0"/>
      <dgm:spPr/>
    </dgm:pt>
    <dgm:pt modelId="{504BB078-715E-3D47-809C-628130A52057}" type="pres">
      <dgm:prSet presAssocID="{30430D3D-5252-364C-A029-AD6C3E58738E}" presName="bigChev" presStyleLbl="node1" presStyleIdx="0" presStyleCnt="4"/>
      <dgm:spPr/>
    </dgm:pt>
    <dgm:pt modelId="{2E7B7A53-7645-734D-9D39-BA1BA881AFCA}" type="pres">
      <dgm:prSet presAssocID="{982E4015-1287-854C-8615-E7B331EB8896}" presName="parTrans" presStyleCnt="0"/>
      <dgm:spPr/>
    </dgm:pt>
    <dgm:pt modelId="{C0A7BACD-0E95-3446-9206-5E948E3786E2}" type="pres">
      <dgm:prSet presAssocID="{F628AB48-38B4-B946-95A8-F711F0C150DD}" presName="node" presStyleLbl="alignAccFollowNode1" presStyleIdx="0" presStyleCnt="11">
        <dgm:presLayoutVars>
          <dgm:bulletEnabled val="1"/>
        </dgm:presLayoutVars>
      </dgm:prSet>
      <dgm:spPr/>
    </dgm:pt>
    <dgm:pt modelId="{D88C74BD-2E9A-5F4A-839B-834409202EE8}" type="pres">
      <dgm:prSet presAssocID="{4188F25C-BA04-154A-8720-2BF74C9389EA}" presName="sibTrans" presStyleCnt="0"/>
      <dgm:spPr/>
    </dgm:pt>
    <dgm:pt modelId="{2D1CA0A4-FF7B-994C-810B-D74C25924F09}" type="pres">
      <dgm:prSet presAssocID="{035616EF-14C1-A343-ADAE-5FA5B39EEA14}" presName="node" presStyleLbl="alignAccFollowNode1" presStyleIdx="1" presStyleCnt="11">
        <dgm:presLayoutVars>
          <dgm:bulletEnabled val="1"/>
        </dgm:presLayoutVars>
      </dgm:prSet>
      <dgm:spPr/>
    </dgm:pt>
    <dgm:pt modelId="{1DC3D0A2-DA09-4446-9B9A-05DCA1AA10DD}" type="pres">
      <dgm:prSet presAssocID="{30430D3D-5252-364C-A029-AD6C3E58738E}" presName="vSp" presStyleCnt="0"/>
      <dgm:spPr/>
    </dgm:pt>
    <dgm:pt modelId="{ACB7BFAD-2A85-3843-AB96-B3C89EF1B930}" type="pres">
      <dgm:prSet presAssocID="{D1561696-4640-504A-AA2C-7FCC7EBE26CE}" presName="horFlow" presStyleCnt="0"/>
      <dgm:spPr/>
    </dgm:pt>
    <dgm:pt modelId="{B95509C1-4309-F540-B237-BEC5C987E049}" type="pres">
      <dgm:prSet presAssocID="{D1561696-4640-504A-AA2C-7FCC7EBE26CE}" presName="bigChev" presStyleLbl="node1" presStyleIdx="1" presStyleCnt="4"/>
      <dgm:spPr/>
    </dgm:pt>
    <dgm:pt modelId="{FAB48C65-8E66-DD40-A371-901DEBD7F5E0}" type="pres">
      <dgm:prSet presAssocID="{E4602BA8-651D-D34A-ACE0-6E4E0CCC1185}" presName="parTrans" presStyleCnt="0"/>
      <dgm:spPr/>
    </dgm:pt>
    <dgm:pt modelId="{05DC9820-7285-4D44-9137-CA298677D5D3}" type="pres">
      <dgm:prSet presAssocID="{0E8DD17F-281A-854E-90D6-1D255D942F0B}" presName="node" presStyleLbl="alignAccFollowNode1" presStyleIdx="2" presStyleCnt="11">
        <dgm:presLayoutVars>
          <dgm:bulletEnabled val="1"/>
        </dgm:presLayoutVars>
      </dgm:prSet>
      <dgm:spPr/>
    </dgm:pt>
    <dgm:pt modelId="{D67B2BC8-791F-8F48-B0D9-D830AED113C0}" type="pres">
      <dgm:prSet presAssocID="{2702FFD0-0C41-A94E-8D65-C57BFDB8427E}" presName="sibTrans" presStyleCnt="0"/>
      <dgm:spPr/>
    </dgm:pt>
    <dgm:pt modelId="{7BBD68D7-FA0F-CB42-AEE4-687E5A22D1E7}" type="pres">
      <dgm:prSet presAssocID="{92E6CB4F-42F7-4B4F-B4C3-6F79CC9CEF47}" presName="node" presStyleLbl="alignAccFollowNode1" presStyleIdx="3" presStyleCnt="11">
        <dgm:presLayoutVars>
          <dgm:bulletEnabled val="1"/>
        </dgm:presLayoutVars>
      </dgm:prSet>
      <dgm:spPr/>
    </dgm:pt>
    <dgm:pt modelId="{D6795E50-26D6-6343-866B-CACA175F6E13}" type="pres">
      <dgm:prSet presAssocID="{891BE358-52C7-FF41-8DD2-D5596B3B3854}" presName="sibTrans" presStyleCnt="0"/>
      <dgm:spPr/>
    </dgm:pt>
    <dgm:pt modelId="{90C10849-D9FE-E94D-962D-9ABF4EC1FC4F}" type="pres">
      <dgm:prSet presAssocID="{B8D1FE83-ADC2-BC47-B5C3-88055B3AD9F4}" presName="node" presStyleLbl="alignAccFollowNode1" presStyleIdx="4" presStyleCnt="11">
        <dgm:presLayoutVars>
          <dgm:bulletEnabled val="1"/>
        </dgm:presLayoutVars>
      </dgm:prSet>
      <dgm:spPr/>
    </dgm:pt>
    <dgm:pt modelId="{A9FADBDF-2998-3345-B089-570E78735785}" type="pres">
      <dgm:prSet presAssocID="{D1561696-4640-504A-AA2C-7FCC7EBE26CE}" presName="vSp" presStyleCnt="0"/>
      <dgm:spPr/>
    </dgm:pt>
    <dgm:pt modelId="{D68A161F-2E5F-B640-A033-EECFF02F699C}" type="pres">
      <dgm:prSet presAssocID="{93512F23-23D7-7F41-AC9D-6CD246ABCD78}" presName="horFlow" presStyleCnt="0"/>
      <dgm:spPr/>
    </dgm:pt>
    <dgm:pt modelId="{927B20EF-EE96-924F-BC44-889575581270}" type="pres">
      <dgm:prSet presAssocID="{93512F23-23D7-7F41-AC9D-6CD246ABCD78}" presName="bigChev" presStyleLbl="node1" presStyleIdx="2" presStyleCnt="4"/>
      <dgm:spPr/>
    </dgm:pt>
    <dgm:pt modelId="{99C5582D-6180-A341-9647-312D21D65CD4}" type="pres">
      <dgm:prSet presAssocID="{6D38A55B-19BB-5247-9404-DC4C5396FD72}" presName="parTrans" presStyleCnt="0"/>
      <dgm:spPr/>
    </dgm:pt>
    <dgm:pt modelId="{B0A7D378-B423-E944-BA87-DD335A23CE9A}" type="pres">
      <dgm:prSet presAssocID="{6451B5BB-4CE8-DE4B-A020-FD145DE9673A}" presName="node" presStyleLbl="alignAccFollowNode1" presStyleIdx="5" presStyleCnt="11">
        <dgm:presLayoutVars>
          <dgm:bulletEnabled val="1"/>
        </dgm:presLayoutVars>
      </dgm:prSet>
      <dgm:spPr/>
    </dgm:pt>
    <dgm:pt modelId="{BDCC8664-9050-43C7-86C4-EE7E9A84B090}" type="pres">
      <dgm:prSet presAssocID="{B1F4C81E-DE6F-5542-B9FF-A70CEFC17608}" presName="sibTrans" presStyleCnt="0"/>
      <dgm:spPr/>
    </dgm:pt>
    <dgm:pt modelId="{61FB159E-FD36-46AF-8DA8-C39FB170ED87}" type="pres">
      <dgm:prSet presAssocID="{39E9084D-4AC8-4AEA-9D3A-6B09747B594F}" presName="node" presStyleLbl="alignAccFollowNode1" presStyleIdx="6" presStyleCnt="11">
        <dgm:presLayoutVars>
          <dgm:bulletEnabled val="1"/>
        </dgm:presLayoutVars>
      </dgm:prSet>
      <dgm:spPr/>
    </dgm:pt>
    <dgm:pt modelId="{51F60A07-DE1B-924D-AEC0-72764804A006}" type="pres">
      <dgm:prSet presAssocID="{93512F23-23D7-7F41-AC9D-6CD246ABCD78}" presName="vSp" presStyleCnt="0"/>
      <dgm:spPr/>
    </dgm:pt>
    <dgm:pt modelId="{96F6A77D-528B-0146-AFB3-25245C6AD94D}" type="pres">
      <dgm:prSet presAssocID="{04BB8AD5-349F-E446-8F6F-3DF0172CBF51}" presName="horFlow" presStyleCnt="0"/>
      <dgm:spPr/>
    </dgm:pt>
    <dgm:pt modelId="{11E59B59-C461-C347-9114-EA95CB44DF8F}" type="pres">
      <dgm:prSet presAssocID="{04BB8AD5-349F-E446-8F6F-3DF0172CBF51}" presName="bigChev" presStyleLbl="node1" presStyleIdx="3" presStyleCnt="4"/>
      <dgm:spPr/>
    </dgm:pt>
    <dgm:pt modelId="{5981013C-35C5-784B-AB39-A8032D6BF9DA}" type="pres">
      <dgm:prSet presAssocID="{667DB9E9-2AE3-1843-BF60-A2863BCF2CD2}" presName="parTrans" presStyleCnt="0"/>
      <dgm:spPr/>
    </dgm:pt>
    <dgm:pt modelId="{F4AEA282-488D-BB4C-BF8E-000EEADF95D0}" type="pres">
      <dgm:prSet presAssocID="{07B83EA4-7384-5340-B659-86E5DF6A501A}" presName="node" presStyleLbl="alignAccFollowNode1" presStyleIdx="7" presStyleCnt="11">
        <dgm:presLayoutVars>
          <dgm:bulletEnabled val="1"/>
        </dgm:presLayoutVars>
      </dgm:prSet>
      <dgm:spPr/>
    </dgm:pt>
    <dgm:pt modelId="{1A87CAB7-F1DC-504A-B822-63E75992158C}" type="pres">
      <dgm:prSet presAssocID="{F888B841-2E6F-CE46-A088-A49C6D87836A}" presName="sibTrans" presStyleCnt="0"/>
      <dgm:spPr/>
    </dgm:pt>
    <dgm:pt modelId="{53962E83-462B-9044-A92A-26B969DC0E24}" type="pres">
      <dgm:prSet presAssocID="{D923DEA8-D6CD-A845-B707-D8C35F2579FA}" presName="node" presStyleLbl="alignAccFollowNode1" presStyleIdx="8" presStyleCnt="11">
        <dgm:presLayoutVars>
          <dgm:bulletEnabled val="1"/>
        </dgm:presLayoutVars>
      </dgm:prSet>
      <dgm:spPr/>
    </dgm:pt>
    <dgm:pt modelId="{55803D14-1970-7845-9062-9C8DC5CA5A84}" type="pres">
      <dgm:prSet presAssocID="{FCCD45BE-58D2-B14E-8761-4BB8CB18F197}" presName="sibTrans" presStyleCnt="0"/>
      <dgm:spPr/>
    </dgm:pt>
    <dgm:pt modelId="{255887C3-FF4F-834C-B80D-6A4ED3F7E0F8}" type="pres">
      <dgm:prSet presAssocID="{B6BC7F52-5FD2-5C47-946B-A0DE5394E244}" presName="node" presStyleLbl="alignAccFollowNode1" presStyleIdx="9" presStyleCnt="11">
        <dgm:presLayoutVars>
          <dgm:bulletEnabled val="1"/>
        </dgm:presLayoutVars>
      </dgm:prSet>
      <dgm:spPr/>
    </dgm:pt>
    <dgm:pt modelId="{58EB08BD-2521-4F44-A691-521B37F101B7}" type="pres">
      <dgm:prSet presAssocID="{F675EA2F-9FCA-FC47-A29C-6EC24143C4F8}" presName="sibTrans" presStyleCnt="0"/>
      <dgm:spPr/>
    </dgm:pt>
    <dgm:pt modelId="{98D99084-7A0B-40E7-90A9-A00DB25C3301}" type="pres">
      <dgm:prSet presAssocID="{857E765D-4E26-4AC0-8645-EA151C51CA5A}" presName="node" presStyleLbl="alignAccFollowNode1" presStyleIdx="10" presStyleCnt="11">
        <dgm:presLayoutVars>
          <dgm:bulletEnabled val="1"/>
        </dgm:presLayoutVars>
      </dgm:prSet>
      <dgm:spPr/>
    </dgm:pt>
  </dgm:ptLst>
  <dgm:cxnLst>
    <dgm:cxn modelId="{88EC9500-1332-7044-ACA3-E42244B52A6D}" srcId="{D1561696-4640-504A-AA2C-7FCC7EBE26CE}" destId="{92E6CB4F-42F7-4B4F-B4C3-6F79CC9CEF47}" srcOrd="1" destOrd="0" parTransId="{83A016C5-1BF9-D74B-86B6-1C14F8A4D3E0}" sibTransId="{891BE358-52C7-FF41-8DD2-D5596B3B3854}"/>
    <dgm:cxn modelId="{0AB11C0F-5F19-4523-8C76-AD8816B2EFD8}" type="presOf" srcId="{0E8DD17F-281A-854E-90D6-1D255D942F0B}" destId="{05DC9820-7285-4D44-9137-CA298677D5D3}" srcOrd="0" destOrd="0" presId="urn:microsoft.com/office/officeart/2005/8/layout/lProcess3"/>
    <dgm:cxn modelId="{F46C8019-D8CF-8044-BFA4-F3F49CA929B8}" srcId="{30430D3D-5252-364C-A029-AD6C3E58738E}" destId="{F628AB48-38B4-B946-95A8-F711F0C150DD}" srcOrd="0" destOrd="0" parTransId="{982E4015-1287-854C-8615-E7B331EB8896}" sibTransId="{4188F25C-BA04-154A-8720-2BF74C9389EA}"/>
    <dgm:cxn modelId="{E267F51D-AE03-DF40-9E9B-81221E814E79}" srcId="{93512F23-23D7-7F41-AC9D-6CD246ABCD78}" destId="{6451B5BB-4CE8-DE4B-A020-FD145DE9673A}" srcOrd="0" destOrd="0" parTransId="{6D38A55B-19BB-5247-9404-DC4C5396FD72}" sibTransId="{B1F4C81E-DE6F-5542-B9FF-A70CEFC17608}"/>
    <dgm:cxn modelId="{30AFBE21-E102-4627-B537-BB90D802A65C}" type="presOf" srcId="{F628AB48-38B4-B946-95A8-F711F0C150DD}" destId="{C0A7BACD-0E95-3446-9206-5E948E3786E2}" srcOrd="0" destOrd="0" presId="urn:microsoft.com/office/officeart/2005/8/layout/lProcess3"/>
    <dgm:cxn modelId="{4FF76B2E-FB67-47B0-B9BD-712701BF180F}" type="presOf" srcId="{30430D3D-5252-364C-A029-AD6C3E58738E}" destId="{504BB078-715E-3D47-809C-628130A52057}" srcOrd="0" destOrd="0" presId="urn:microsoft.com/office/officeart/2005/8/layout/lProcess3"/>
    <dgm:cxn modelId="{96EB473A-9180-4A55-B51C-E78C7577D7D1}" srcId="{93512F23-23D7-7F41-AC9D-6CD246ABCD78}" destId="{39E9084D-4AC8-4AEA-9D3A-6B09747B594F}" srcOrd="1" destOrd="0" parTransId="{7CFD85D1-D016-4E1C-B9B5-BB13BA59C99F}" sibTransId="{C1418374-8183-48B4-B495-2164A3840C2F}"/>
    <dgm:cxn modelId="{305EAB5E-6AEA-F641-AD71-520DB327B61E}" srcId="{D1561696-4640-504A-AA2C-7FCC7EBE26CE}" destId="{B8D1FE83-ADC2-BC47-B5C3-88055B3AD9F4}" srcOrd="2" destOrd="0" parTransId="{DE7DAED4-293A-1745-AC4F-463EA06FF260}" sibTransId="{2C9896B2-014B-6044-9E22-7166CD287BBA}"/>
    <dgm:cxn modelId="{E8107441-C278-1B42-B84D-543A4A48FFA0}" srcId="{A10D4BB7-1C6D-1044-B8B2-5865E87EF3F0}" destId="{04BB8AD5-349F-E446-8F6F-3DF0172CBF51}" srcOrd="3" destOrd="0" parTransId="{9B23FA45-3E6E-E14E-97CA-3C51E02A8119}" sibTransId="{2BAC94FA-9CAB-8A46-8764-2A78270D2701}"/>
    <dgm:cxn modelId="{AC690763-6E15-944C-A58B-819B4AEF76B1}" srcId="{A10D4BB7-1C6D-1044-B8B2-5865E87EF3F0}" destId="{D1561696-4640-504A-AA2C-7FCC7EBE26CE}" srcOrd="1" destOrd="0" parTransId="{55628D74-1BAB-434D-9E82-D1F0FF283B69}" sibTransId="{916DD83F-6E12-DC43-80B1-69CD01E45442}"/>
    <dgm:cxn modelId="{6CAD7244-F229-405F-B3E7-87EB5FA2A4F3}" type="presOf" srcId="{93512F23-23D7-7F41-AC9D-6CD246ABCD78}" destId="{927B20EF-EE96-924F-BC44-889575581270}" srcOrd="0" destOrd="0" presId="urn:microsoft.com/office/officeart/2005/8/layout/lProcess3"/>
    <dgm:cxn modelId="{9769F265-92F3-4DD2-B498-91A1BF927A89}" srcId="{04BB8AD5-349F-E446-8F6F-3DF0172CBF51}" destId="{857E765D-4E26-4AC0-8645-EA151C51CA5A}" srcOrd="3" destOrd="0" parTransId="{3C5B5D3E-8F3B-4CC0-AFCC-465ADD5D23E9}" sibTransId="{326079E2-C8C2-4861-9E2A-7E229461E258}"/>
    <dgm:cxn modelId="{D81AAD67-E2F5-5243-9F50-B92FF289218E}" srcId="{04BB8AD5-349F-E446-8F6F-3DF0172CBF51}" destId="{D923DEA8-D6CD-A845-B707-D8C35F2579FA}" srcOrd="1" destOrd="0" parTransId="{3E4F309A-5CB2-A64D-8945-7D0D855B9644}" sibTransId="{FCCD45BE-58D2-B14E-8761-4BB8CB18F197}"/>
    <dgm:cxn modelId="{55632873-6EB6-6D4F-9C92-A0F69FE65C10}" type="presOf" srcId="{A10D4BB7-1C6D-1044-B8B2-5865E87EF3F0}" destId="{4016FFD3-20A5-C64F-8E26-9CB0C4053BF8}" srcOrd="0" destOrd="0" presId="urn:microsoft.com/office/officeart/2005/8/layout/lProcess3"/>
    <dgm:cxn modelId="{A5B80055-9F83-432A-8513-D1B0BDEBCDA5}" type="presOf" srcId="{07B83EA4-7384-5340-B659-86E5DF6A501A}" destId="{F4AEA282-488D-BB4C-BF8E-000EEADF95D0}" srcOrd="0" destOrd="0" presId="urn:microsoft.com/office/officeart/2005/8/layout/lProcess3"/>
    <dgm:cxn modelId="{2A4CE879-BB03-4AD7-91C6-1F8EC0A5C645}" type="presOf" srcId="{39E9084D-4AC8-4AEA-9D3A-6B09747B594F}" destId="{61FB159E-FD36-46AF-8DA8-C39FB170ED87}" srcOrd="0" destOrd="0" presId="urn:microsoft.com/office/officeart/2005/8/layout/lProcess3"/>
    <dgm:cxn modelId="{4E62117A-3361-2E47-817F-0499BD096BD1}" srcId="{D1561696-4640-504A-AA2C-7FCC7EBE26CE}" destId="{0E8DD17F-281A-854E-90D6-1D255D942F0B}" srcOrd="0" destOrd="0" parTransId="{E4602BA8-651D-D34A-ACE0-6E4E0CCC1185}" sibTransId="{2702FFD0-0C41-A94E-8D65-C57BFDB8427E}"/>
    <dgm:cxn modelId="{6E376E7A-51D5-422A-B602-3D113BD162E3}" type="presOf" srcId="{92E6CB4F-42F7-4B4F-B4C3-6F79CC9CEF47}" destId="{7BBD68D7-FA0F-CB42-AEE4-687E5A22D1E7}" srcOrd="0" destOrd="0" presId="urn:microsoft.com/office/officeart/2005/8/layout/lProcess3"/>
    <dgm:cxn modelId="{CAD67D85-8770-4CC3-BB06-B365161BFE3D}" type="presOf" srcId="{B8D1FE83-ADC2-BC47-B5C3-88055B3AD9F4}" destId="{90C10849-D9FE-E94D-962D-9ABF4EC1FC4F}" srcOrd="0" destOrd="0" presId="urn:microsoft.com/office/officeart/2005/8/layout/lProcess3"/>
    <dgm:cxn modelId="{79EE7B87-29FE-4DE5-BEBF-24376B705308}" type="presOf" srcId="{D1561696-4640-504A-AA2C-7FCC7EBE26CE}" destId="{B95509C1-4309-F540-B237-BEC5C987E049}" srcOrd="0" destOrd="0" presId="urn:microsoft.com/office/officeart/2005/8/layout/lProcess3"/>
    <dgm:cxn modelId="{E1273798-4F9A-4E16-AE0E-FC443CE436BD}" type="presOf" srcId="{035616EF-14C1-A343-ADAE-5FA5B39EEA14}" destId="{2D1CA0A4-FF7B-994C-810B-D74C25924F09}" srcOrd="0" destOrd="0" presId="urn:microsoft.com/office/officeart/2005/8/layout/lProcess3"/>
    <dgm:cxn modelId="{54CCA19A-8954-9445-94F8-71ACB752D4FD}" srcId="{04BB8AD5-349F-E446-8F6F-3DF0172CBF51}" destId="{07B83EA4-7384-5340-B659-86E5DF6A501A}" srcOrd="0" destOrd="0" parTransId="{667DB9E9-2AE3-1843-BF60-A2863BCF2CD2}" sibTransId="{F888B841-2E6F-CE46-A088-A49C6D87836A}"/>
    <dgm:cxn modelId="{CAA289B8-F317-49C2-9AE3-B48D9E48397E}" type="presOf" srcId="{857E765D-4E26-4AC0-8645-EA151C51CA5A}" destId="{98D99084-7A0B-40E7-90A9-A00DB25C3301}" srcOrd="0" destOrd="0" presId="urn:microsoft.com/office/officeart/2005/8/layout/lProcess3"/>
    <dgm:cxn modelId="{7921CFB9-78E0-2D43-8A5D-9ECCFAEC49AE}" srcId="{30430D3D-5252-364C-A029-AD6C3E58738E}" destId="{035616EF-14C1-A343-ADAE-5FA5B39EEA14}" srcOrd="1" destOrd="0" parTransId="{974DC193-EE14-3F48-A9CB-1BA7E73AE21E}" sibTransId="{02AB9782-E614-1C4E-A039-AAC9FA91F803}"/>
    <dgm:cxn modelId="{BF179DBB-5D03-FA43-BBC2-29A854E89DBD}" srcId="{04BB8AD5-349F-E446-8F6F-3DF0172CBF51}" destId="{B6BC7F52-5FD2-5C47-946B-A0DE5394E244}" srcOrd="2" destOrd="0" parTransId="{6E394757-3117-034F-B1DF-26CD2709569B}" sibTransId="{F675EA2F-9FCA-FC47-A29C-6EC24143C4F8}"/>
    <dgm:cxn modelId="{BF6D3CC2-A6A6-440B-AA66-CAB1E2A5C43C}" type="presOf" srcId="{B6BC7F52-5FD2-5C47-946B-A0DE5394E244}" destId="{255887C3-FF4F-834C-B80D-6A4ED3F7E0F8}" srcOrd="0" destOrd="0" presId="urn:microsoft.com/office/officeart/2005/8/layout/lProcess3"/>
    <dgm:cxn modelId="{77186EC6-8905-894B-9102-126709A9BD2E}" srcId="{A10D4BB7-1C6D-1044-B8B2-5865E87EF3F0}" destId="{30430D3D-5252-364C-A029-AD6C3E58738E}" srcOrd="0" destOrd="0" parTransId="{044E8CA8-E488-9340-81E3-6C342315DB5F}" sibTransId="{EA51A566-0D25-F94E-819D-9189C68B05AA}"/>
    <dgm:cxn modelId="{117450C9-0222-44EB-88DE-E6A7ACEF59B7}" type="presOf" srcId="{04BB8AD5-349F-E446-8F6F-3DF0172CBF51}" destId="{11E59B59-C461-C347-9114-EA95CB44DF8F}" srcOrd="0" destOrd="0" presId="urn:microsoft.com/office/officeart/2005/8/layout/lProcess3"/>
    <dgm:cxn modelId="{73F919DC-969D-45E1-991A-6BE7C16BD035}" type="presOf" srcId="{D923DEA8-D6CD-A845-B707-D8C35F2579FA}" destId="{53962E83-462B-9044-A92A-26B969DC0E24}" srcOrd="0" destOrd="0" presId="urn:microsoft.com/office/officeart/2005/8/layout/lProcess3"/>
    <dgm:cxn modelId="{59A02DEF-8DEF-47FD-B982-57D8C0864860}" type="presOf" srcId="{6451B5BB-4CE8-DE4B-A020-FD145DE9673A}" destId="{B0A7D378-B423-E944-BA87-DD335A23CE9A}" srcOrd="0" destOrd="0" presId="urn:microsoft.com/office/officeart/2005/8/layout/lProcess3"/>
    <dgm:cxn modelId="{FD57E8FF-816E-BC40-9120-EFEF9C663FBE}" srcId="{A10D4BB7-1C6D-1044-B8B2-5865E87EF3F0}" destId="{93512F23-23D7-7F41-AC9D-6CD246ABCD78}" srcOrd="2" destOrd="0" parTransId="{E82B4331-57AA-3C4F-A57A-4052C792577D}" sibTransId="{9BA8685F-2728-E44B-85F7-BE3936DEC976}"/>
    <dgm:cxn modelId="{23C60F31-81AF-416B-94C1-8B3F9E9DADCF}" type="presParOf" srcId="{4016FFD3-20A5-C64F-8E26-9CB0C4053BF8}" destId="{C93881B2-17F4-064D-A9CC-3B2065881CDE}" srcOrd="0" destOrd="0" presId="urn:microsoft.com/office/officeart/2005/8/layout/lProcess3"/>
    <dgm:cxn modelId="{EEB41809-AE04-4379-AF1C-65522E1809A7}" type="presParOf" srcId="{C93881B2-17F4-064D-A9CC-3B2065881CDE}" destId="{504BB078-715E-3D47-809C-628130A52057}" srcOrd="0" destOrd="0" presId="urn:microsoft.com/office/officeart/2005/8/layout/lProcess3"/>
    <dgm:cxn modelId="{246D4C3A-E760-43B0-8EFA-DE912D1A3727}" type="presParOf" srcId="{C93881B2-17F4-064D-A9CC-3B2065881CDE}" destId="{2E7B7A53-7645-734D-9D39-BA1BA881AFCA}" srcOrd="1" destOrd="0" presId="urn:microsoft.com/office/officeart/2005/8/layout/lProcess3"/>
    <dgm:cxn modelId="{F1C86269-26EF-421D-BFB9-B0F958B842F1}" type="presParOf" srcId="{C93881B2-17F4-064D-A9CC-3B2065881CDE}" destId="{C0A7BACD-0E95-3446-9206-5E948E3786E2}" srcOrd="2" destOrd="0" presId="urn:microsoft.com/office/officeart/2005/8/layout/lProcess3"/>
    <dgm:cxn modelId="{3BF862E0-7343-4DED-9CD4-0B54E92FA618}" type="presParOf" srcId="{C93881B2-17F4-064D-A9CC-3B2065881CDE}" destId="{D88C74BD-2E9A-5F4A-839B-834409202EE8}" srcOrd="3" destOrd="0" presId="urn:microsoft.com/office/officeart/2005/8/layout/lProcess3"/>
    <dgm:cxn modelId="{CE22EE45-C584-45B0-8D06-2B48A4DCB71A}" type="presParOf" srcId="{C93881B2-17F4-064D-A9CC-3B2065881CDE}" destId="{2D1CA0A4-FF7B-994C-810B-D74C25924F09}" srcOrd="4" destOrd="0" presId="urn:microsoft.com/office/officeart/2005/8/layout/lProcess3"/>
    <dgm:cxn modelId="{AB31F659-D407-4A0D-97C4-BD4C65FA9763}" type="presParOf" srcId="{4016FFD3-20A5-C64F-8E26-9CB0C4053BF8}" destId="{1DC3D0A2-DA09-4446-9B9A-05DCA1AA10DD}" srcOrd="1" destOrd="0" presId="urn:microsoft.com/office/officeart/2005/8/layout/lProcess3"/>
    <dgm:cxn modelId="{568F5C54-8B40-4379-AD5D-D260F89BAD40}" type="presParOf" srcId="{4016FFD3-20A5-C64F-8E26-9CB0C4053BF8}" destId="{ACB7BFAD-2A85-3843-AB96-B3C89EF1B930}" srcOrd="2" destOrd="0" presId="urn:microsoft.com/office/officeart/2005/8/layout/lProcess3"/>
    <dgm:cxn modelId="{5A9C4D9B-A902-45A2-B6B4-59B51D3E5DBD}" type="presParOf" srcId="{ACB7BFAD-2A85-3843-AB96-B3C89EF1B930}" destId="{B95509C1-4309-F540-B237-BEC5C987E049}" srcOrd="0" destOrd="0" presId="urn:microsoft.com/office/officeart/2005/8/layout/lProcess3"/>
    <dgm:cxn modelId="{8E4E3B3E-BD60-4126-A5DF-F8C4A4AD0150}" type="presParOf" srcId="{ACB7BFAD-2A85-3843-AB96-B3C89EF1B930}" destId="{FAB48C65-8E66-DD40-A371-901DEBD7F5E0}" srcOrd="1" destOrd="0" presId="urn:microsoft.com/office/officeart/2005/8/layout/lProcess3"/>
    <dgm:cxn modelId="{6DF86B2F-578D-47D6-85FE-18274D7D75B5}" type="presParOf" srcId="{ACB7BFAD-2A85-3843-AB96-B3C89EF1B930}" destId="{05DC9820-7285-4D44-9137-CA298677D5D3}" srcOrd="2" destOrd="0" presId="urn:microsoft.com/office/officeart/2005/8/layout/lProcess3"/>
    <dgm:cxn modelId="{982646D7-BB07-4B83-A873-16222133C2C9}" type="presParOf" srcId="{ACB7BFAD-2A85-3843-AB96-B3C89EF1B930}" destId="{D67B2BC8-791F-8F48-B0D9-D830AED113C0}" srcOrd="3" destOrd="0" presId="urn:microsoft.com/office/officeart/2005/8/layout/lProcess3"/>
    <dgm:cxn modelId="{49DF1C25-EF3B-4760-91E3-8453750EA259}" type="presParOf" srcId="{ACB7BFAD-2A85-3843-AB96-B3C89EF1B930}" destId="{7BBD68D7-FA0F-CB42-AEE4-687E5A22D1E7}" srcOrd="4" destOrd="0" presId="urn:microsoft.com/office/officeart/2005/8/layout/lProcess3"/>
    <dgm:cxn modelId="{EA805E79-8FF1-4AF1-80EC-E411DE902C3C}" type="presParOf" srcId="{ACB7BFAD-2A85-3843-AB96-B3C89EF1B930}" destId="{D6795E50-26D6-6343-866B-CACA175F6E13}" srcOrd="5" destOrd="0" presId="urn:microsoft.com/office/officeart/2005/8/layout/lProcess3"/>
    <dgm:cxn modelId="{CDF9DDE8-328D-446C-957D-A0BB4797E8C3}" type="presParOf" srcId="{ACB7BFAD-2A85-3843-AB96-B3C89EF1B930}" destId="{90C10849-D9FE-E94D-962D-9ABF4EC1FC4F}" srcOrd="6" destOrd="0" presId="urn:microsoft.com/office/officeart/2005/8/layout/lProcess3"/>
    <dgm:cxn modelId="{676998DB-FCFA-4E8A-9BDA-3DBB7E81DF14}" type="presParOf" srcId="{4016FFD3-20A5-C64F-8E26-9CB0C4053BF8}" destId="{A9FADBDF-2998-3345-B089-570E78735785}" srcOrd="3" destOrd="0" presId="urn:microsoft.com/office/officeart/2005/8/layout/lProcess3"/>
    <dgm:cxn modelId="{464E55CB-4270-43AE-8015-0F4DD4010585}" type="presParOf" srcId="{4016FFD3-20A5-C64F-8E26-9CB0C4053BF8}" destId="{D68A161F-2E5F-B640-A033-EECFF02F699C}" srcOrd="4" destOrd="0" presId="urn:microsoft.com/office/officeart/2005/8/layout/lProcess3"/>
    <dgm:cxn modelId="{994842A6-CF92-43F3-8BF4-1B14B5E261D7}" type="presParOf" srcId="{D68A161F-2E5F-B640-A033-EECFF02F699C}" destId="{927B20EF-EE96-924F-BC44-889575581270}" srcOrd="0" destOrd="0" presId="urn:microsoft.com/office/officeart/2005/8/layout/lProcess3"/>
    <dgm:cxn modelId="{B2534DE0-4A7C-49D2-87CB-AAA154A5D9CD}" type="presParOf" srcId="{D68A161F-2E5F-B640-A033-EECFF02F699C}" destId="{99C5582D-6180-A341-9647-312D21D65CD4}" srcOrd="1" destOrd="0" presId="urn:microsoft.com/office/officeart/2005/8/layout/lProcess3"/>
    <dgm:cxn modelId="{8C48357A-49DC-4259-80EE-696FDF29ED75}" type="presParOf" srcId="{D68A161F-2E5F-B640-A033-EECFF02F699C}" destId="{B0A7D378-B423-E944-BA87-DD335A23CE9A}" srcOrd="2" destOrd="0" presId="urn:microsoft.com/office/officeart/2005/8/layout/lProcess3"/>
    <dgm:cxn modelId="{063DB145-DC25-42A2-A72A-77EA535B2A74}" type="presParOf" srcId="{D68A161F-2E5F-B640-A033-EECFF02F699C}" destId="{BDCC8664-9050-43C7-86C4-EE7E9A84B090}" srcOrd="3" destOrd="0" presId="urn:microsoft.com/office/officeart/2005/8/layout/lProcess3"/>
    <dgm:cxn modelId="{D57B7B8A-B135-4D09-8BE3-2C0BA0847B2C}" type="presParOf" srcId="{D68A161F-2E5F-B640-A033-EECFF02F699C}" destId="{61FB159E-FD36-46AF-8DA8-C39FB170ED87}" srcOrd="4" destOrd="0" presId="urn:microsoft.com/office/officeart/2005/8/layout/lProcess3"/>
    <dgm:cxn modelId="{3781E050-A5A8-4D51-88E9-9A1367212AC0}" type="presParOf" srcId="{4016FFD3-20A5-C64F-8E26-9CB0C4053BF8}" destId="{51F60A07-DE1B-924D-AEC0-72764804A006}" srcOrd="5" destOrd="0" presId="urn:microsoft.com/office/officeart/2005/8/layout/lProcess3"/>
    <dgm:cxn modelId="{54D2A5D3-054B-4BBA-B561-2B5447DB3940}" type="presParOf" srcId="{4016FFD3-20A5-C64F-8E26-9CB0C4053BF8}" destId="{96F6A77D-528B-0146-AFB3-25245C6AD94D}" srcOrd="6" destOrd="0" presId="urn:microsoft.com/office/officeart/2005/8/layout/lProcess3"/>
    <dgm:cxn modelId="{194A732B-3299-4782-9FD7-F7F59E82855C}" type="presParOf" srcId="{96F6A77D-528B-0146-AFB3-25245C6AD94D}" destId="{11E59B59-C461-C347-9114-EA95CB44DF8F}" srcOrd="0" destOrd="0" presId="urn:microsoft.com/office/officeart/2005/8/layout/lProcess3"/>
    <dgm:cxn modelId="{16903914-E55D-4AE7-B3ED-E9EF4E5EF24E}" type="presParOf" srcId="{96F6A77D-528B-0146-AFB3-25245C6AD94D}" destId="{5981013C-35C5-784B-AB39-A8032D6BF9DA}" srcOrd="1" destOrd="0" presId="urn:microsoft.com/office/officeart/2005/8/layout/lProcess3"/>
    <dgm:cxn modelId="{597F7C79-F834-4B55-BD10-3C0D45A5A884}" type="presParOf" srcId="{96F6A77D-528B-0146-AFB3-25245C6AD94D}" destId="{F4AEA282-488D-BB4C-BF8E-000EEADF95D0}" srcOrd="2" destOrd="0" presId="urn:microsoft.com/office/officeart/2005/8/layout/lProcess3"/>
    <dgm:cxn modelId="{6CB7B2F0-D2E6-4993-8F70-F1878F393B94}" type="presParOf" srcId="{96F6A77D-528B-0146-AFB3-25245C6AD94D}" destId="{1A87CAB7-F1DC-504A-B822-63E75992158C}" srcOrd="3" destOrd="0" presId="urn:microsoft.com/office/officeart/2005/8/layout/lProcess3"/>
    <dgm:cxn modelId="{7A4D5E77-590A-48D8-9FAF-C288FF12176B}" type="presParOf" srcId="{96F6A77D-528B-0146-AFB3-25245C6AD94D}" destId="{53962E83-462B-9044-A92A-26B969DC0E24}" srcOrd="4" destOrd="0" presId="urn:microsoft.com/office/officeart/2005/8/layout/lProcess3"/>
    <dgm:cxn modelId="{C0008766-BB46-4DC1-8B4F-A8E8941EA6A1}" type="presParOf" srcId="{96F6A77D-528B-0146-AFB3-25245C6AD94D}" destId="{55803D14-1970-7845-9062-9C8DC5CA5A84}" srcOrd="5" destOrd="0" presId="urn:microsoft.com/office/officeart/2005/8/layout/lProcess3"/>
    <dgm:cxn modelId="{C577454F-B621-4C77-8E61-E6D1202E8A50}" type="presParOf" srcId="{96F6A77D-528B-0146-AFB3-25245C6AD94D}" destId="{255887C3-FF4F-834C-B80D-6A4ED3F7E0F8}" srcOrd="6" destOrd="0" presId="urn:microsoft.com/office/officeart/2005/8/layout/lProcess3"/>
    <dgm:cxn modelId="{E92B8A84-CAEB-4C3B-9BA0-DD0A9114C568}" type="presParOf" srcId="{96F6A77D-528B-0146-AFB3-25245C6AD94D}" destId="{58EB08BD-2521-4F44-A691-521B37F101B7}" srcOrd="7" destOrd="0" presId="urn:microsoft.com/office/officeart/2005/8/layout/lProcess3"/>
    <dgm:cxn modelId="{56EC5158-620C-4310-A5DE-443F345F8863}" type="presParOf" srcId="{96F6A77D-528B-0146-AFB3-25245C6AD94D}" destId="{98D99084-7A0B-40E7-90A9-A00DB25C3301}"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0D4BB7-1C6D-1044-B8B2-5865E87EF3F0}"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0430D3D-5252-364C-A029-AD6C3E58738E}">
      <dgm:prSet phldrT="[Text]"/>
      <dgm:spPr/>
      <dgm:t>
        <a:bodyPr/>
        <a:lstStyle/>
        <a:p>
          <a:r>
            <a:rPr lang="en-US"/>
            <a:t>Analytics / Company Level Reporting</a:t>
          </a:r>
        </a:p>
      </dgm:t>
    </dgm:pt>
    <dgm:pt modelId="{044E8CA8-E488-9340-81E3-6C342315DB5F}" type="parTrans" cxnId="{77186EC6-8905-894B-9102-126709A9BD2E}">
      <dgm:prSet/>
      <dgm:spPr/>
      <dgm:t>
        <a:bodyPr/>
        <a:lstStyle/>
        <a:p>
          <a:endParaRPr lang="en-US"/>
        </a:p>
      </dgm:t>
    </dgm:pt>
    <dgm:pt modelId="{EA51A566-0D25-F94E-819D-9189C68B05AA}" type="sibTrans" cxnId="{77186EC6-8905-894B-9102-126709A9BD2E}">
      <dgm:prSet/>
      <dgm:spPr/>
      <dgm:t>
        <a:bodyPr/>
        <a:lstStyle/>
        <a:p>
          <a:endParaRPr lang="en-US"/>
        </a:p>
      </dgm:t>
    </dgm:pt>
    <dgm:pt modelId="{F628AB48-38B4-B946-95A8-F711F0C150DD}">
      <dgm:prSet phldrT="[Text]"/>
      <dgm:spPr/>
      <dgm:t>
        <a:bodyPr/>
        <a:lstStyle/>
        <a:p>
          <a:pPr rtl="0"/>
          <a:r>
            <a:rPr lang="en-US">
              <a:latin typeface="Arial" panose="020B0604020202020204"/>
            </a:rPr>
            <a:t>Enterprise Dashboards </a:t>
          </a:r>
        </a:p>
      </dgm:t>
    </dgm:pt>
    <dgm:pt modelId="{982E4015-1287-854C-8615-E7B331EB8896}" type="parTrans" cxnId="{F46C8019-D8CF-8044-BFA4-F3F49CA929B8}">
      <dgm:prSet/>
      <dgm:spPr/>
      <dgm:t>
        <a:bodyPr/>
        <a:lstStyle/>
        <a:p>
          <a:endParaRPr lang="en-US"/>
        </a:p>
      </dgm:t>
    </dgm:pt>
    <dgm:pt modelId="{4188F25C-BA04-154A-8720-2BF74C9389EA}" type="sibTrans" cxnId="{F46C8019-D8CF-8044-BFA4-F3F49CA929B8}">
      <dgm:prSet/>
      <dgm:spPr/>
      <dgm:t>
        <a:bodyPr/>
        <a:lstStyle/>
        <a:p>
          <a:endParaRPr lang="en-US"/>
        </a:p>
      </dgm:t>
    </dgm:pt>
    <dgm:pt modelId="{035616EF-14C1-A343-ADAE-5FA5B39EEA14}">
      <dgm:prSet phldrT="[Text]"/>
      <dgm:spPr/>
      <dgm:t>
        <a:bodyPr/>
        <a:lstStyle/>
        <a:p>
          <a:r>
            <a:rPr lang="en-US"/>
            <a:t>Cross-domain analytics</a:t>
          </a:r>
        </a:p>
      </dgm:t>
    </dgm:pt>
    <dgm:pt modelId="{974DC193-EE14-3F48-A9CB-1BA7E73AE21E}" type="parTrans" cxnId="{7921CFB9-78E0-2D43-8A5D-9ECCFAEC49AE}">
      <dgm:prSet/>
      <dgm:spPr/>
      <dgm:t>
        <a:bodyPr/>
        <a:lstStyle/>
        <a:p>
          <a:endParaRPr lang="en-US"/>
        </a:p>
      </dgm:t>
    </dgm:pt>
    <dgm:pt modelId="{02AB9782-E614-1C4E-A039-AAC9FA91F803}" type="sibTrans" cxnId="{7921CFB9-78E0-2D43-8A5D-9ECCFAEC49AE}">
      <dgm:prSet/>
      <dgm:spPr/>
      <dgm:t>
        <a:bodyPr/>
        <a:lstStyle/>
        <a:p>
          <a:endParaRPr lang="en-US"/>
        </a:p>
      </dgm:t>
    </dgm:pt>
    <dgm:pt modelId="{D1561696-4640-504A-AA2C-7FCC7EBE26CE}">
      <dgm:prSet phldrT="[Text]"/>
      <dgm:spPr/>
      <dgm:t>
        <a:bodyPr/>
        <a:lstStyle/>
        <a:p>
          <a:r>
            <a:rPr lang="en-US"/>
            <a:t>Self-service Analytics</a:t>
          </a:r>
        </a:p>
      </dgm:t>
    </dgm:pt>
    <dgm:pt modelId="{55628D74-1BAB-434D-9E82-D1F0FF283B69}" type="parTrans" cxnId="{AC690763-6E15-944C-A58B-819B4AEF76B1}">
      <dgm:prSet/>
      <dgm:spPr/>
      <dgm:t>
        <a:bodyPr/>
        <a:lstStyle/>
        <a:p>
          <a:endParaRPr lang="en-US"/>
        </a:p>
      </dgm:t>
    </dgm:pt>
    <dgm:pt modelId="{916DD83F-6E12-DC43-80B1-69CD01E45442}" type="sibTrans" cxnId="{AC690763-6E15-944C-A58B-819B4AEF76B1}">
      <dgm:prSet/>
      <dgm:spPr/>
      <dgm:t>
        <a:bodyPr/>
        <a:lstStyle/>
        <a:p>
          <a:endParaRPr lang="en-US"/>
        </a:p>
      </dgm:t>
    </dgm:pt>
    <dgm:pt modelId="{0E8DD17F-281A-854E-90D6-1D255D942F0B}">
      <dgm:prSet phldrT="[Text]"/>
      <dgm:spPr/>
      <dgm:t>
        <a:bodyPr/>
        <a:lstStyle/>
        <a:p>
          <a:r>
            <a:rPr lang="en-US" err="1"/>
            <a:t>Adhoc</a:t>
          </a:r>
          <a:r>
            <a:rPr lang="en-US"/>
            <a:t> Reporting</a:t>
          </a:r>
        </a:p>
      </dgm:t>
    </dgm:pt>
    <dgm:pt modelId="{E4602BA8-651D-D34A-ACE0-6E4E0CCC1185}" type="parTrans" cxnId="{4E62117A-3361-2E47-817F-0499BD096BD1}">
      <dgm:prSet/>
      <dgm:spPr/>
      <dgm:t>
        <a:bodyPr/>
        <a:lstStyle/>
        <a:p>
          <a:endParaRPr lang="en-US"/>
        </a:p>
      </dgm:t>
    </dgm:pt>
    <dgm:pt modelId="{2702FFD0-0C41-A94E-8D65-C57BFDB8427E}" type="sibTrans" cxnId="{4E62117A-3361-2E47-817F-0499BD096BD1}">
      <dgm:prSet/>
      <dgm:spPr/>
      <dgm:t>
        <a:bodyPr/>
        <a:lstStyle/>
        <a:p>
          <a:endParaRPr lang="en-US"/>
        </a:p>
      </dgm:t>
    </dgm:pt>
    <dgm:pt modelId="{6451B5BB-4CE8-DE4B-A020-FD145DE9673A}">
      <dgm:prSet phldrT="[Text]"/>
      <dgm:spPr/>
      <dgm:t>
        <a:bodyPr/>
        <a:lstStyle/>
        <a:p>
          <a:pPr rtl="0"/>
          <a:r>
            <a:rPr lang="en-US">
              <a:effectLst/>
            </a:rPr>
            <a:t>Data Reconciliation </a:t>
          </a:r>
          <a:r>
            <a:rPr lang="en-US" b="0">
              <a:effectLst/>
            </a:rPr>
            <a:t>between systems</a:t>
          </a:r>
        </a:p>
      </dgm:t>
    </dgm:pt>
    <dgm:pt modelId="{6D38A55B-19BB-5247-9404-DC4C5396FD72}" type="parTrans" cxnId="{E267F51D-AE03-DF40-9E9B-81221E814E79}">
      <dgm:prSet/>
      <dgm:spPr/>
      <dgm:t>
        <a:bodyPr/>
        <a:lstStyle/>
        <a:p>
          <a:endParaRPr lang="en-US"/>
        </a:p>
      </dgm:t>
    </dgm:pt>
    <dgm:pt modelId="{B1F4C81E-DE6F-5542-B9FF-A70CEFC17608}" type="sibTrans" cxnId="{E267F51D-AE03-DF40-9E9B-81221E814E79}">
      <dgm:prSet/>
      <dgm:spPr/>
      <dgm:t>
        <a:bodyPr/>
        <a:lstStyle/>
        <a:p>
          <a:endParaRPr lang="en-US"/>
        </a:p>
      </dgm:t>
    </dgm:pt>
    <dgm:pt modelId="{04BB8AD5-349F-E446-8F6F-3DF0172CBF51}">
      <dgm:prSet/>
      <dgm:spPr/>
      <dgm:t>
        <a:bodyPr/>
        <a:lstStyle/>
        <a:p>
          <a:r>
            <a:rPr lang="en-US"/>
            <a:t>Operational: Business Process &amp; Compliance Reporting</a:t>
          </a:r>
        </a:p>
      </dgm:t>
    </dgm:pt>
    <dgm:pt modelId="{9B23FA45-3E6E-E14E-97CA-3C51E02A8119}" type="parTrans" cxnId="{E8107441-C278-1B42-B84D-543A4A48FFA0}">
      <dgm:prSet/>
      <dgm:spPr/>
      <dgm:t>
        <a:bodyPr/>
        <a:lstStyle/>
        <a:p>
          <a:endParaRPr lang="en-US"/>
        </a:p>
      </dgm:t>
    </dgm:pt>
    <dgm:pt modelId="{2BAC94FA-9CAB-8A46-8764-2A78270D2701}" type="sibTrans" cxnId="{E8107441-C278-1B42-B84D-543A4A48FFA0}">
      <dgm:prSet/>
      <dgm:spPr/>
      <dgm:t>
        <a:bodyPr/>
        <a:lstStyle/>
        <a:p>
          <a:endParaRPr lang="en-US"/>
        </a:p>
      </dgm:t>
    </dgm:pt>
    <dgm:pt modelId="{07B83EA4-7384-5340-B659-86E5DF6A501A}">
      <dgm:prSet/>
      <dgm:spPr/>
      <dgm:t>
        <a:bodyPr/>
        <a:lstStyle/>
        <a:p>
          <a:r>
            <a:rPr lang="en-US" b="0">
              <a:effectLst/>
              <a:latin typeface="Calibri" panose="020F0502020204030204" pitchFamily="34" charset="0"/>
              <a:ea typeface="Times New Roman" panose="02020603050405020304" pitchFamily="18" charset="0"/>
            </a:rPr>
            <a:t>Accounting business process</a:t>
          </a:r>
          <a:endParaRPr lang="en-US" b="0"/>
        </a:p>
      </dgm:t>
    </dgm:pt>
    <dgm:pt modelId="{667DB9E9-2AE3-1843-BF60-A2863BCF2CD2}" type="parTrans" cxnId="{54CCA19A-8954-9445-94F8-71ACB752D4FD}">
      <dgm:prSet/>
      <dgm:spPr/>
      <dgm:t>
        <a:bodyPr/>
        <a:lstStyle/>
        <a:p>
          <a:endParaRPr lang="en-US"/>
        </a:p>
      </dgm:t>
    </dgm:pt>
    <dgm:pt modelId="{F888B841-2E6F-CE46-A088-A49C6D87836A}" type="sibTrans" cxnId="{54CCA19A-8954-9445-94F8-71ACB752D4FD}">
      <dgm:prSet/>
      <dgm:spPr/>
      <dgm:t>
        <a:bodyPr/>
        <a:lstStyle/>
        <a:p>
          <a:endParaRPr lang="en-US"/>
        </a:p>
      </dgm:t>
    </dgm:pt>
    <dgm:pt modelId="{D923DEA8-D6CD-A845-B707-D8C35F2579FA}">
      <dgm:prSet/>
      <dgm:spPr/>
      <dgm:t>
        <a:bodyPr/>
        <a:lstStyle/>
        <a:p>
          <a:r>
            <a:rPr lang="en-US" b="0">
              <a:effectLst/>
              <a:latin typeface="Calibri" panose="020F0502020204030204" pitchFamily="34" charset="0"/>
              <a:ea typeface="Times New Roman" panose="02020603050405020304" pitchFamily="18" charset="0"/>
            </a:rPr>
            <a:t>Month-end accounting close process</a:t>
          </a:r>
          <a:endParaRPr lang="en-US" b="0"/>
        </a:p>
      </dgm:t>
    </dgm:pt>
    <dgm:pt modelId="{3E4F309A-5CB2-A64D-8945-7D0D855B9644}" type="parTrans" cxnId="{D81AAD67-E2F5-5243-9F50-B92FF289218E}">
      <dgm:prSet/>
      <dgm:spPr/>
      <dgm:t>
        <a:bodyPr/>
        <a:lstStyle/>
        <a:p>
          <a:endParaRPr lang="en-US"/>
        </a:p>
      </dgm:t>
    </dgm:pt>
    <dgm:pt modelId="{FCCD45BE-58D2-B14E-8761-4BB8CB18F197}" type="sibTrans" cxnId="{D81AAD67-E2F5-5243-9F50-B92FF289218E}">
      <dgm:prSet/>
      <dgm:spPr/>
      <dgm:t>
        <a:bodyPr/>
        <a:lstStyle/>
        <a:p>
          <a:endParaRPr lang="en-US"/>
        </a:p>
      </dgm:t>
    </dgm:pt>
    <dgm:pt modelId="{B6BC7F52-5FD2-5C47-946B-A0DE5394E244}">
      <dgm:prSet/>
      <dgm:spPr/>
      <dgm:t>
        <a:bodyPr/>
        <a:lstStyle/>
        <a:p>
          <a:r>
            <a:rPr lang="en-US" b="0">
              <a:effectLst/>
              <a:latin typeface="Calibri" panose="020F0502020204030204" pitchFamily="34" charset="0"/>
              <a:ea typeface="Times New Roman" panose="02020603050405020304" pitchFamily="18" charset="0"/>
            </a:rPr>
            <a:t>Operational reports</a:t>
          </a:r>
          <a:endParaRPr lang="en-US" b="0"/>
        </a:p>
      </dgm:t>
    </dgm:pt>
    <dgm:pt modelId="{6E394757-3117-034F-B1DF-26CD2709569B}" type="parTrans" cxnId="{BF179DBB-5D03-FA43-BBC2-29A854E89DBD}">
      <dgm:prSet/>
      <dgm:spPr/>
      <dgm:t>
        <a:bodyPr/>
        <a:lstStyle/>
        <a:p>
          <a:endParaRPr lang="en-US"/>
        </a:p>
      </dgm:t>
    </dgm:pt>
    <dgm:pt modelId="{F675EA2F-9FCA-FC47-A29C-6EC24143C4F8}" type="sibTrans" cxnId="{BF179DBB-5D03-FA43-BBC2-29A854E89DBD}">
      <dgm:prSet/>
      <dgm:spPr/>
      <dgm:t>
        <a:bodyPr/>
        <a:lstStyle/>
        <a:p>
          <a:endParaRPr lang="en-US"/>
        </a:p>
      </dgm:t>
    </dgm:pt>
    <dgm:pt modelId="{92E6CB4F-42F7-4B4F-B4C3-6F79CC9CEF47}">
      <dgm:prSet/>
      <dgm:spPr/>
      <dgm:t>
        <a:bodyPr/>
        <a:lstStyle/>
        <a:p>
          <a:r>
            <a:rPr lang="en-US"/>
            <a:t>Prototyping of Analytics</a:t>
          </a:r>
        </a:p>
      </dgm:t>
    </dgm:pt>
    <dgm:pt modelId="{83A016C5-1BF9-D74B-86B6-1C14F8A4D3E0}" type="parTrans" cxnId="{88EC9500-1332-7044-ACA3-E42244B52A6D}">
      <dgm:prSet/>
      <dgm:spPr/>
      <dgm:t>
        <a:bodyPr/>
        <a:lstStyle/>
        <a:p>
          <a:endParaRPr lang="en-US"/>
        </a:p>
      </dgm:t>
    </dgm:pt>
    <dgm:pt modelId="{891BE358-52C7-FF41-8DD2-D5596B3B3854}" type="sibTrans" cxnId="{88EC9500-1332-7044-ACA3-E42244B52A6D}">
      <dgm:prSet/>
      <dgm:spPr/>
      <dgm:t>
        <a:bodyPr/>
        <a:lstStyle/>
        <a:p>
          <a:endParaRPr lang="en-US"/>
        </a:p>
      </dgm:t>
    </dgm:pt>
    <dgm:pt modelId="{B8D1FE83-ADC2-BC47-B5C3-88055B3AD9F4}">
      <dgm:prSet phldrT="[Text]"/>
      <dgm:spPr/>
      <dgm:t>
        <a:bodyPr/>
        <a:lstStyle/>
        <a:p>
          <a:r>
            <a:rPr lang="en-US"/>
            <a:t>Collaborative Analysis  </a:t>
          </a:r>
        </a:p>
      </dgm:t>
    </dgm:pt>
    <dgm:pt modelId="{DE7DAED4-293A-1745-AC4F-463EA06FF260}" type="parTrans" cxnId="{305EAB5E-6AEA-F641-AD71-520DB327B61E}">
      <dgm:prSet/>
      <dgm:spPr/>
      <dgm:t>
        <a:bodyPr/>
        <a:lstStyle/>
        <a:p>
          <a:endParaRPr lang="en-US"/>
        </a:p>
      </dgm:t>
    </dgm:pt>
    <dgm:pt modelId="{2C9896B2-014B-6044-9E22-7166CD287BBA}" type="sibTrans" cxnId="{305EAB5E-6AEA-F641-AD71-520DB327B61E}">
      <dgm:prSet/>
      <dgm:spPr/>
      <dgm:t>
        <a:bodyPr/>
        <a:lstStyle/>
        <a:p>
          <a:endParaRPr lang="en-US"/>
        </a:p>
      </dgm:t>
    </dgm:pt>
    <dgm:pt modelId="{93512F23-23D7-7F41-AC9D-6CD246ABCD78}">
      <dgm:prSet phldrT="[Text]"/>
      <dgm:spPr/>
      <dgm:t>
        <a:bodyPr/>
        <a:lstStyle/>
        <a:p>
          <a:r>
            <a:rPr lang="en-US"/>
            <a:t>Operational: Reconciliation Reporting</a:t>
          </a:r>
        </a:p>
      </dgm:t>
    </dgm:pt>
    <dgm:pt modelId="{9BA8685F-2728-E44B-85F7-BE3936DEC976}" type="sibTrans" cxnId="{FD57E8FF-816E-BC40-9120-EFEF9C663FBE}">
      <dgm:prSet/>
      <dgm:spPr/>
      <dgm:t>
        <a:bodyPr/>
        <a:lstStyle/>
        <a:p>
          <a:endParaRPr lang="en-US"/>
        </a:p>
      </dgm:t>
    </dgm:pt>
    <dgm:pt modelId="{E82B4331-57AA-3C4F-A57A-4052C792577D}" type="parTrans" cxnId="{FD57E8FF-816E-BC40-9120-EFEF9C663FBE}">
      <dgm:prSet/>
      <dgm:spPr/>
      <dgm:t>
        <a:bodyPr/>
        <a:lstStyle/>
        <a:p>
          <a:endParaRPr lang="en-US"/>
        </a:p>
      </dgm:t>
    </dgm:pt>
    <dgm:pt modelId="{A6BD957D-54B6-1344-81EC-A7F86996A545}">
      <dgm:prSet phldrT="[Text]"/>
      <dgm:spPr/>
      <dgm:t>
        <a:bodyPr/>
        <a:lstStyle/>
        <a:p>
          <a:r>
            <a:rPr lang="en-US" b="1">
              <a:solidFill>
                <a:srgbClr val="0070C0"/>
              </a:solidFill>
            </a:rPr>
            <a:t>Advanced Analytics</a:t>
          </a:r>
        </a:p>
      </dgm:t>
    </dgm:pt>
    <dgm:pt modelId="{598C3ABA-C508-9344-9502-6CF88669B7CE}" type="parTrans" cxnId="{767AF81D-9197-4A46-86AE-C81BB6F33093}">
      <dgm:prSet/>
      <dgm:spPr/>
      <dgm:t>
        <a:bodyPr/>
        <a:lstStyle/>
        <a:p>
          <a:endParaRPr lang="en-US"/>
        </a:p>
      </dgm:t>
    </dgm:pt>
    <dgm:pt modelId="{80B15CEB-D6B8-2847-8958-25257FBF3630}" type="sibTrans" cxnId="{767AF81D-9197-4A46-86AE-C81BB6F33093}">
      <dgm:prSet/>
      <dgm:spPr/>
      <dgm:t>
        <a:bodyPr/>
        <a:lstStyle/>
        <a:p>
          <a:endParaRPr lang="en-US"/>
        </a:p>
      </dgm:t>
    </dgm:pt>
    <dgm:pt modelId="{DD0993D1-E5D2-4C14-8370-4D44CC193F49}">
      <dgm:prSet phldr="0"/>
      <dgm:spPr/>
      <dgm:t>
        <a:bodyPr/>
        <a:lstStyle/>
        <a:p>
          <a:r>
            <a:rPr lang="en-US" b="1">
              <a:solidFill>
                <a:srgbClr val="0070C0"/>
              </a:solidFill>
            </a:rPr>
            <a:t>KPI Dashboards</a:t>
          </a:r>
        </a:p>
      </dgm:t>
    </dgm:pt>
    <dgm:pt modelId="{1525549D-0FE2-4C08-AD59-72D0C813A703}" type="parTrans" cxnId="{A9887BC7-6012-4E36-9B56-088DF81588E2}">
      <dgm:prSet/>
      <dgm:spPr/>
    </dgm:pt>
    <dgm:pt modelId="{4BF819C7-C67B-47E6-AD3C-F7A565ECFF2B}" type="sibTrans" cxnId="{A9887BC7-6012-4E36-9B56-088DF81588E2}">
      <dgm:prSet/>
      <dgm:spPr/>
    </dgm:pt>
    <dgm:pt modelId="{E79FE647-81F8-4DE9-861C-CDA5B8FB2AE5}">
      <dgm:prSet phldr="0"/>
      <dgm:spPr/>
      <dgm:t>
        <a:bodyPr/>
        <a:lstStyle/>
        <a:p>
          <a:r>
            <a:rPr lang="en-US" b="0">
              <a:effectLst/>
            </a:rPr>
            <a:t>Data Governance reports</a:t>
          </a:r>
        </a:p>
      </dgm:t>
    </dgm:pt>
    <dgm:pt modelId="{5FE07D92-B2F8-4DA7-B980-32D3920394CF}" type="parTrans" cxnId="{7D0CD8B4-E223-4915-8DF6-36EFEEE26B1C}">
      <dgm:prSet/>
      <dgm:spPr/>
    </dgm:pt>
    <dgm:pt modelId="{C7DDBCA1-935A-4A11-A7E7-2E6AF7B6BBD1}" type="sibTrans" cxnId="{7D0CD8B4-E223-4915-8DF6-36EFEEE26B1C}">
      <dgm:prSet/>
      <dgm:spPr/>
    </dgm:pt>
    <dgm:pt modelId="{8ACE8D91-B200-470F-9023-8ACC696B226E}">
      <dgm:prSet phldr="0"/>
      <dgm:spPr/>
      <dgm:t>
        <a:bodyPr/>
        <a:lstStyle/>
        <a:p>
          <a:pPr rtl="0"/>
          <a:r>
            <a:rPr lang="en-US" b="0">
              <a:latin typeface="Calibri"/>
              <a:cs typeface="Calibri"/>
            </a:rPr>
            <a:t>Audit reports</a:t>
          </a:r>
        </a:p>
      </dgm:t>
    </dgm:pt>
    <dgm:pt modelId="{891765A9-6A98-4867-89B1-11C2DF0F0C32}" type="parTrans" cxnId="{D7FDBD2B-E687-408A-BE00-2E0D659B0294}">
      <dgm:prSet/>
      <dgm:spPr/>
    </dgm:pt>
    <dgm:pt modelId="{BDB1118D-BDE2-47DC-BC73-7DD93AC6CC19}" type="sibTrans" cxnId="{D7FDBD2B-E687-408A-BE00-2E0D659B0294}">
      <dgm:prSet/>
      <dgm:spPr/>
    </dgm:pt>
    <dgm:pt modelId="{4016FFD3-20A5-C64F-8E26-9CB0C4053BF8}" type="pres">
      <dgm:prSet presAssocID="{A10D4BB7-1C6D-1044-B8B2-5865E87EF3F0}" presName="Name0" presStyleCnt="0">
        <dgm:presLayoutVars>
          <dgm:chPref val="3"/>
          <dgm:dir/>
          <dgm:animLvl val="lvl"/>
          <dgm:resizeHandles/>
        </dgm:presLayoutVars>
      </dgm:prSet>
      <dgm:spPr/>
    </dgm:pt>
    <dgm:pt modelId="{C93881B2-17F4-064D-A9CC-3B2065881CDE}" type="pres">
      <dgm:prSet presAssocID="{30430D3D-5252-364C-A029-AD6C3E58738E}" presName="horFlow" presStyleCnt="0"/>
      <dgm:spPr/>
    </dgm:pt>
    <dgm:pt modelId="{504BB078-715E-3D47-809C-628130A52057}" type="pres">
      <dgm:prSet presAssocID="{30430D3D-5252-364C-A029-AD6C3E58738E}" presName="bigChev" presStyleLbl="node1" presStyleIdx="0" presStyleCnt="4"/>
      <dgm:spPr/>
    </dgm:pt>
    <dgm:pt modelId="{2E7B7A53-7645-734D-9D39-BA1BA881AFCA}" type="pres">
      <dgm:prSet presAssocID="{982E4015-1287-854C-8615-E7B331EB8896}" presName="parTrans" presStyleCnt="0"/>
      <dgm:spPr/>
    </dgm:pt>
    <dgm:pt modelId="{C0A7BACD-0E95-3446-9206-5E948E3786E2}" type="pres">
      <dgm:prSet presAssocID="{F628AB48-38B4-B946-95A8-F711F0C150DD}" presName="node" presStyleLbl="alignAccFollowNode1" presStyleIdx="0" presStyleCnt="13">
        <dgm:presLayoutVars>
          <dgm:bulletEnabled val="1"/>
        </dgm:presLayoutVars>
      </dgm:prSet>
      <dgm:spPr/>
    </dgm:pt>
    <dgm:pt modelId="{D88C74BD-2E9A-5F4A-839B-834409202EE8}" type="pres">
      <dgm:prSet presAssocID="{4188F25C-BA04-154A-8720-2BF74C9389EA}" presName="sibTrans" presStyleCnt="0"/>
      <dgm:spPr/>
    </dgm:pt>
    <dgm:pt modelId="{2D1CA0A4-FF7B-994C-810B-D74C25924F09}" type="pres">
      <dgm:prSet presAssocID="{035616EF-14C1-A343-ADAE-5FA5B39EEA14}" presName="node" presStyleLbl="alignAccFollowNode1" presStyleIdx="1" presStyleCnt="13">
        <dgm:presLayoutVars>
          <dgm:bulletEnabled val="1"/>
        </dgm:presLayoutVars>
      </dgm:prSet>
      <dgm:spPr/>
    </dgm:pt>
    <dgm:pt modelId="{F9E6802A-7AAB-7D43-85F1-BA00463BFC37}" type="pres">
      <dgm:prSet presAssocID="{02AB9782-E614-1C4E-A039-AAC9FA91F803}" presName="sibTrans" presStyleCnt="0"/>
      <dgm:spPr/>
    </dgm:pt>
    <dgm:pt modelId="{764755A2-77E7-4C01-A03E-8CDE4894E8FA}" type="pres">
      <dgm:prSet presAssocID="{DD0993D1-E5D2-4C14-8370-4D44CC193F49}" presName="node" presStyleLbl="alignAccFollowNode1" presStyleIdx="2" presStyleCnt="13">
        <dgm:presLayoutVars>
          <dgm:bulletEnabled val="1"/>
        </dgm:presLayoutVars>
      </dgm:prSet>
      <dgm:spPr/>
    </dgm:pt>
    <dgm:pt modelId="{F476F28B-5E8C-4ADC-942D-EDD486D89928}" type="pres">
      <dgm:prSet presAssocID="{4BF819C7-C67B-47E6-AD3C-F7A565ECFF2B}" presName="sibTrans" presStyleCnt="0"/>
      <dgm:spPr/>
    </dgm:pt>
    <dgm:pt modelId="{CE63B485-5BDA-F844-B7AD-9373FA24342E}" type="pres">
      <dgm:prSet presAssocID="{A6BD957D-54B6-1344-81EC-A7F86996A545}" presName="node" presStyleLbl="alignAccFollowNode1" presStyleIdx="3" presStyleCnt="13">
        <dgm:presLayoutVars>
          <dgm:bulletEnabled val="1"/>
        </dgm:presLayoutVars>
      </dgm:prSet>
      <dgm:spPr/>
    </dgm:pt>
    <dgm:pt modelId="{1DC3D0A2-DA09-4446-9B9A-05DCA1AA10DD}" type="pres">
      <dgm:prSet presAssocID="{30430D3D-5252-364C-A029-AD6C3E58738E}" presName="vSp" presStyleCnt="0"/>
      <dgm:spPr/>
    </dgm:pt>
    <dgm:pt modelId="{ACB7BFAD-2A85-3843-AB96-B3C89EF1B930}" type="pres">
      <dgm:prSet presAssocID="{D1561696-4640-504A-AA2C-7FCC7EBE26CE}" presName="horFlow" presStyleCnt="0"/>
      <dgm:spPr/>
    </dgm:pt>
    <dgm:pt modelId="{B95509C1-4309-F540-B237-BEC5C987E049}" type="pres">
      <dgm:prSet presAssocID="{D1561696-4640-504A-AA2C-7FCC7EBE26CE}" presName="bigChev" presStyleLbl="node1" presStyleIdx="1" presStyleCnt="4"/>
      <dgm:spPr/>
    </dgm:pt>
    <dgm:pt modelId="{FAB48C65-8E66-DD40-A371-901DEBD7F5E0}" type="pres">
      <dgm:prSet presAssocID="{E4602BA8-651D-D34A-ACE0-6E4E0CCC1185}" presName="parTrans" presStyleCnt="0"/>
      <dgm:spPr/>
    </dgm:pt>
    <dgm:pt modelId="{05DC9820-7285-4D44-9137-CA298677D5D3}" type="pres">
      <dgm:prSet presAssocID="{0E8DD17F-281A-854E-90D6-1D255D942F0B}" presName="node" presStyleLbl="alignAccFollowNode1" presStyleIdx="4" presStyleCnt="13">
        <dgm:presLayoutVars>
          <dgm:bulletEnabled val="1"/>
        </dgm:presLayoutVars>
      </dgm:prSet>
      <dgm:spPr/>
    </dgm:pt>
    <dgm:pt modelId="{D67B2BC8-791F-8F48-B0D9-D830AED113C0}" type="pres">
      <dgm:prSet presAssocID="{2702FFD0-0C41-A94E-8D65-C57BFDB8427E}" presName="sibTrans" presStyleCnt="0"/>
      <dgm:spPr/>
    </dgm:pt>
    <dgm:pt modelId="{7BBD68D7-FA0F-CB42-AEE4-687E5A22D1E7}" type="pres">
      <dgm:prSet presAssocID="{92E6CB4F-42F7-4B4F-B4C3-6F79CC9CEF47}" presName="node" presStyleLbl="alignAccFollowNode1" presStyleIdx="5" presStyleCnt="13">
        <dgm:presLayoutVars>
          <dgm:bulletEnabled val="1"/>
        </dgm:presLayoutVars>
      </dgm:prSet>
      <dgm:spPr/>
    </dgm:pt>
    <dgm:pt modelId="{D6795E50-26D6-6343-866B-CACA175F6E13}" type="pres">
      <dgm:prSet presAssocID="{891BE358-52C7-FF41-8DD2-D5596B3B3854}" presName="sibTrans" presStyleCnt="0"/>
      <dgm:spPr/>
    </dgm:pt>
    <dgm:pt modelId="{90C10849-D9FE-E94D-962D-9ABF4EC1FC4F}" type="pres">
      <dgm:prSet presAssocID="{B8D1FE83-ADC2-BC47-B5C3-88055B3AD9F4}" presName="node" presStyleLbl="alignAccFollowNode1" presStyleIdx="6" presStyleCnt="13">
        <dgm:presLayoutVars>
          <dgm:bulletEnabled val="1"/>
        </dgm:presLayoutVars>
      </dgm:prSet>
      <dgm:spPr/>
    </dgm:pt>
    <dgm:pt modelId="{A9FADBDF-2998-3345-B089-570E78735785}" type="pres">
      <dgm:prSet presAssocID="{D1561696-4640-504A-AA2C-7FCC7EBE26CE}" presName="vSp" presStyleCnt="0"/>
      <dgm:spPr/>
    </dgm:pt>
    <dgm:pt modelId="{D68A161F-2E5F-B640-A033-EECFF02F699C}" type="pres">
      <dgm:prSet presAssocID="{93512F23-23D7-7F41-AC9D-6CD246ABCD78}" presName="horFlow" presStyleCnt="0"/>
      <dgm:spPr/>
    </dgm:pt>
    <dgm:pt modelId="{927B20EF-EE96-924F-BC44-889575581270}" type="pres">
      <dgm:prSet presAssocID="{93512F23-23D7-7F41-AC9D-6CD246ABCD78}" presName="bigChev" presStyleLbl="node1" presStyleIdx="2" presStyleCnt="4"/>
      <dgm:spPr/>
    </dgm:pt>
    <dgm:pt modelId="{99C5582D-6180-A341-9647-312D21D65CD4}" type="pres">
      <dgm:prSet presAssocID="{6D38A55B-19BB-5247-9404-DC4C5396FD72}" presName="parTrans" presStyleCnt="0"/>
      <dgm:spPr/>
    </dgm:pt>
    <dgm:pt modelId="{B0A7D378-B423-E944-BA87-DD335A23CE9A}" type="pres">
      <dgm:prSet presAssocID="{6451B5BB-4CE8-DE4B-A020-FD145DE9673A}" presName="node" presStyleLbl="alignAccFollowNode1" presStyleIdx="7" presStyleCnt="13">
        <dgm:presLayoutVars>
          <dgm:bulletEnabled val="1"/>
        </dgm:presLayoutVars>
      </dgm:prSet>
      <dgm:spPr/>
    </dgm:pt>
    <dgm:pt modelId="{580E734B-18B3-4569-82C4-503C63607F91}" type="pres">
      <dgm:prSet presAssocID="{B1F4C81E-DE6F-5542-B9FF-A70CEFC17608}" presName="sibTrans" presStyleCnt="0"/>
      <dgm:spPr/>
    </dgm:pt>
    <dgm:pt modelId="{60E221A6-A1D7-4F81-9E83-58F045C3D1E7}" type="pres">
      <dgm:prSet presAssocID="{E79FE647-81F8-4DE9-861C-CDA5B8FB2AE5}" presName="node" presStyleLbl="alignAccFollowNode1" presStyleIdx="8" presStyleCnt="13">
        <dgm:presLayoutVars>
          <dgm:bulletEnabled val="1"/>
        </dgm:presLayoutVars>
      </dgm:prSet>
      <dgm:spPr/>
    </dgm:pt>
    <dgm:pt modelId="{51F60A07-DE1B-924D-AEC0-72764804A006}" type="pres">
      <dgm:prSet presAssocID="{93512F23-23D7-7F41-AC9D-6CD246ABCD78}" presName="vSp" presStyleCnt="0"/>
      <dgm:spPr/>
    </dgm:pt>
    <dgm:pt modelId="{96F6A77D-528B-0146-AFB3-25245C6AD94D}" type="pres">
      <dgm:prSet presAssocID="{04BB8AD5-349F-E446-8F6F-3DF0172CBF51}" presName="horFlow" presStyleCnt="0"/>
      <dgm:spPr/>
    </dgm:pt>
    <dgm:pt modelId="{11E59B59-C461-C347-9114-EA95CB44DF8F}" type="pres">
      <dgm:prSet presAssocID="{04BB8AD5-349F-E446-8F6F-3DF0172CBF51}" presName="bigChev" presStyleLbl="node1" presStyleIdx="3" presStyleCnt="4"/>
      <dgm:spPr/>
    </dgm:pt>
    <dgm:pt modelId="{5981013C-35C5-784B-AB39-A8032D6BF9DA}" type="pres">
      <dgm:prSet presAssocID="{667DB9E9-2AE3-1843-BF60-A2863BCF2CD2}" presName="parTrans" presStyleCnt="0"/>
      <dgm:spPr/>
    </dgm:pt>
    <dgm:pt modelId="{F4AEA282-488D-BB4C-BF8E-000EEADF95D0}" type="pres">
      <dgm:prSet presAssocID="{07B83EA4-7384-5340-B659-86E5DF6A501A}" presName="node" presStyleLbl="alignAccFollowNode1" presStyleIdx="9" presStyleCnt="13">
        <dgm:presLayoutVars>
          <dgm:bulletEnabled val="1"/>
        </dgm:presLayoutVars>
      </dgm:prSet>
      <dgm:spPr/>
    </dgm:pt>
    <dgm:pt modelId="{1A87CAB7-F1DC-504A-B822-63E75992158C}" type="pres">
      <dgm:prSet presAssocID="{F888B841-2E6F-CE46-A088-A49C6D87836A}" presName="sibTrans" presStyleCnt="0"/>
      <dgm:spPr/>
    </dgm:pt>
    <dgm:pt modelId="{53962E83-462B-9044-A92A-26B969DC0E24}" type="pres">
      <dgm:prSet presAssocID="{D923DEA8-D6CD-A845-B707-D8C35F2579FA}" presName="node" presStyleLbl="alignAccFollowNode1" presStyleIdx="10" presStyleCnt="13">
        <dgm:presLayoutVars>
          <dgm:bulletEnabled val="1"/>
        </dgm:presLayoutVars>
      </dgm:prSet>
      <dgm:spPr/>
    </dgm:pt>
    <dgm:pt modelId="{55803D14-1970-7845-9062-9C8DC5CA5A84}" type="pres">
      <dgm:prSet presAssocID="{FCCD45BE-58D2-B14E-8761-4BB8CB18F197}" presName="sibTrans" presStyleCnt="0"/>
      <dgm:spPr/>
    </dgm:pt>
    <dgm:pt modelId="{255887C3-FF4F-834C-B80D-6A4ED3F7E0F8}" type="pres">
      <dgm:prSet presAssocID="{B6BC7F52-5FD2-5C47-946B-A0DE5394E244}" presName="node" presStyleLbl="alignAccFollowNode1" presStyleIdx="11" presStyleCnt="13">
        <dgm:presLayoutVars>
          <dgm:bulletEnabled val="1"/>
        </dgm:presLayoutVars>
      </dgm:prSet>
      <dgm:spPr/>
    </dgm:pt>
    <dgm:pt modelId="{508F6517-14D9-4E9A-A6D6-E38906EB4F47}" type="pres">
      <dgm:prSet presAssocID="{F675EA2F-9FCA-FC47-A29C-6EC24143C4F8}" presName="sibTrans" presStyleCnt="0"/>
      <dgm:spPr/>
    </dgm:pt>
    <dgm:pt modelId="{CEA9352F-A650-452E-8996-93ADF94D6AE4}" type="pres">
      <dgm:prSet presAssocID="{8ACE8D91-B200-470F-9023-8ACC696B226E}" presName="node" presStyleLbl="alignAccFollowNode1" presStyleIdx="12" presStyleCnt="13">
        <dgm:presLayoutVars>
          <dgm:bulletEnabled val="1"/>
        </dgm:presLayoutVars>
      </dgm:prSet>
      <dgm:spPr/>
    </dgm:pt>
  </dgm:ptLst>
  <dgm:cxnLst>
    <dgm:cxn modelId="{88EC9500-1332-7044-ACA3-E42244B52A6D}" srcId="{D1561696-4640-504A-AA2C-7FCC7EBE26CE}" destId="{92E6CB4F-42F7-4B4F-B4C3-6F79CC9CEF47}" srcOrd="1" destOrd="0" parTransId="{83A016C5-1BF9-D74B-86B6-1C14F8A4D3E0}" sibTransId="{891BE358-52C7-FF41-8DD2-D5596B3B3854}"/>
    <dgm:cxn modelId="{35E79D00-AD4D-45AE-BFB5-760AAD821BFE}" type="presOf" srcId="{E79FE647-81F8-4DE9-861C-CDA5B8FB2AE5}" destId="{60E221A6-A1D7-4F81-9E83-58F045C3D1E7}" srcOrd="0" destOrd="0" presId="urn:microsoft.com/office/officeart/2005/8/layout/lProcess3"/>
    <dgm:cxn modelId="{DBEC6805-DE90-4DE0-A169-1C41EDB1F8B9}" type="presOf" srcId="{D1561696-4640-504A-AA2C-7FCC7EBE26CE}" destId="{B95509C1-4309-F540-B237-BEC5C987E049}" srcOrd="0" destOrd="0" presId="urn:microsoft.com/office/officeart/2005/8/layout/lProcess3"/>
    <dgm:cxn modelId="{A00BDC09-D9EE-4056-92B4-FE519714E3E7}" type="presOf" srcId="{93512F23-23D7-7F41-AC9D-6CD246ABCD78}" destId="{927B20EF-EE96-924F-BC44-889575581270}" srcOrd="0" destOrd="0" presId="urn:microsoft.com/office/officeart/2005/8/layout/lProcess3"/>
    <dgm:cxn modelId="{F46C8019-D8CF-8044-BFA4-F3F49CA929B8}" srcId="{30430D3D-5252-364C-A029-AD6C3E58738E}" destId="{F628AB48-38B4-B946-95A8-F711F0C150DD}" srcOrd="0" destOrd="0" parTransId="{982E4015-1287-854C-8615-E7B331EB8896}" sibTransId="{4188F25C-BA04-154A-8720-2BF74C9389EA}"/>
    <dgm:cxn modelId="{E267F51D-AE03-DF40-9E9B-81221E814E79}" srcId="{93512F23-23D7-7F41-AC9D-6CD246ABCD78}" destId="{6451B5BB-4CE8-DE4B-A020-FD145DE9673A}" srcOrd="0" destOrd="0" parTransId="{6D38A55B-19BB-5247-9404-DC4C5396FD72}" sibTransId="{B1F4C81E-DE6F-5542-B9FF-A70CEFC17608}"/>
    <dgm:cxn modelId="{767AF81D-9197-4A46-86AE-C81BB6F33093}" srcId="{30430D3D-5252-364C-A029-AD6C3E58738E}" destId="{A6BD957D-54B6-1344-81EC-A7F86996A545}" srcOrd="3" destOrd="0" parTransId="{598C3ABA-C508-9344-9502-6CF88669B7CE}" sibTransId="{80B15CEB-D6B8-2847-8958-25257FBF3630}"/>
    <dgm:cxn modelId="{D7FDBD2B-E687-408A-BE00-2E0D659B0294}" srcId="{04BB8AD5-349F-E446-8F6F-3DF0172CBF51}" destId="{8ACE8D91-B200-470F-9023-8ACC696B226E}" srcOrd="3" destOrd="0" parTransId="{891765A9-6A98-4867-89B1-11C2DF0F0C32}" sibTransId="{BDB1118D-BDE2-47DC-BC73-7DD93AC6CC19}"/>
    <dgm:cxn modelId="{AD34712F-8161-4C47-94CD-4D3F0FA465EB}" type="presOf" srcId="{92E6CB4F-42F7-4B4F-B4C3-6F79CC9CEF47}" destId="{7BBD68D7-FA0F-CB42-AEE4-687E5A22D1E7}" srcOrd="0" destOrd="0" presId="urn:microsoft.com/office/officeart/2005/8/layout/lProcess3"/>
    <dgm:cxn modelId="{E510205C-362B-4F53-8C4E-6D53363CB831}" type="presOf" srcId="{B6BC7F52-5FD2-5C47-946B-A0DE5394E244}" destId="{255887C3-FF4F-834C-B80D-6A4ED3F7E0F8}" srcOrd="0" destOrd="0" presId="urn:microsoft.com/office/officeart/2005/8/layout/lProcess3"/>
    <dgm:cxn modelId="{305EAB5E-6AEA-F641-AD71-520DB327B61E}" srcId="{D1561696-4640-504A-AA2C-7FCC7EBE26CE}" destId="{B8D1FE83-ADC2-BC47-B5C3-88055B3AD9F4}" srcOrd="2" destOrd="0" parTransId="{DE7DAED4-293A-1745-AC4F-463EA06FF260}" sibTransId="{2C9896B2-014B-6044-9E22-7166CD287BBA}"/>
    <dgm:cxn modelId="{E8107441-C278-1B42-B84D-543A4A48FFA0}" srcId="{A10D4BB7-1C6D-1044-B8B2-5865E87EF3F0}" destId="{04BB8AD5-349F-E446-8F6F-3DF0172CBF51}" srcOrd="3" destOrd="0" parTransId="{9B23FA45-3E6E-E14E-97CA-3C51E02A8119}" sibTransId="{2BAC94FA-9CAB-8A46-8764-2A78270D2701}"/>
    <dgm:cxn modelId="{AC690763-6E15-944C-A58B-819B4AEF76B1}" srcId="{A10D4BB7-1C6D-1044-B8B2-5865E87EF3F0}" destId="{D1561696-4640-504A-AA2C-7FCC7EBE26CE}" srcOrd="1" destOrd="0" parTransId="{55628D74-1BAB-434D-9E82-D1F0FF283B69}" sibTransId="{916DD83F-6E12-DC43-80B1-69CD01E45442}"/>
    <dgm:cxn modelId="{D81AAD67-E2F5-5243-9F50-B92FF289218E}" srcId="{04BB8AD5-349F-E446-8F6F-3DF0172CBF51}" destId="{D923DEA8-D6CD-A845-B707-D8C35F2579FA}" srcOrd="1" destOrd="0" parTransId="{3E4F309A-5CB2-A64D-8945-7D0D855B9644}" sibTransId="{FCCD45BE-58D2-B14E-8761-4BB8CB18F197}"/>
    <dgm:cxn modelId="{BDEEAB70-AD03-4B65-B380-B0528CE8B70B}" type="presOf" srcId="{8ACE8D91-B200-470F-9023-8ACC696B226E}" destId="{CEA9352F-A650-452E-8996-93ADF94D6AE4}" srcOrd="0" destOrd="0" presId="urn:microsoft.com/office/officeart/2005/8/layout/lProcess3"/>
    <dgm:cxn modelId="{55632873-6EB6-6D4F-9C92-A0F69FE65C10}" type="presOf" srcId="{A10D4BB7-1C6D-1044-B8B2-5865E87EF3F0}" destId="{4016FFD3-20A5-C64F-8E26-9CB0C4053BF8}" srcOrd="0" destOrd="0" presId="urn:microsoft.com/office/officeart/2005/8/layout/lProcess3"/>
    <dgm:cxn modelId="{4E62117A-3361-2E47-817F-0499BD096BD1}" srcId="{D1561696-4640-504A-AA2C-7FCC7EBE26CE}" destId="{0E8DD17F-281A-854E-90D6-1D255D942F0B}" srcOrd="0" destOrd="0" parTransId="{E4602BA8-651D-D34A-ACE0-6E4E0CCC1185}" sibTransId="{2702FFD0-0C41-A94E-8D65-C57BFDB8427E}"/>
    <dgm:cxn modelId="{7C7C6A7E-F9AE-40F0-9015-1B808720E03B}" type="presOf" srcId="{B8D1FE83-ADC2-BC47-B5C3-88055B3AD9F4}" destId="{90C10849-D9FE-E94D-962D-9ABF4EC1FC4F}" srcOrd="0" destOrd="0" presId="urn:microsoft.com/office/officeart/2005/8/layout/lProcess3"/>
    <dgm:cxn modelId="{5C722786-B64C-43F7-A139-C5049B9E9DD5}" type="presOf" srcId="{035616EF-14C1-A343-ADAE-5FA5B39EEA14}" destId="{2D1CA0A4-FF7B-994C-810B-D74C25924F09}" srcOrd="0" destOrd="0" presId="urn:microsoft.com/office/officeart/2005/8/layout/lProcess3"/>
    <dgm:cxn modelId="{73940489-3F5D-4C25-9BB5-43B14101C6E5}" type="presOf" srcId="{6451B5BB-4CE8-DE4B-A020-FD145DE9673A}" destId="{B0A7D378-B423-E944-BA87-DD335A23CE9A}" srcOrd="0" destOrd="0" presId="urn:microsoft.com/office/officeart/2005/8/layout/lProcess3"/>
    <dgm:cxn modelId="{B5468297-319A-4C01-8AC5-E001B5D9FD80}" type="presOf" srcId="{07B83EA4-7384-5340-B659-86E5DF6A501A}" destId="{F4AEA282-488D-BB4C-BF8E-000EEADF95D0}" srcOrd="0" destOrd="0" presId="urn:microsoft.com/office/officeart/2005/8/layout/lProcess3"/>
    <dgm:cxn modelId="{54CCA19A-8954-9445-94F8-71ACB752D4FD}" srcId="{04BB8AD5-349F-E446-8F6F-3DF0172CBF51}" destId="{07B83EA4-7384-5340-B659-86E5DF6A501A}" srcOrd="0" destOrd="0" parTransId="{667DB9E9-2AE3-1843-BF60-A2863BCF2CD2}" sibTransId="{F888B841-2E6F-CE46-A088-A49C6D87836A}"/>
    <dgm:cxn modelId="{7E413BA4-9E7D-4457-A5FB-D2847CFDDF74}" type="presOf" srcId="{D923DEA8-D6CD-A845-B707-D8C35F2579FA}" destId="{53962E83-462B-9044-A92A-26B969DC0E24}" srcOrd="0" destOrd="0" presId="urn:microsoft.com/office/officeart/2005/8/layout/lProcess3"/>
    <dgm:cxn modelId="{7D0CD8B4-E223-4915-8DF6-36EFEEE26B1C}" srcId="{93512F23-23D7-7F41-AC9D-6CD246ABCD78}" destId="{E79FE647-81F8-4DE9-861C-CDA5B8FB2AE5}" srcOrd="1" destOrd="0" parTransId="{5FE07D92-B2F8-4DA7-B980-32D3920394CF}" sibTransId="{C7DDBCA1-935A-4A11-A7E7-2E6AF7B6BBD1}"/>
    <dgm:cxn modelId="{7921CFB9-78E0-2D43-8A5D-9ECCFAEC49AE}" srcId="{30430D3D-5252-364C-A029-AD6C3E58738E}" destId="{035616EF-14C1-A343-ADAE-5FA5B39EEA14}" srcOrd="1" destOrd="0" parTransId="{974DC193-EE14-3F48-A9CB-1BA7E73AE21E}" sibTransId="{02AB9782-E614-1C4E-A039-AAC9FA91F803}"/>
    <dgm:cxn modelId="{BF179DBB-5D03-FA43-BBC2-29A854E89DBD}" srcId="{04BB8AD5-349F-E446-8F6F-3DF0172CBF51}" destId="{B6BC7F52-5FD2-5C47-946B-A0DE5394E244}" srcOrd="2" destOrd="0" parTransId="{6E394757-3117-034F-B1DF-26CD2709569B}" sibTransId="{F675EA2F-9FCA-FC47-A29C-6EC24143C4F8}"/>
    <dgm:cxn modelId="{9D03AEC1-1C3A-4182-B81B-429C0292970F}" type="presOf" srcId="{F628AB48-38B4-B946-95A8-F711F0C150DD}" destId="{C0A7BACD-0E95-3446-9206-5E948E3786E2}" srcOrd="0" destOrd="0" presId="urn:microsoft.com/office/officeart/2005/8/layout/lProcess3"/>
    <dgm:cxn modelId="{26097DC5-0686-4781-B044-6E449B455F59}" type="presOf" srcId="{04BB8AD5-349F-E446-8F6F-3DF0172CBF51}" destId="{11E59B59-C461-C347-9114-EA95CB44DF8F}" srcOrd="0" destOrd="0" presId="urn:microsoft.com/office/officeart/2005/8/layout/lProcess3"/>
    <dgm:cxn modelId="{77186EC6-8905-894B-9102-126709A9BD2E}" srcId="{A10D4BB7-1C6D-1044-B8B2-5865E87EF3F0}" destId="{30430D3D-5252-364C-A029-AD6C3E58738E}" srcOrd="0" destOrd="0" parTransId="{044E8CA8-E488-9340-81E3-6C342315DB5F}" sibTransId="{EA51A566-0D25-F94E-819D-9189C68B05AA}"/>
    <dgm:cxn modelId="{A9887BC7-6012-4E36-9B56-088DF81588E2}" srcId="{30430D3D-5252-364C-A029-AD6C3E58738E}" destId="{DD0993D1-E5D2-4C14-8370-4D44CC193F49}" srcOrd="2" destOrd="0" parTransId="{1525549D-0FE2-4C08-AD59-72D0C813A703}" sibTransId="{4BF819C7-C67B-47E6-AD3C-F7A565ECFF2B}"/>
    <dgm:cxn modelId="{843588C7-37DA-4EAD-82BE-2D56B9425031}" type="presOf" srcId="{A6BD957D-54B6-1344-81EC-A7F86996A545}" destId="{CE63B485-5BDA-F844-B7AD-9373FA24342E}" srcOrd="0" destOrd="0" presId="urn:microsoft.com/office/officeart/2005/8/layout/lProcess3"/>
    <dgm:cxn modelId="{022B4FD8-3FC5-4177-8477-9D15098D851E}" type="presOf" srcId="{0E8DD17F-281A-854E-90D6-1D255D942F0B}" destId="{05DC9820-7285-4D44-9137-CA298677D5D3}" srcOrd="0" destOrd="0" presId="urn:microsoft.com/office/officeart/2005/8/layout/lProcess3"/>
    <dgm:cxn modelId="{EF8542E5-F3CF-4B93-878E-E395951BAC3B}" type="presOf" srcId="{30430D3D-5252-364C-A029-AD6C3E58738E}" destId="{504BB078-715E-3D47-809C-628130A52057}" srcOrd="0" destOrd="0" presId="urn:microsoft.com/office/officeart/2005/8/layout/lProcess3"/>
    <dgm:cxn modelId="{1D07D1F6-4F5D-40F2-BCD8-EFB162953433}" type="presOf" srcId="{DD0993D1-E5D2-4C14-8370-4D44CC193F49}" destId="{764755A2-77E7-4C01-A03E-8CDE4894E8FA}" srcOrd="0" destOrd="0" presId="urn:microsoft.com/office/officeart/2005/8/layout/lProcess3"/>
    <dgm:cxn modelId="{FD57E8FF-816E-BC40-9120-EFEF9C663FBE}" srcId="{A10D4BB7-1C6D-1044-B8B2-5865E87EF3F0}" destId="{93512F23-23D7-7F41-AC9D-6CD246ABCD78}" srcOrd="2" destOrd="0" parTransId="{E82B4331-57AA-3C4F-A57A-4052C792577D}" sibTransId="{9BA8685F-2728-E44B-85F7-BE3936DEC976}"/>
    <dgm:cxn modelId="{0393ABDC-FE40-490A-9A0F-8422F0E1821F}" type="presParOf" srcId="{4016FFD3-20A5-C64F-8E26-9CB0C4053BF8}" destId="{C93881B2-17F4-064D-A9CC-3B2065881CDE}" srcOrd="0" destOrd="0" presId="urn:microsoft.com/office/officeart/2005/8/layout/lProcess3"/>
    <dgm:cxn modelId="{9A4E932C-A15E-49B5-A571-47CBA73B2A23}" type="presParOf" srcId="{C93881B2-17F4-064D-A9CC-3B2065881CDE}" destId="{504BB078-715E-3D47-809C-628130A52057}" srcOrd="0" destOrd="0" presId="urn:microsoft.com/office/officeart/2005/8/layout/lProcess3"/>
    <dgm:cxn modelId="{06F070D4-F5E4-4FB4-8B29-4D4BFF9DA959}" type="presParOf" srcId="{C93881B2-17F4-064D-A9CC-3B2065881CDE}" destId="{2E7B7A53-7645-734D-9D39-BA1BA881AFCA}" srcOrd="1" destOrd="0" presId="urn:microsoft.com/office/officeart/2005/8/layout/lProcess3"/>
    <dgm:cxn modelId="{417F193B-B94E-48F3-AEE3-56DDDAADAE8C}" type="presParOf" srcId="{C93881B2-17F4-064D-A9CC-3B2065881CDE}" destId="{C0A7BACD-0E95-3446-9206-5E948E3786E2}" srcOrd="2" destOrd="0" presId="urn:microsoft.com/office/officeart/2005/8/layout/lProcess3"/>
    <dgm:cxn modelId="{587247E3-25DB-469B-8350-8C917776055F}" type="presParOf" srcId="{C93881B2-17F4-064D-A9CC-3B2065881CDE}" destId="{D88C74BD-2E9A-5F4A-839B-834409202EE8}" srcOrd="3" destOrd="0" presId="urn:microsoft.com/office/officeart/2005/8/layout/lProcess3"/>
    <dgm:cxn modelId="{A02C434D-4FD1-440C-B445-D87A95F2C9A4}" type="presParOf" srcId="{C93881B2-17F4-064D-A9CC-3B2065881CDE}" destId="{2D1CA0A4-FF7B-994C-810B-D74C25924F09}" srcOrd="4" destOrd="0" presId="urn:microsoft.com/office/officeart/2005/8/layout/lProcess3"/>
    <dgm:cxn modelId="{F1AD2212-8FC4-47A9-B6F4-61F507B8962E}" type="presParOf" srcId="{C93881B2-17F4-064D-A9CC-3B2065881CDE}" destId="{F9E6802A-7AAB-7D43-85F1-BA00463BFC37}" srcOrd="5" destOrd="0" presId="urn:microsoft.com/office/officeart/2005/8/layout/lProcess3"/>
    <dgm:cxn modelId="{51092440-0D12-446D-888F-E7A31F692B86}" type="presParOf" srcId="{C93881B2-17F4-064D-A9CC-3B2065881CDE}" destId="{764755A2-77E7-4C01-A03E-8CDE4894E8FA}" srcOrd="6" destOrd="0" presId="urn:microsoft.com/office/officeart/2005/8/layout/lProcess3"/>
    <dgm:cxn modelId="{A0B05D47-0834-4B67-8A4D-20172C1BE4ED}" type="presParOf" srcId="{C93881B2-17F4-064D-A9CC-3B2065881CDE}" destId="{F476F28B-5E8C-4ADC-942D-EDD486D89928}" srcOrd="7" destOrd="0" presId="urn:microsoft.com/office/officeart/2005/8/layout/lProcess3"/>
    <dgm:cxn modelId="{3AFADBAC-28B6-4108-AC62-D2D67AB3B446}" type="presParOf" srcId="{C93881B2-17F4-064D-A9CC-3B2065881CDE}" destId="{CE63B485-5BDA-F844-B7AD-9373FA24342E}" srcOrd="8" destOrd="0" presId="urn:microsoft.com/office/officeart/2005/8/layout/lProcess3"/>
    <dgm:cxn modelId="{6B50A2CA-8737-449F-B9FE-75D230C7FE9D}" type="presParOf" srcId="{4016FFD3-20A5-C64F-8E26-9CB0C4053BF8}" destId="{1DC3D0A2-DA09-4446-9B9A-05DCA1AA10DD}" srcOrd="1" destOrd="0" presId="urn:microsoft.com/office/officeart/2005/8/layout/lProcess3"/>
    <dgm:cxn modelId="{9E15E550-5CAC-46DE-9326-F938A45B3AD0}" type="presParOf" srcId="{4016FFD3-20A5-C64F-8E26-9CB0C4053BF8}" destId="{ACB7BFAD-2A85-3843-AB96-B3C89EF1B930}" srcOrd="2" destOrd="0" presId="urn:microsoft.com/office/officeart/2005/8/layout/lProcess3"/>
    <dgm:cxn modelId="{947809C4-575E-439B-8072-E791C90732AF}" type="presParOf" srcId="{ACB7BFAD-2A85-3843-AB96-B3C89EF1B930}" destId="{B95509C1-4309-F540-B237-BEC5C987E049}" srcOrd="0" destOrd="0" presId="urn:microsoft.com/office/officeart/2005/8/layout/lProcess3"/>
    <dgm:cxn modelId="{9D4B231A-2576-4040-B78A-1D42F4109F87}" type="presParOf" srcId="{ACB7BFAD-2A85-3843-AB96-B3C89EF1B930}" destId="{FAB48C65-8E66-DD40-A371-901DEBD7F5E0}" srcOrd="1" destOrd="0" presId="urn:microsoft.com/office/officeart/2005/8/layout/lProcess3"/>
    <dgm:cxn modelId="{A019D3A6-CB3C-4DA7-81E5-7D171F30C00A}" type="presParOf" srcId="{ACB7BFAD-2A85-3843-AB96-B3C89EF1B930}" destId="{05DC9820-7285-4D44-9137-CA298677D5D3}" srcOrd="2" destOrd="0" presId="urn:microsoft.com/office/officeart/2005/8/layout/lProcess3"/>
    <dgm:cxn modelId="{C2E32184-0154-4674-937B-8F09CEA20341}" type="presParOf" srcId="{ACB7BFAD-2A85-3843-AB96-B3C89EF1B930}" destId="{D67B2BC8-791F-8F48-B0D9-D830AED113C0}" srcOrd="3" destOrd="0" presId="urn:microsoft.com/office/officeart/2005/8/layout/lProcess3"/>
    <dgm:cxn modelId="{312360BC-FA4D-4787-AEC8-C00B784CA60D}" type="presParOf" srcId="{ACB7BFAD-2A85-3843-AB96-B3C89EF1B930}" destId="{7BBD68D7-FA0F-CB42-AEE4-687E5A22D1E7}" srcOrd="4" destOrd="0" presId="urn:microsoft.com/office/officeart/2005/8/layout/lProcess3"/>
    <dgm:cxn modelId="{1AB092A6-C70F-41BB-A3EC-B93E6A9F76C5}" type="presParOf" srcId="{ACB7BFAD-2A85-3843-AB96-B3C89EF1B930}" destId="{D6795E50-26D6-6343-866B-CACA175F6E13}" srcOrd="5" destOrd="0" presId="urn:microsoft.com/office/officeart/2005/8/layout/lProcess3"/>
    <dgm:cxn modelId="{EA60AB30-9A9D-4825-97A4-61BD13D02001}" type="presParOf" srcId="{ACB7BFAD-2A85-3843-AB96-B3C89EF1B930}" destId="{90C10849-D9FE-E94D-962D-9ABF4EC1FC4F}" srcOrd="6" destOrd="0" presId="urn:microsoft.com/office/officeart/2005/8/layout/lProcess3"/>
    <dgm:cxn modelId="{2F41FE2B-EC7D-4C15-BD84-F95E8F24C9E7}" type="presParOf" srcId="{4016FFD3-20A5-C64F-8E26-9CB0C4053BF8}" destId="{A9FADBDF-2998-3345-B089-570E78735785}" srcOrd="3" destOrd="0" presId="urn:microsoft.com/office/officeart/2005/8/layout/lProcess3"/>
    <dgm:cxn modelId="{932F5A48-68FA-40AE-B52F-042E0D4B1A73}" type="presParOf" srcId="{4016FFD3-20A5-C64F-8E26-9CB0C4053BF8}" destId="{D68A161F-2E5F-B640-A033-EECFF02F699C}" srcOrd="4" destOrd="0" presId="urn:microsoft.com/office/officeart/2005/8/layout/lProcess3"/>
    <dgm:cxn modelId="{78800F35-3F3F-421D-846A-987954F61A72}" type="presParOf" srcId="{D68A161F-2E5F-B640-A033-EECFF02F699C}" destId="{927B20EF-EE96-924F-BC44-889575581270}" srcOrd="0" destOrd="0" presId="urn:microsoft.com/office/officeart/2005/8/layout/lProcess3"/>
    <dgm:cxn modelId="{2CF231C0-AAA0-4895-AFE7-6F2239A0D919}" type="presParOf" srcId="{D68A161F-2E5F-B640-A033-EECFF02F699C}" destId="{99C5582D-6180-A341-9647-312D21D65CD4}" srcOrd="1" destOrd="0" presId="urn:microsoft.com/office/officeart/2005/8/layout/lProcess3"/>
    <dgm:cxn modelId="{01042C34-59B1-466A-891D-D5A3A71260F3}" type="presParOf" srcId="{D68A161F-2E5F-B640-A033-EECFF02F699C}" destId="{B0A7D378-B423-E944-BA87-DD335A23CE9A}" srcOrd="2" destOrd="0" presId="urn:microsoft.com/office/officeart/2005/8/layout/lProcess3"/>
    <dgm:cxn modelId="{94E8E408-F8A4-4985-8A23-277D789F0B12}" type="presParOf" srcId="{D68A161F-2E5F-B640-A033-EECFF02F699C}" destId="{580E734B-18B3-4569-82C4-503C63607F91}" srcOrd="3" destOrd="0" presId="urn:microsoft.com/office/officeart/2005/8/layout/lProcess3"/>
    <dgm:cxn modelId="{702548FB-6873-4CD1-9CB1-3F3F166FB821}" type="presParOf" srcId="{D68A161F-2E5F-B640-A033-EECFF02F699C}" destId="{60E221A6-A1D7-4F81-9E83-58F045C3D1E7}" srcOrd="4" destOrd="0" presId="urn:microsoft.com/office/officeart/2005/8/layout/lProcess3"/>
    <dgm:cxn modelId="{847BD9A6-6314-48D4-AB48-2D07B4F6BA51}" type="presParOf" srcId="{4016FFD3-20A5-C64F-8E26-9CB0C4053BF8}" destId="{51F60A07-DE1B-924D-AEC0-72764804A006}" srcOrd="5" destOrd="0" presId="urn:microsoft.com/office/officeart/2005/8/layout/lProcess3"/>
    <dgm:cxn modelId="{5E572BCD-A3FD-4E80-AE08-F9577B2C719F}" type="presParOf" srcId="{4016FFD3-20A5-C64F-8E26-9CB0C4053BF8}" destId="{96F6A77D-528B-0146-AFB3-25245C6AD94D}" srcOrd="6" destOrd="0" presId="urn:microsoft.com/office/officeart/2005/8/layout/lProcess3"/>
    <dgm:cxn modelId="{F7C0A991-1885-47CA-99D4-C4514BB8D07D}" type="presParOf" srcId="{96F6A77D-528B-0146-AFB3-25245C6AD94D}" destId="{11E59B59-C461-C347-9114-EA95CB44DF8F}" srcOrd="0" destOrd="0" presId="urn:microsoft.com/office/officeart/2005/8/layout/lProcess3"/>
    <dgm:cxn modelId="{326F1C0A-23C0-49D2-94D7-4508A0A85079}" type="presParOf" srcId="{96F6A77D-528B-0146-AFB3-25245C6AD94D}" destId="{5981013C-35C5-784B-AB39-A8032D6BF9DA}" srcOrd="1" destOrd="0" presId="urn:microsoft.com/office/officeart/2005/8/layout/lProcess3"/>
    <dgm:cxn modelId="{9551F6DB-B3BC-4EDF-AEDA-8ABB4C742ECD}" type="presParOf" srcId="{96F6A77D-528B-0146-AFB3-25245C6AD94D}" destId="{F4AEA282-488D-BB4C-BF8E-000EEADF95D0}" srcOrd="2" destOrd="0" presId="urn:microsoft.com/office/officeart/2005/8/layout/lProcess3"/>
    <dgm:cxn modelId="{19576487-D8E3-4CC8-AC5D-3E336C680551}" type="presParOf" srcId="{96F6A77D-528B-0146-AFB3-25245C6AD94D}" destId="{1A87CAB7-F1DC-504A-B822-63E75992158C}" srcOrd="3" destOrd="0" presId="urn:microsoft.com/office/officeart/2005/8/layout/lProcess3"/>
    <dgm:cxn modelId="{BD560D6C-4A5B-434C-9020-67723F6BD29D}" type="presParOf" srcId="{96F6A77D-528B-0146-AFB3-25245C6AD94D}" destId="{53962E83-462B-9044-A92A-26B969DC0E24}" srcOrd="4" destOrd="0" presId="urn:microsoft.com/office/officeart/2005/8/layout/lProcess3"/>
    <dgm:cxn modelId="{DA9207AE-55BA-41B8-AEB9-1F89E557BE81}" type="presParOf" srcId="{96F6A77D-528B-0146-AFB3-25245C6AD94D}" destId="{55803D14-1970-7845-9062-9C8DC5CA5A84}" srcOrd="5" destOrd="0" presId="urn:microsoft.com/office/officeart/2005/8/layout/lProcess3"/>
    <dgm:cxn modelId="{79010F53-6BCB-45F0-ABCC-5B554D702F1F}" type="presParOf" srcId="{96F6A77D-528B-0146-AFB3-25245C6AD94D}" destId="{255887C3-FF4F-834C-B80D-6A4ED3F7E0F8}" srcOrd="6" destOrd="0" presId="urn:microsoft.com/office/officeart/2005/8/layout/lProcess3"/>
    <dgm:cxn modelId="{41113F79-37B8-4C94-9CBF-7D42C282EF40}" type="presParOf" srcId="{96F6A77D-528B-0146-AFB3-25245C6AD94D}" destId="{508F6517-14D9-4E9A-A6D6-E38906EB4F47}" srcOrd="7" destOrd="0" presId="urn:microsoft.com/office/officeart/2005/8/layout/lProcess3"/>
    <dgm:cxn modelId="{F11B7A75-84C0-4D1C-BF17-EA114698B148}" type="presParOf" srcId="{96F6A77D-528B-0146-AFB3-25245C6AD94D}" destId="{CEA9352F-A650-452E-8996-93ADF94D6AE4}"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96A6A07-36E5-4AC5-AB11-A2AB8BEAE5BF}" type="doc">
      <dgm:prSet loTypeId="urn:microsoft.com/office/officeart/2011/layout/CircleProcess" loCatId="process" qsTypeId="urn:microsoft.com/office/officeart/2005/8/quickstyle/simple1" qsCatId="simple" csTypeId="urn:microsoft.com/office/officeart/2005/8/colors/colorful4" csCatId="colorful" phldr="1"/>
      <dgm:spPr/>
      <dgm:t>
        <a:bodyPr/>
        <a:lstStyle/>
        <a:p>
          <a:endParaRPr lang="en-US"/>
        </a:p>
      </dgm:t>
    </dgm:pt>
    <dgm:pt modelId="{3CB00BA6-D255-4A09-8ABC-1839230B0F8B}">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Data</a:t>
          </a:r>
          <a:r>
            <a:rPr lang="en-US" sz="110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Privacy</a:t>
          </a:r>
        </a:p>
      </dgm:t>
    </dgm:pt>
    <dgm:pt modelId="{72F78998-FBB4-4A4C-9BB3-1374B3D376D3}" type="parTrans" cxnId="{2FA3E575-39D5-48E1-9E9B-417D7D676F8F}">
      <dgm:prSet/>
      <dgm:spPr/>
      <dgm:t>
        <a:bodyPr/>
        <a:lstStyle/>
        <a:p>
          <a:endParaRPr lang="en-US"/>
        </a:p>
      </dgm:t>
    </dgm:pt>
    <dgm:pt modelId="{E51FB6AA-79B1-48BB-BC26-7EE37A2198A5}" type="sibTrans" cxnId="{2FA3E575-39D5-48E1-9E9B-417D7D676F8F}">
      <dgm:prSet/>
      <dgm:spPr/>
      <dgm:t>
        <a:bodyPr/>
        <a:lstStyle/>
        <a:p>
          <a:endParaRPr lang="en-US"/>
        </a:p>
      </dgm:t>
    </dgm:pt>
    <dgm:pt modelId="{A2E2D672-0B4E-4447-ABEF-7D2A0CF894CD}">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a:t>
          </a:r>
          <a:r>
            <a:rPr lang="en-US" sz="105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Category</a:t>
          </a:r>
        </a:p>
      </dgm:t>
    </dgm:pt>
    <dgm:pt modelId="{66352A40-6A9B-4D58-A0CA-FBFA394347FB}" type="parTrans" cxnId="{39EE9C69-4E42-4F1C-8597-16DDA4D237C3}">
      <dgm:prSet/>
      <dgm:spPr/>
      <dgm:t>
        <a:bodyPr/>
        <a:lstStyle/>
        <a:p>
          <a:endParaRPr lang="en-US"/>
        </a:p>
      </dgm:t>
    </dgm:pt>
    <dgm:pt modelId="{BC90B13C-3E62-478A-B39F-775EE165906E}" type="sibTrans" cxnId="{39EE9C69-4E42-4F1C-8597-16DDA4D237C3}">
      <dgm:prSet/>
      <dgm:spPr/>
      <dgm:t>
        <a:bodyPr/>
        <a:lstStyle/>
        <a:p>
          <a:endParaRPr lang="en-US"/>
        </a:p>
      </dgm:t>
    </dgm:pt>
    <dgm:pt modelId="{CF66738A-E4C5-4F79-8FD2-2A0ADAD75E54}">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 Access</a:t>
          </a:r>
        </a:p>
      </dgm:t>
    </dgm:pt>
    <dgm:pt modelId="{A43DF793-EFB2-4CB0-9882-5F1161E1CC89}" type="parTrans" cxnId="{2830B704-066B-4715-8D3C-40A5A3DD9C93}">
      <dgm:prSet/>
      <dgm:spPr/>
      <dgm:t>
        <a:bodyPr/>
        <a:lstStyle/>
        <a:p>
          <a:endParaRPr lang="en-US"/>
        </a:p>
      </dgm:t>
    </dgm:pt>
    <dgm:pt modelId="{42CD25DA-15FA-4A6A-B52A-214316EDD270}" type="sibTrans" cxnId="{2830B704-066B-4715-8D3C-40A5A3DD9C93}">
      <dgm:prSet/>
      <dgm:spPr/>
      <dgm:t>
        <a:bodyPr/>
        <a:lstStyle/>
        <a:p>
          <a:endParaRPr lang="en-US"/>
        </a:p>
      </dgm:t>
    </dgm:pt>
    <dgm:pt modelId="{9143EEBA-0D73-48F8-907D-2E9333D27125}">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Data Volume</a:t>
          </a:r>
        </a:p>
      </dgm:t>
    </dgm:pt>
    <dgm:pt modelId="{48B13CCC-E428-4B6C-BF12-1FF0B289DB36}" type="parTrans" cxnId="{9A1E2FDA-AF96-44FD-97B8-4E82E84EC593}">
      <dgm:prSet/>
      <dgm:spPr/>
      <dgm:t>
        <a:bodyPr/>
        <a:lstStyle/>
        <a:p>
          <a:endParaRPr lang="en-US"/>
        </a:p>
      </dgm:t>
    </dgm:pt>
    <dgm:pt modelId="{759A34E9-C24D-4DE5-A856-1D3F7BED3577}" type="sibTrans" cxnId="{9A1E2FDA-AF96-44FD-97B8-4E82E84EC593}">
      <dgm:prSet/>
      <dgm:spPr/>
      <dgm:t>
        <a:bodyPr/>
        <a:lstStyle/>
        <a:p>
          <a:endParaRPr lang="en-US"/>
        </a:p>
      </dgm:t>
    </dgm:pt>
    <dgm:pt modelId="{BFF341B6-ABFE-466C-9037-2651480274A4}">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a:t>
          </a:r>
          <a:r>
            <a:rPr lang="en-US" sz="110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Format</a:t>
          </a:r>
        </a:p>
      </dgm:t>
    </dgm:pt>
    <dgm:pt modelId="{7BD57147-A260-43CF-A08A-A59B6FF0397B}" type="parTrans" cxnId="{BC294A17-03B2-4B7B-B376-070BE52B60D6}">
      <dgm:prSet/>
      <dgm:spPr/>
      <dgm:t>
        <a:bodyPr/>
        <a:lstStyle/>
        <a:p>
          <a:endParaRPr lang="en-US"/>
        </a:p>
      </dgm:t>
    </dgm:pt>
    <dgm:pt modelId="{57E039DF-55EF-456C-9BCD-C3A2281AA9C0}" type="sibTrans" cxnId="{BC294A17-03B2-4B7B-B376-070BE52B60D6}">
      <dgm:prSet/>
      <dgm:spPr/>
      <dgm:t>
        <a:bodyPr/>
        <a:lstStyle/>
        <a:p>
          <a:endParaRPr lang="en-US"/>
        </a:p>
      </dgm:t>
    </dgm:pt>
    <dgm:pt modelId="{BED62C8A-6841-4F91-A458-0317A842AF9E}">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Level of Reporting</a:t>
          </a:r>
        </a:p>
      </dgm:t>
    </dgm:pt>
    <dgm:pt modelId="{5FF31DAC-EDD3-4F51-BD0A-66E883AF2F31}" type="parTrans" cxnId="{414B977D-189A-4925-BC64-67769ECC9D36}">
      <dgm:prSet/>
      <dgm:spPr/>
      <dgm:t>
        <a:bodyPr/>
        <a:lstStyle/>
        <a:p>
          <a:endParaRPr lang="en-US"/>
        </a:p>
      </dgm:t>
    </dgm:pt>
    <dgm:pt modelId="{1A6AF879-8B30-4311-B56A-67F0C6E91777}" type="sibTrans" cxnId="{414B977D-189A-4925-BC64-67769ECC9D36}">
      <dgm:prSet/>
      <dgm:spPr/>
      <dgm:t>
        <a:bodyPr/>
        <a:lstStyle/>
        <a:p>
          <a:endParaRPr lang="en-US"/>
        </a:p>
      </dgm:t>
    </dgm:pt>
    <dgm:pt modelId="{90788EE5-F292-4D94-96B6-0B69DD3E0EE9}" type="pres">
      <dgm:prSet presAssocID="{B96A6A07-36E5-4AC5-AB11-A2AB8BEAE5BF}" presName="Name0" presStyleCnt="0">
        <dgm:presLayoutVars>
          <dgm:chMax val="11"/>
          <dgm:chPref val="11"/>
          <dgm:dir/>
          <dgm:resizeHandles/>
        </dgm:presLayoutVars>
      </dgm:prSet>
      <dgm:spPr/>
    </dgm:pt>
    <dgm:pt modelId="{2C35BA5D-68C6-4C01-8AC9-D5E70ADE2D90}" type="pres">
      <dgm:prSet presAssocID="{CF66738A-E4C5-4F79-8FD2-2A0ADAD75E54}" presName="Accent6" presStyleCnt="0"/>
      <dgm:spPr/>
    </dgm:pt>
    <dgm:pt modelId="{E38D6927-881F-4123-B025-82D77DBADB50}" type="pres">
      <dgm:prSet presAssocID="{CF66738A-E4C5-4F79-8FD2-2A0ADAD75E54}" presName="Accent" presStyleLbl="node1" presStyleIdx="0" presStyleCnt="6"/>
      <dgm:spPr>
        <a:xfrm>
          <a:off x="7418405" y="526526"/>
          <a:ext cx="1380231" cy="1379968"/>
        </a:xfrm>
        <a:prstGeom prst="ellipse">
          <a:avLst/>
        </a:prstGeom>
      </dgm:spPr>
    </dgm:pt>
    <dgm:pt modelId="{9DB4D26C-FFA1-46E3-B026-9DFF59108776}" type="pres">
      <dgm:prSet presAssocID="{CF66738A-E4C5-4F79-8FD2-2A0ADAD75E54}" presName="ParentBackground6" presStyleCnt="0"/>
      <dgm:spPr/>
    </dgm:pt>
    <dgm:pt modelId="{6923586F-CD53-4E57-83B3-40922976D17E}" type="pres">
      <dgm:prSet presAssocID="{CF66738A-E4C5-4F79-8FD2-2A0ADAD75E54}" presName="ParentBackground" presStyleLbl="fgAcc1" presStyleIdx="0" presStyleCnt="6"/>
      <dgm:spPr/>
    </dgm:pt>
    <dgm:pt modelId="{805DC49F-358F-4000-B7D0-C0470E99B499}" type="pres">
      <dgm:prSet presAssocID="{CF66738A-E4C5-4F79-8FD2-2A0ADAD75E54}" presName="Parent6" presStyleLbl="revTx" presStyleIdx="0" presStyleCnt="0">
        <dgm:presLayoutVars>
          <dgm:chMax val="1"/>
          <dgm:chPref val="1"/>
          <dgm:bulletEnabled val="1"/>
        </dgm:presLayoutVars>
      </dgm:prSet>
      <dgm:spPr/>
    </dgm:pt>
    <dgm:pt modelId="{72681973-966A-4731-B8B3-3A5C9D40797F}" type="pres">
      <dgm:prSet presAssocID="{BED62C8A-6841-4F91-A458-0317A842AF9E}" presName="Accent5" presStyleCnt="0"/>
      <dgm:spPr/>
    </dgm:pt>
    <dgm:pt modelId="{2ECD2CA2-D910-45B4-ADEB-1CC7698DA36F}" type="pres">
      <dgm:prSet presAssocID="{BED62C8A-6841-4F91-A458-0317A842AF9E}" presName="Accent" presStyleLbl="node1" presStyleIdx="1" presStyleCnt="6"/>
      <dgm:spPr>
        <a:xfrm rot="2700000">
          <a:off x="5992672" y="526371"/>
          <a:ext cx="1380036" cy="1380036"/>
        </a:xfrm>
        <a:prstGeom prst="teardrop">
          <a:avLst>
            <a:gd name="adj" fmla="val 100000"/>
          </a:avLst>
        </a:prstGeom>
      </dgm:spPr>
    </dgm:pt>
    <dgm:pt modelId="{E9360EA5-3FFC-444B-82DB-00B38CC6BF88}" type="pres">
      <dgm:prSet presAssocID="{BED62C8A-6841-4F91-A458-0317A842AF9E}" presName="ParentBackground5" presStyleCnt="0"/>
      <dgm:spPr/>
    </dgm:pt>
    <dgm:pt modelId="{3215C54D-A01D-443E-8B95-0E66320CF366}" type="pres">
      <dgm:prSet presAssocID="{BED62C8A-6841-4F91-A458-0317A842AF9E}" presName="ParentBackground" presStyleLbl="fgAcc1" presStyleIdx="1" presStyleCnt="6"/>
      <dgm:spPr/>
    </dgm:pt>
    <dgm:pt modelId="{6A81314C-A04D-405A-A624-DD9F49469ACF}" type="pres">
      <dgm:prSet presAssocID="{BED62C8A-6841-4F91-A458-0317A842AF9E}" presName="Parent5" presStyleLbl="revTx" presStyleIdx="0" presStyleCnt="0">
        <dgm:presLayoutVars>
          <dgm:chMax val="1"/>
          <dgm:chPref val="1"/>
          <dgm:bulletEnabled val="1"/>
        </dgm:presLayoutVars>
      </dgm:prSet>
      <dgm:spPr/>
    </dgm:pt>
    <dgm:pt modelId="{50AE4C16-0A0F-43A2-87DA-DFCC6C54D85D}" type="pres">
      <dgm:prSet presAssocID="{A2E2D672-0B4E-4447-ABEF-7D2A0CF894CD}" presName="Accent4" presStyleCnt="0"/>
      <dgm:spPr/>
    </dgm:pt>
    <dgm:pt modelId="{842A5557-956D-4F9C-A146-E9AA98644278}" type="pres">
      <dgm:prSet presAssocID="{A2E2D672-0B4E-4447-ABEF-7D2A0CF894CD}" presName="Accent" presStyleLbl="node1" presStyleIdx="2" presStyleCnt="6"/>
      <dgm:spPr>
        <a:xfrm rot="2700000">
          <a:off x="4566842" y="526371"/>
          <a:ext cx="1380036" cy="1380036"/>
        </a:xfrm>
        <a:prstGeom prst="teardrop">
          <a:avLst>
            <a:gd name="adj" fmla="val 100000"/>
          </a:avLst>
        </a:prstGeom>
      </dgm:spPr>
    </dgm:pt>
    <dgm:pt modelId="{1438D255-7E18-4A52-9E3E-A548FDF2641C}" type="pres">
      <dgm:prSet presAssocID="{A2E2D672-0B4E-4447-ABEF-7D2A0CF894CD}" presName="ParentBackground4" presStyleCnt="0"/>
      <dgm:spPr/>
    </dgm:pt>
    <dgm:pt modelId="{D2792107-D13B-4ECE-9815-0645E32BE917}" type="pres">
      <dgm:prSet presAssocID="{A2E2D672-0B4E-4447-ABEF-7D2A0CF894CD}" presName="ParentBackground" presStyleLbl="fgAcc1" presStyleIdx="2" presStyleCnt="6"/>
      <dgm:spPr/>
    </dgm:pt>
    <dgm:pt modelId="{5FF096C1-2A4C-483E-B697-9AB6C17836A6}" type="pres">
      <dgm:prSet presAssocID="{A2E2D672-0B4E-4447-ABEF-7D2A0CF894CD}" presName="Parent4" presStyleLbl="revTx" presStyleIdx="0" presStyleCnt="0">
        <dgm:presLayoutVars>
          <dgm:chMax val="1"/>
          <dgm:chPref val="1"/>
          <dgm:bulletEnabled val="1"/>
        </dgm:presLayoutVars>
      </dgm:prSet>
      <dgm:spPr/>
    </dgm:pt>
    <dgm:pt modelId="{A9DD1B27-20B4-4234-9E42-C44E1B55A306}" type="pres">
      <dgm:prSet presAssocID="{BFF341B6-ABFE-466C-9037-2651480274A4}" presName="Accent3" presStyleCnt="0"/>
      <dgm:spPr/>
    </dgm:pt>
    <dgm:pt modelId="{359D0BB0-58B4-4B06-B1EA-76E8A6AD3B9C}" type="pres">
      <dgm:prSet presAssocID="{BFF341B6-ABFE-466C-9037-2651480274A4}" presName="Accent" presStyleLbl="node1" presStyleIdx="3" presStyleCnt="6"/>
      <dgm:spPr>
        <a:xfrm rot="2700000">
          <a:off x="3141012" y="526371"/>
          <a:ext cx="1380036" cy="1380036"/>
        </a:xfrm>
        <a:prstGeom prst="teardrop">
          <a:avLst>
            <a:gd name="adj" fmla="val 100000"/>
          </a:avLst>
        </a:prstGeom>
      </dgm:spPr>
    </dgm:pt>
    <dgm:pt modelId="{202E9FEF-CAB1-44FC-B98A-8DD5B74CBC6F}" type="pres">
      <dgm:prSet presAssocID="{BFF341B6-ABFE-466C-9037-2651480274A4}" presName="ParentBackground3" presStyleCnt="0"/>
      <dgm:spPr/>
    </dgm:pt>
    <dgm:pt modelId="{A9D44B1C-5EE6-4B02-BE83-F06898282C91}" type="pres">
      <dgm:prSet presAssocID="{BFF341B6-ABFE-466C-9037-2651480274A4}" presName="ParentBackground" presStyleLbl="fgAcc1" presStyleIdx="3" presStyleCnt="6"/>
      <dgm:spPr/>
    </dgm:pt>
    <dgm:pt modelId="{10F712CE-2EB2-4240-B0C9-8C3285105418}" type="pres">
      <dgm:prSet presAssocID="{BFF341B6-ABFE-466C-9037-2651480274A4}" presName="Parent3" presStyleLbl="revTx" presStyleIdx="0" presStyleCnt="0">
        <dgm:presLayoutVars>
          <dgm:chMax val="1"/>
          <dgm:chPref val="1"/>
          <dgm:bulletEnabled val="1"/>
        </dgm:presLayoutVars>
      </dgm:prSet>
      <dgm:spPr/>
    </dgm:pt>
    <dgm:pt modelId="{5A1C9054-4F4B-42E4-9C68-834322B6C062}" type="pres">
      <dgm:prSet presAssocID="{9143EEBA-0D73-48F8-907D-2E9333D27125}" presName="Accent2" presStyleCnt="0"/>
      <dgm:spPr/>
    </dgm:pt>
    <dgm:pt modelId="{2A140E5A-D88B-4920-BE53-D3C7507C26BD}" type="pres">
      <dgm:prSet presAssocID="{9143EEBA-0D73-48F8-907D-2E9333D27125}" presName="Accent" presStyleLbl="node1" presStyleIdx="4" presStyleCnt="6"/>
      <dgm:spPr>
        <a:xfrm rot="2700000">
          <a:off x="1715182" y="526371"/>
          <a:ext cx="1380036" cy="1380036"/>
        </a:xfrm>
        <a:prstGeom prst="teardrop">
          <a:avLst>
            <a:gd name="adj" fmla="val 100000"/>
          </a:avLst>
        </a:prstGeom>
      </dgm:spPr>
    </dgm:pt>
    <dgm:pt modelId="{D4DD9A4F-1102-4630-A30D-F1F3699979E6}" type="pres">
      <dgm:prSet presAssocID="{9143EEBA-0D73-48F8-907D-2E9333D27125}" presName="ParentBackground2" presStyleCnt="0"/>
      <dgm:spPr/>
    </dgm:pt>
    <dgm:pt modelId="{D6495A87-F220-40A9-BE4E-9322B26A33CC}" type="pres">
      <dgm:prSet presAssocID="{9143EEBA-0D73-48F8-907D-2E9333D27125}" presName="ParentBackground" presStyleLbl="fgAcc1" presStyleIdx="4" presStyleCnt="6"/>
      <dgm:spPr/>
    </dgm:pt>
    <dgm:pt modelId="{C111803D-FE9A-479D-B164-E82694B7956B}" type="pres">
      <dgm:prSet presAssocID="{9143EEBA-0D73-48F8-907D-2E9333D27125}" presName="Parent2" presStyleLbl="revTx" presStyleIdx="0" presStyleCnt="0">
        <dgm:presLayoutVars>
          <dgm:chMax val="1"/>
          <dgm:chPref val="1"/>
          <dgm:bulletEnabled val="1"/>
        </dgm:presLayoutVars>
      </dgm:prSet>
      <dgm:spPr/>
    </dgm:pt>
    <dgm:pt modelId="{315ED108-BC7D-4D55-94DB-D0A14E810503}" type="pres">
      <dgm:prSet presAssocID="{3CB00BA6-D255-4A09-8ABC-1839230B0F8B}" presName="Accent1" presStyleCnt="0"/>
      <dgm:spPr/>
    </dgm:pt>
    <dgm:pt modelId="{03C783C9-1B3C-4B4B-882E-DFC9A6957005}" type="pres">
      <dgm:prSet presAssocID="{3CB00BA6-D255-4A09-8ABC-1839230B0F8B}" presName="Accent" presStyleLbl="node1" presStyleIdx="5" presStyleCnt="6"/>
      <dgm:spPr/>
    </dgm:pt>
    <dgm:pt modelId="{47975F6F-86D5-47DF-9978-BB2630392042}" type="pres">
      <dgm:prSet presAssocID="{3CB00BA6-D255-4A09-8ABC-1839230B0F8B}" presName="ParentBackground1" presStyleCnt="0"/>
      <dgm:spPr/>
    </dgm:pt>
    <dgm:pt modelId="{E1BD0B60-A65A-45FA-8B12-53296AD34AA0}" type="pres">
      <dgm:prSet presAssocID="{3CB00BA6-D255-4A09-8ABC-1839230B0F8B}" presName="ParentBackground" presStyleLbl="fgAcc1" presStyleIdx="5" presStyleCnt="6"/>
      <dgm:spPr/>
    </dgm:pt>
    <dgm:pt modelId="{F6CA1841-666F-45CB-9C0E-F6015525C1BA}" type="pres">
      <dgm:prSet presAssocID="{3CB00BA6-D255-4A09-8ABC-1839230B0F8B}" presName="Parent1" presStyleLbl="revTx" presStyleIdx="0" presStyleCnt="0">
        <dgm:presLayoutVars>
          <dgm:chMax val="1"/>
          <dgm:chPref val="1"/>
          <dgm:bulletEnabled val="1"/>
        </dgm:presLayoutVars>
      </dgm:prSet>
      <dgm:spPr/>
    </dgm:pt>
  </dgm:ptLst>
  <dgm:cxnLst>
    <dgm:cxn modelId="{2830B704-066B-4715-8D3C-40A5A3DD9C93}" srcId="{B96A6A07-36E5-4AC5-AB11-A2AB8BEAE5BF}" destId="{CF66738A-E4C5-4F79-8FD2-2A0ADAD75E54}" srcOrd="5" destOrd="0" parTransId="{A43DF793-EFB2-4CB0-9882-5F1161E1CC89}" sibTransId="{42CD25DA-15FA-4A6A-B52A-214316EDD270}"/>
    <dgm:cxn modelId="{BC294A17-03B2-4B7B-B376-070BE52B60D6}" srcId="{B96A6A07-36E5-4AC5-AB11-A2AB8BEAE5BF}" destId="{BFF341B6-ABFE-466C-9037-2651480274A4}" srcOrd="2" destOrd="0" parTransId="{7BD57147-A260-43CF-A08A-A59B6FF0397B}" sibTransId="{57E039DF-55EF-456C-9BCD-C3A2281AA9C0}"/>
    <dgm:cxn modelId="{C40DBE22-B8ED-43A2-A197-E51219A0E2AA}" type="presOf" srcId="{BED62C8A-6841-4F91-A458-0317A842AF9E}" destId="{6A81314C-A04D-405A-A624-DD9F49469ACF}" srcOrd="1" destOrd="0" presId="urn:microsoft.com/office/officeart/2011/layout/CircleProcess"/>
    <dgm:cxn modelId="{ED87C03C-B451-4BEC-835F-5BBC65DD1E29}" type="presOf" srcId="{CF66738A-E4C5-4F79-8FD2-2A0ADAD75E54}" destId="{6923586F-CD53-4E57-83B3-40922976D17E}" srcOrd="0" destOrd="0" presId="urn:microsoft.com/office/officeart/2011/layout/CircleProcess"/>
    <dgm:cxn modelId="{62EA4D43-5119-428F-BC9A-BE5BC52A4F59}" type="presOf" srcId="{BFF341B6-ABFE-466C-9037-2651480274A4}" destId="{10F712CE-2EB2-4240-B0C9-8C3285105418}" srcOrd="1" destOrd="0" presId="urn:microsoft.com/office/officeart/2011/layout/CircleProcess"/>
    <dgm:cxn modelId="{39EE9C69-4E42-4F1C-8597-16DDA4D237C3}" srcId="{B96A6A07-36E5-4AC5-AB11-A2AB8BEAE5BF}" destId="{A2E2D672-0B4E-4447-ABEF-7D2A0CF894CD}" srcOrd="3" destOrd="0" parTransId="{66352A40-6A9B-4D58-A0CA-FBFA394347FB}" sibTransId="{BC90B13C-3E62-478A-B39F-775EE165906E}"/>
    <dgm:cxn modelId="{2FA3E575-39D5-48E1-9E9B-417D7D676F8F}" srcId="{B96A6A07-36E5-4AC5-AB11-A2AB8BEAE5BF}" destId="{3CB00BA6-D255-4A09-8ABC-1839230B0F8B}" srcOrd="0" destOrd="0" parTransId="{72F78998-FBB4-4A4C-9BB3-1374B3D376D3}" sibTransId="{E51FB6AA-79B1-48BB-BC26-7EE37A2198A5}"/>
    <dgm:cxn modelId="{414B977D-189A-4925-BC64-67769ECC9D36}" srcId="{B96A6A07-36E5-4AC5-AB11-A2AB8BEAE5BF}" destId="{BED62C8A-6841-4F91-A458-0317A842AF9E}" srcOrd="4" destOrd="0" parTransId="{5FF31DAC-EDD3-4F51-BD0A-66E883AF2F31}" sibTransId="{1A6AF879-8B30-4311-B56A-67F0C6E91777}"/>
    <dgm:cxn modelId="{1D8EE083-6310-49EC-883B-0ECC5D15D2E0}" type="presOf" srcId="{A2E2D672-0B4E-4447-ABEF-7D2A0CF894CD}" destId="{5FF096C1-2A4C-483E-B697-9AB6C17836A6}" srcOrd="1" destOrd="0" presId="urn:microsoft.com/office/officeart/2011/layout/CircleProcess"/>
    <dgm:cxn modelId="{9415B484-73B8-48DE-B75D-BC72FEDA4A40}" type="presOf" srcId="{A2E2D672-0B4E-4447-ABEF-7D2A0CF894CD}" destId="{D2792107-D13B-4ECE-9815-0645E32BE917}" srcOrd="0" destOrd="0" presId="urn:microsoft.com/office/officeart/2011/layout/CircleProcess"/>
    <dgm:cxn modelId="{6F3BA389-60AE-4DDF-BEFD-D8D02FA6832E}" type="presOf" srcId="{CF66738A-E4C5-4F79-8FD2-2A0ADAD75E54}" destId="{805DC49F-358F-4000-B7D0-C0470E99B499}" srcOrd="1" destOrd="0" presId="urn:microsoft.com/office/officeart/2011/layout/CircleProcess"/>
    <dgm:cxn modelId="{E649868A-BCC3-472E-80FA-8324905AF108}" type="presOf" srcId="{9143EEBA-0D73-48F8-907D-2E9333D27125}" destId="{D6495A87-F220-40A9-BE4E-9322B26A33CC}" srcOrd="0" destOrd="0" presId="urn:microsoft.com/office/officeart/2011/layout/CircleProcess"/>
    <dgm:cxn modelId="{2E138B9A-C9F6-47E4-93FC-A500FFC52B8D}" type="presOf" srcId="{BED62C8A-6841-4F91-A458-0317A842AF9E}" destId="{3215C54D-A01D-443E-8B95-0E66320CF366}" srcOrd="0" destOrd="0" presId="urn:microsoft.com/office/officeart/2011/layout/CircleProcess"/>
    <dgm:cxn modelId="{1F550BA2-9C15-48D1-B25E-FD4DF6069A11}" type="presOf" srcId="{B96A6A07-36E5-4AC5-AB11-A2AB8BEAE5BF}" destId="{90788EE5-F292-4D94-96B6-0B69DD3E0EE9}" srcOrd="0" destOrd="0" presId="urn:microsoft.com/office/officeart/2011/layout/CircleProcess"/>
    <dgm:cxn modelId="{F268B8A3-A699-4EF2-BD7A-2B1DC14BD580}" type="presOf" srcId="{9143EEBA-0D73-48F8-907D-2E9333D27125}" destId="{C111803D-FE9A-479D-B164-E82694B7956B}" srcOrd="1" destOrd="0" presId="urn:microsoft.com/office/officeart/2011/layout/CircleProcess"/>
    <dgm:cxn modelId="{3414E3BF-E0E5-4776-89D5-7DB181FAADB0}" type="presOf" srcId="{3CB00BA6-D255-4A09-8ABC-1839230B0F8B}" destId="{E1BD0B60-A65A-45FA-8B12-53296AD34AA0}" srcOrd="0" destOrd="0" presId="urn:microsoft.com/office/officeart/2011/layout/CircleProcess"/>
    <dgm:cxn modelId="{63C7E2C0-10E7-4F06-9652-C6E53D1D8BB7}" type="presOf" srcId="{BFF341B6-ABFE-466C-9037-2651480274A4}" destId="{A9D44B1C-5EE6-4B02-BE83-F06898282C91}" srcOrd="0" destOrd="0" presId="urn:microsoft.com/office/officeart/2011/layout/CircleProcess"/>
    <dgm:cxn modelId="{CD0D11CC-E0A6-48B6-8E43-B92BBC1E8016}" type="presOf" srcId="{3CB00BA6-D255-4A09-8ABC-1839230B0F8B}" destId="{F6CA1841-666F-45CB-9C0E-F6015525C1BA}" srcOrd="1" destOrd="0" presId="urn:microsoft.com/office/officeart/2011/layout/CircleProcess"/>
    <dgm:cxn modelId="{9A1E2FDA-AF96-44FD-97B8-4E82E84EC593}" srcId="{B96A6A07-36E5-4AC5-AB11-A2AB8BEAE5BF}" destId="{9143EEBA-0D73-48F8-907D-2E9333D27125}" srcOrd="1" destOrd="0" parTransId="{48B13CCC-E428-4B6C-BF12-1FF0B289DB36}" sibTransId="{759A34E9-C24D-4DE5-A856-1D3F7BED3577}"/>
    <dgm:cxn modelId="{FEA6082E-FFC9-4368-A338-56285074FE06}" type="presParOf" srcId="{90788EE5-F292-4D94-96B6-0B69DD3E0EE9}" destId="{2C35BA5D-68C6-4C01-8AC9-D5E70ADE2D90}" srcOrd="0" destOrd="0" presId="urn:microsoft.com/office/officeart/2011/layout/CircleProcess"/>
    <dgm:cxn modelId="{851F4517-EB90-48DE-9734-D7A50C30B09C}" type="presParOf" srcId="{2C35BA5D-68C6-4C01-8AC9-D5E70ADE2D90}" destId="{E38D6927-881F-4123-B025-82D77DBADB50}" srcOrd="0" destOrd="0" presId="urn:microsoft.com/office/officeart/2011/layout/CircleProcess"/>
    <dgm:cxn modelId="{46F0E353-2505-4FA0-BADF-81000C91E82D}" type="presParOf" srcId="{90788EE5-F292-4D94-96B6-0B69DD3E0EE9}" destId="{9DB4D26C-FFA1-46E3-B026-9DFF59108776}" srcOrd="1" destOrd="0" presId="urn:microsoft.com/office/officeart/2011/layout/CircleProcess"/>
    <dgm:cxn modelId="{61DE33AB-26EF-4534-9AF4-D877532B05B1}" type="presParOf" srcId="{9DB4D26C-FFA1-46E3-B026-9DFF59108776}" destId="{6923586F-CD53-4E57-83B3-40922976D17E}" srcOrd="0" destOrd="0" presId="urn:microsoft.com/office/officeart/2011/layout/CircleProcess"/>
    <dgm:cxn modelId="{D870736F-FCB4-4580-A49F-299100C63A84}" type="presParOf" srcId="{90788EE5-F292-4D94-96B6-0B69DD3E0EE9}" destId="{805DC49F-358F-4000-B7D0-C0470E99B499}" srcOrd="2" destOrd="0" presId="urn:microsoft.com/office/officeart/2011/layout/CircleProcess"/>
    <dgm:cxn modelId="{D99D82C1-C7CE-4513-AC42-E115F1869A63}" type="presParOf" srcId="{90788EE5-F292-4D94-96B6-0B69DD3E0EE9}" destId="{72681973-966A-4731-B8B3-3A5C9D40797F}" srcOrd="3" destOrd="0" presId="urn:microsoft.com/office/officeart/2011/layout/CircleProcess"/>
    <dgm:cxn modelId="{ECE9A6C1-382F-48AB-9742-D725B1C73AE6}" type="presParOf" srcId="{72681973-966A-4731-B8B3-3A5C9D40797F}" destId="{2ECD2CA2-D910-45B4-ADEB-1CC7698DA36F}" srcOrd="0" destOrd="0" presId="urn:microsoft.com/office/officeart/2011/layout/CircleProcess"/>
    <dgm:cxn modelId="{6B65B3B2-5BB1-48B4-A009-5196F0E47E55}" type="presParOf" srcId="{90788EE5-F292-4D94-96B6-0B69DD3E0EE9}" destId="{E9360EA5-3FFC-444B-82DB-00B38CC6BF88}" srcOrd="4" destOrd="0" presId="urn:microsoft.com/office/officeart/2011/layout/CircleProcess"/>
    <dgm:cxn modelId="{CB846B68-D439-46B4-9230-FC2B747DA3E3}" type="presParOf" srcId="{E9360EA5-3FFC-444B-82DB-00B38CC6BF88}" destId="{3215C54D-A01D-443E-8B95-0E66320CF366}" srcOrd="0" destOrd="0" presId="urn:microsoft.com/office/officeart/2011/layout/CircleProcess"/>
    <dgm:cxn modelId="{90191DA1-0013-48AC-9037-AAE8FFAD7AF4}" type="presParOf" srcId="{90788EE5-F292-4D94-96B6-0B69DD3E0EE9}" destId="{6A81314C-A04D-405A-A624-DD9F49469ACF}" srcOrd="5" destOrd="0" presId="urn:microsoft.com/office/officeart/2011/layout/CircleProcess"/>
    <dgm:cxn modelId="{87ABB7E0-552F-4E23-808C-7C03117945F0}" type="presParOf" srcId="{90788EE5-F292-4D94-96B6-0B69DD3E0EE9}" destId="{50AE4C16-0A0F-43A2-87DA-DFCC6C54D85D}" srcOrd="6" destOrd="0" presId="urn:microsoft.com/office/officeart/2011/layout/CircleProcess"/>
    <dgm:cxn modelId="{6F0B69ED-91AA-4218-97F0-DE6BD1D44180}" type="presParOf" srcId="{50AE4C16-0A0F-43A2-87DA-DFCC6C54D85D}" destId="{842A5557-956D-4F9C-A146-E9AA98644278}" srcOrd="0" destOrd="0" presId="urn:microsoft.com/office/officeart/2011/layout/CircleProcess"/>
    <dgm:cxn modelId="{C43FD690-9792-4FE7-A02B-77343B802BEE}" type="presParOf" srcId="{90788EE5-F292-4D94-96B6-0B69DD3E0EE9}" destId="{1438D255-7E18-4A52-9E3E-A548FDF2641C}" srcOrd="7" destOrd="0" presId="urn:microsoft.com/office/officeart/2011/layout/CircleProcess"/>
    <dgm:cxn modelId="{32EE94D0-DFE2-47F7-A2F2-8DDB87E15A69}" type="presParOf" srcId="{1438D255-7E18-4A52-9E3E-A548FDF2641C}" destId="{D2792107-D13B-4ECE-9815-0645E32BE917}" srcOrd="0" destOrd="0" presId="urn:microsoft.com/office/officeart/2011/layout/CircleProcess"/>
    <dgm:cxn modelId="{E88CB368-8889-468B-976E-17C4FC893AA4}" type="presParOf" srcId="{90788EE5-F292-4D94-96B6-0B69DD3E0EE9}" destId="{5FF096C1-2A4C-483E-B697-9AB6C17836A6}" srcOrd="8" destOrd="0" presId="urn:microsoft.com/office/officeart/2011/layout/CircleProcess"/>
    <dgm:cxn modelId="{FBF6AEF1-A383-4516-A165-9EF8751FCE2B}" type="presParOf" srcId="{90788EE5-F292-4D94-96B6-0B69DD3E0EE9}" destId="{A9DD1B27-20B4-4234-9E42-C44E1B55A306}" srcOrd="9" destOrd="0" presId="urn:microsoft.com/office/officeart/2011/layout/CircleProcess"/>
    <dgm:cxn modelId="{DD8CC191-301E-4B22-82C1-E859CF406679}" type="presParOf" srcId="{A9DD1B27-20B4-4234-9E42-C44E1B55A306}" destId="{359D0BB0-58B4-4B06-B1EA-76E8A6AD3B9C}" srcOrd="0" destOrd="0" presId="urn:microsoft.com/office/officeart/2011/layout/CircleProcess"/>
    <dgm:cxn modelId="{CA624CF6-2A5A-46A3-AE16-E03FBAAD5FD3}" type="presParOf" srcId="{90788EE5-F292-4D94-96B6-0B69DD3E0EE9}" destId="{202E9FEF-CAB1-44FC-B98A-8DD5B74CBC6F}" srcOrd="10" destOrd="0" presId="urn:microsoft.com/office/officeart/2011/layout/CircleProcess"/>
    <dgm:cxn modelId="{EC90EC2A-0B54-47A8-8EB4-EE96910622C4}" type="presParOf" srcId="{202E9FEF-CAB1-44FC-B98A-8DD5B74CBC6F}" destId="{A9D44B1C-5EE6-4B02-BE83-F06898282C91}" srcOrd="0" destOrd="0" presId="urn:microsoft.com/office/officeart/2011/layout/CircleProcess"/>
    <dgm:cxn modelId="{7C2288D1-915E-405B-900C-47D31F667D4C}" type="presParOf" srcId="{90788EE5-F292-4D94-96B6-0B69DD3E0EE9}" destId="{10F712CE-2EB2-4240-B0C9-8C3285105418}" srcOrd="11" destOrd="0" presId="urn:microsoft.com/office/officeart/2011/layout/CircleProcess"/>
    <dgm:cxn modelId="{B4A7E702-2C65-414E-B631-3104AF93D834}" type="presParOf" srcId="{90788EE5-F292-4D94-96B6-0B69DD3E0EE9}" destId="{5A1C9054-4F4B-42E4-9C68-834322B6C062}" srcOrd="12" destOrd="0" presId="urn:microsoft.com/office/officeart/2011/layout/CircleProcess"/>
    <dgm:cxn modelId="{62F7B63D-C5C1-409E-906D-94226C937274}" type="presParOf" srcId="{5A1C9054-4F4B-42E4-9C68-834322B6C062}" destId="{2A140E5A-D88B-4920-BE53-D3C7507C26BD}" srcOrd="0" destOrd="0" presId="urn:microsoft.com/office/officeart/2011/layout/CircleProcess"/>
    <dgm:cxn modelId="{CF5C8E1A-E712-4770-8A99-08750C963F97}" type="presParOf" srcId="{90788EE5-F292-4D94-96B6-0B69DD3E0EE9}" destId="{D4DD9A4F-1102-4630-A30D-F1F3699979E6}" srcOrd="13" destOrd="0" presId="urn:microsoft.com/office/officeart/2011/layout/CircleProcess"/>
    <dgm:cxn modelId="{0FCA3711-BB27-46EC-8F12-3D2A7725315A}" type="presParOf" srcId="{D4DD9A4F-1102-4630-A30D-F1F3699979E6}" destId="{D6495A87-F220-40A9-BE4E-9322B26A33CC}" srcOrd="0" destOrd="0" presId="urn:microsoft.com/office/officeart/2011/layout/CircleProcess"/>
    <dgm:cxn modelId="{D75C299E-A3E3-4DE6-8DF4-00E12F6482FB}" type="presParOf" srcId="{90788EE5-F292-4D94-96B6-0B69DD3E0EE9}" destId="{C111803D-FE9A-479D-B164-E82694B7956B}" srcOrd="14" destOrd="0" presId="urn:microsoft.com/office/officeart/2011/layout/CircleProcess"/>
    <dgm:cxn modelId="{95C07E3C-1F2D-498E-827C-47EDB2635B36}" type="presParOf" srcId="{90788EE5-F292-4D94-96B6-0B69DD3E0EE9}" destId="{315ED108-BC7D-4D55-94DB-D0A14E810503}" srcOrd="15" destOrd="0" presId="urn:microsoft.com/office/officeart/2011/layout/CircleProcess"/>
    <dgm:cxn modelId="{A0B7363D-B566-4121-A27B-9A588DA0D6A5}" type="presParOf" srcId="{315ED108-BC7D-4D55-94DB-D0A14E810503}" destId="{03C783C9-1B3C-4B4B-882E-DFC9A6957005}" srcOrd="0" destOrd="0" presId="urn:microsoft.com/office/officeart/2011/layout/CircleProcess"/>
    <dgm:cxn modelId="{C75B762C-0F66-48D1-969C-2A068BC4E726}" type="presParOf" srcId="{90788EE5-F292-4D94-96B6-0B69DD3E0EE9}" destId="{47975F6F-86D5-47DF-9978-BB2630392042}" srcOrd="16" destOrd="0" presId="urn:microsoft.com/office/officeart/2011/layout/CircleProcess"/>
    <dgm:cxn modelId="{E441A656-E115-40FF-A660-A7989C051404}" type="presParOf" srcId="{47975F6F-86D5-47DF-9978-BB2630392042}" destId="{E1BD0B60-A65A-45FA-8B12-53296AD34AA0}" srcOrd="0" destOrd="0" presId="urn:microsoft.com/office/officeart/2011/layout/CircleProcess"/>
    <dgm:cxn modelId="{590D1AC1-33A3-49C6-8225-65A1B6D1960F}" type="presParOf" srcId="{90788EE5-F292-4D94-96B6-0B69DD3E0EE9}" destId="{F6CA1841-666F-45CB-9C0E-F6015525C1BA}"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10D4BB7-1C6D-1044-B8B2-5865E87EF3F0}"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0430D3D-5252-364C-A029-AD6C3E58738E}">
      <dgm:prSet phldrT="[Text]"/>
      <dgm:spPr/>
      <dgm:t>
        <a:bodyPr/>
        <a:lstStyle/>
        <a:p>
          <a:r>
            <a:rPr lang="en-US">
              <a:latin typeface="Arial Nova"/>
            </a:rPr>
            <a:t>Company Level Reporting</a:t>
          </a:r>
        </a:p>
      </dgm:t>
    </dgm:pt>
    <dgm:pt modelId="{044E8CA8-E488-9340-81E3-6C342315DB5F}" type="parTrans" cxnId="{77186EC6-8905-894B-9102-126709A9BD2E}">
      <dgm:prSet/>
      <dgm:spPr/>
      <dgm:t>
        <a:bodyPr/>
        <a:lstStyle/>
        <a:p>
          <a:endParaRPr lang="en-US"/>
        </a:p>
      </dgm:t>
    </dgm:pt>
    <dgm:pt modelId="{EA51A566-0D25-F94E-819D-9189C68B05AA}" type="sibTrans" cxnId="{77186EC6-8905-894B-9102-126709A9BD2E}">
      <dgm:prSet/>
      <dgm:spPr/>
      <dgm:t>
        <a:bodyPr/>
        <a:lstStyle/>
        <a:p>
          <a:endParaRPr lang="en-US"/>
        </a:p>
      </dgm:t>
    </dgm:pt>
    <dgm:pt modelId="{F628AB48-38B4-B946-95A8-F711F0C150DD}">
      <dgm:prSet phldrT="[Text]"/>
      <dgm:spPr/>
      <dgm:t>
        <a:bodyPr/>
        <a:lstStyle/>
        <a:p>
          <a:pPr rtl="0"/>
          <a:r>
            <a:rPr lang="en-US">
              <a:latin typeface="Arial Nova"/>
            </a:rPr>
            <a:t>Enterprise Dashboards</a:t>
          </a:r>
        </a:p>
      </dgm:t>
    </dgm:pt>
    <dgm:pt modelId="{982E4015-1287-854C-8615-E7B331EB8896}" type="parTrans" cxnId="{F46C8019-D8CF-8044-BFA4-F3F49CA929B8}">
      <dgm:prSet/>
      <dgm:spPr/>
      <dgm:t>
        <a:bodyPr/>
        <a:lstStyle/>
        <a:p>
          <a:endParaRPr lang="en-US"/>
        </a:p>
      </dgm:t>
    </dgm:pt>
    <dgm:pt modelId="{4188F25C-BA04-154A-8720-2BF74C9389EA}" type="sibTrans" cxnId="{F46C8019-D8CF-8044-BFA4-F3F49CA929B8}">
      <dgm:prSet/>
      <dgm:spPr/>
      <dgm:t>
        <a:bodyPr/>
        <a:lstStyle/>
        <a:p>
          <a:endParaRPr lang="en-US"/>
        </a:p>
      </dgm:t>
    </dgm:pt>
    <dgm:pt modelId="{035616EF-14C1-A343-ADAE-5FA5B39EEA14}">
      <dgm:prSet phldrT="[Text]"/>
      <dgm:spPr/>
      <dgm:t>
        <a:bodyPr/>
        <a:lstStyle/>
        <a:p>
          <a:r>
            <a:rPr lang="en-US">
              <a:latin typeface="Arial Nova"/>
            </a:rPr>
            <a:t>Cross-domain Analytics</a:t>
          </a:r>
        </a:p>
      </dgm:t>
    </dgm:pt>
    <dgm:pt modelId="{974DC193-EE14-3F48-A9CB-1BA7E73AE21E}" type="parTrans" cxnId="{7921CFB9-78E0-2D43-8A5D-9ECCFAEC49AE}">
      <dgm:prSet/>
      <dgm:spPr/>
      <dgm:t>
        <a:bodyPr/>
        <a:lstStyle/>
        <a:p>
          <a:endParaRPr lang="en-US"/>
        </a:p>
      </dgm:t>
    </dgm:pt>
    <dgm:pt modelId="{02AB9782-E614-1C4E-A039-AAC9FA91F803}" type="sibTrans" cxnId="{7921CFB9-78E0-2D43-8A5D-9ECCFAEC49AE}">
      <dgm:prSet/>
      <dgm:spPr/>
      <dgm:t>
        <a:bodyPr/>
        <a:lstStyle/>
        <a:p>
          <a:endParaRPr lang="en-US"/>
        </a:p>
      </dgm:t>
    </dgm:pt>
    <dgm:pt modelId="{D1561696-4640-504A-AA2C-7FCC7EBE26CE}">
      <dgm:prSet phldrT="[Text]"/>
      <dgm:spPr/>
      <dgm:t>
        <a:bodyPr/>
        <a:lstStyle/>
        <a:p>
          <a:r>
            <a:rPr lang="en-US">
              <a:latin typeface="Arial Nova"/>
            </a:rPr>
            <a:t>Self-service Analytics</a:t>
          </a:r>
        </a:p>
      </dgm:t>
    </dgm:pt>
    <dgm:pt modelId="{55628D74-1BAB-434D-9E82-D1F0FF283B69}" type="parTrans" cxnId="{AC690763-6E15-944C-A58B-819B4AEF76B1}">
      <dgm:prSet/>
      <dgm:spPr/>
      <dgm:t>
        <a:bodyPr/>
        <a:lstStyle/>
        <a:p>
          <a:endParaRPr lang="en-US"/>
        </a:p>
      </dgm:t>
    </dgm:pt>
    <dgm:pt modelId="{916DD83F-6E12-DC43-80B1-69CD01E45442}" type="sibTrans" cxnId="{AC690763-6E15-944C-A58B-819B4AEF76B1}">
      <dgm:prSet/>
      <dgm:spPr/>
      <dgm:t>
        <a:bodyPr/>
        <a:lstStyle/>
        <a:p>
          <a:endParaRPr lang="en-US"/>
        </a:p>
      </dgm:t>
    </dgm:pt>
    <dgm:pt modelId="{0E8DD17F-281A-854E-90D6-1D255D942F0B}">
      <dgm:prSet phldrT="[Text]"/>
      <dgm:spPr/>
      <dgm:t>
        <a:bodyPr/>
        <a:lstStyle/>
        <a:p>
          <a:r>
            <a:rPr lang="en-US" err="1">
              <a:latin typeface="Arial Nova"/>
            </a:rPr>
            <a:t>Adhoc</a:t>
          </a:r>
          <a:r>
            <a:rPr lang="en-US">
              <a:latin typeface="Arial Nova"/>
            </a:rPr>
            <a:t> Reporting</a:t>
          </a:r>
        </a:p>
      </dgm:t>
    </dgm:pt>
    <dgm:pt modelId="{E4602BA8-651D-D34A-ACE0-6E4E0CCC1185}" type="parTrans" cxnId="{4E62117A-3361-2E47-817F-0499BD096BD1}">
      <dgm:prSet/>
      <dgm:spPr/>
      <dgm:t>
        <a:bodyPr/>
        <a:lstStyle/>
        <a:p>
          <a:endParaRPr lang="en-US"/>
        </a:p>
      </dgm:t>
    </dgm:pt>
    <dgm:pt modelId="{2702FFD0-0C41-A94E-8D65-C57BFDB8427E}" type="sibTrans" cxnId="{4E62117A-3361-2E47-817F-0499BD096BD1}">
      <dgm:prSet/>
      <dgm:spPr/>
      <dgm:t>
        <a:bodyPr/>
        <a:lstStyle/>
        <a:p>
          <a:endParaRPr lang="en-US"/>
        </a:p>
      </dgm:t>
    </dgm:pt>
    <dgm:pt modelId="{6451B5BB-4CE8-DE4B-A020-FD145DE9673A}">
      <dgm:prSet phldrT="[Text]"/>
      <dgm:spPr/>
      <dgm:t>
        <a:bodyPr/>
        <a:lstStyle/>
        <a:p>
          <a:pPr rtl="0"/>
          <a:r>
            <a:rPr lang="en-US">
              <a:effectLst/>
              <a:latin typeface="Arial Nova"/>
              <a:cs typeface="Calibri"/>
            </a:rPr>
            <a:t>Data </a:t>
          </a:r>
          <a:r>
            <a:rPr lang="en-US" b="0">
              <a:latin typeface="Arial Nova"/>
              <a:cs typeface="Calibri"/>
            </a:rPr>
            <a:t>Reconciliation between systems</a:t>
          </a:r>
          <a:endParaRPr lang="en-US" b="0">
            <a:latin typeface="Arial Nova"/>
            <a:cs typeface="Arial" panose="020B0604020202020204"/>
          </a:endParaRPr>
        </a:p>
      </dgm:t>
    </dgm:pt>
    <dgm:pt modelId="{6D38A55B-19BB-5247-9404-DC4C5396FD72}" type="parTrans" cxnId="{E267F51D-AE03-DF40-9E9B-81221E814E79}">
      <dgm:prSet/>
      <dgm:spPr/>
      <dgm:t>
        <a:bodyPr/>
        <a:lstStyle/>
        <a:p>
          <a:endParaRPr lang="en-US"/>
        </a:p>
      </dgm:t>
    </dgm:pt>
    <dgm:pt modelId="{B1F4C81E-DE6F-5542-B9FF-A70CEFC17608}" type="sibTrans" cxnId="{E267F51D-AE03-DF40-9E9B-81221E814E79}">
      <dgm:prSet/>
      <dgm:spPr/>
      <dgm:t>
        <a:bodyPr/>
        <a:lstStyle/>
        <a:p>
          <a:endParaRPr lang="en-US"/>
        </a:p>
      </dgm:t>
    </dgm:pt>
    <dgm:pt modelId="{04BB8AD5-349F-E446-8F6F-3DF0172CBF51}">
      <dgm:prSet/>
      <dgm:spPr/>
      <dgm:t>
        <a:bodyPr/>
        <a:lstStyle/>
        <a:p>
          <a:r>
            <a:rPr lang="en-US">
              <a:latin typeface="Arial Nova"/>
            </a:rPr>
            <a:t>Operational: Business Process &amp; Compliance Reporting</a:t>
          </a:r>
        </a:p>
      </dgm:t>
    </dgm:pt>
    <dgm:pt modelId="{9B23FA45-3E6E-E14E-97CA-3C51E02A8119}" type="parTrans" cxnId="{E8107441-C278-1B42-B84D-543A4A48FFA0}">
      <dgm:prSet/>
      <dgm:spPr/>
      <dgm:t>
        <a:bodyPr/>
        <a:lstStyle/>
        <a:p>
          <a:endParaRPr lang="en-US"/>
        </a:p>
      </dgm:t>
    </dgm:pt>
    <dgm:pt modelId="{2BAC94FA-9CAB-8A46-8764-2A78270D2701}" type="sibTrans" cxnId="{E8107441-C278-1B42-B84D-543A4A48FFA0}">
      <dgm:prSet/>
      <dgm:spPr/>
      <dgm:t>
        <a:bodyPr/>
        <a:lstStyle/>
        <a:p>
          <a:endParaRPr lang="en-US"/>
        </a:p>
      </dgm:t>
    </dgm:pt>
    <dgm:pt modelId="{07B83EA4-7384-5340-B659-86E5DF6A501A}">
      <dgm:prSet/>
      <dgm:spPr/>
      <dgm:t>
        <a:bodyPr/>
        <a:lstStyle/>
        <a:p>
          <a:r>
            <a:rPr lang="en-US" b="0">
              <a:effectLst/>
              <a:latin typeface="Arial Nova"/>
              <a:ea typeface="Times New Roman" panose="02020603050405020304" pitchFamily="18" charset="0"/>
            </a:rPr>
            <a:t>Accounting business process</a:t>
          </a:r>
          <a:endParaRPr lang="en-US" b="0">
            <a:latin typeface="Arial Nova"/>
          </a:endParaRPr>
        </a:p>
      </dgm:t>
    </dgm:pt>
    <dgm:pt modelId="{667DB9E9-2AE3-1843-BF60-A2863BCF2CD2}" type="parTrans" cxnId="{54CCA19A-8954-9445-94F8-71ACB752D4FD}">
      <dgm:prSet/>
      <dgm:spPr/>
      <dgm:t>
        <a:bodyPr/>
        <a:lstStyle/>
        <a:p>
          <a:endParaRPr lang="en-US"/>
        </a:p>
      </dgm:t>
    </dgm:pt>
    <dgm:pt modelId="{F888B841-2E6F-CE46-A088-A49C6D87836A}" type="sibTrans" cxnId="{54CCA19A-8954-9445-94F8-71ACB752D4FD}">
      <dgm:prSet/>
      <dgm:spPr/>
      <dgm:t>
        <a:bodyPr/>
        <a:lstStyle/>
        <a:p>
          <a:endParaRPr lang="en-US"/>
        </a:p>
      </dgm:t>
    </dgm:pt>
    <dgm:pt modelId="{D923DEA8-D6CD-A845-B707-D8C35F2579FA}">
      <dgm:prSet/>
      <dgm:spPr/>
      <dgm:t>
        <a:bodyPr/>
        <a:lstStyle/>
        <a:p>
          <a:r>
            <a:rPr lang="en-US" b="0">
              <a:effectLst/>
              <a:latin typeface="Arial Nova"/>
              <a:ea typeface="Times New Roman" panose="02020603050405020304" pitchFamily="18" charset="0"/>
            </a:rPr>
            <a:t>Month-end accounting close process</a:t>
          </a:r>
          <a:endParaRPr lang="en-US" b="0">
            <a:latin typeface="Arial Nova"/>
          </a:endParaRPr>
        </a:p>
      </dgm:t>
    </dgm:pt>
    <dgm:pt modelId="{3E4F309A-5CB2-A64D-8945-7D0D855B9644}" type="parTrans" cxnId="{D81AAD67-E2F5-5243-9F50-B92FF289218E}">
      <dgm:prSet/>
      <dgm:spPr/>
      <dgm:t>
        <a:bodyPr/>
        <a:lstStyle/>
        <a:p>
          <a:endParaRPr lang="en-US"/>
        </a:p>
      </dgm:t>
    </dgm:pt>
    <dgm:pt modelId="{FCCD45BE-58D2-B14E-8761-4BB8CB18F197}" type="sibTrans" cxnId="{D81AAD67-E2F5-5243-9F50-B92FF289218E}">
      <dgm:prSet/>
      <dgm:spPr/>
      <dgm:t>
        <a:bodyPr/>
        <a:lstStyle/>
        <a:p>
          <a:endParaRPr lang="en-US"/>
        </a:p>
      </dgm:t>
    </dgm:pt>
    <dgm:pt modelId="{B6BC7F52-5FD2-5C47-946B-A0DE5394E244}">
      <dgm:prSet/>
      <dgm:spPr/>
      <dgm:t>
        <a:bodyPr/>
        <a:lstStyle/>
        <a:p>
          <a:r>
            <a:rPr lang="en-US" b="0">
              <a:effectLst/>
              <a:latin typeface="Arial Nova"/>
              <a:ea typeface="Times New Roman" panose="02020603050405020304" pitchFamily="18" charset="0"/>
            </a:rPr>
            <a:t>Operational reports</a:t>
          </a:r>
          <a:endParaRPr lang="en-US" b="0">
            <a:latin typeface="Arial Nova"/>
          </a:endParaRPr>
        </a:p>
      </dgm:t>
    </dgm:pt>
    <dgm:pt modelId="{6E394757-3117-034F-B1DF-26CD2709569B}" type="parTrans" cxnId="{BF179DBB-5D03-FA43-BBC2-29A854E89DBD}">
      <dgm:prSet/>
      <dgm:spPr/>
      <dgm:t>
        <a:bodyPr/>
        <a:lstStyle/>
        <a:p>
          <a:endParaRPr lang="en-US"/>
        </a:p>
      </dgm:t>
    </dgm:pt>
    <dgm:pt modelId="{F675EA2F-9FCA-FC47-A29C-6EC24143C4F8}" type="sibTrans" cxnId="{BF179DBB-5D03-FA43-BBC2-29A854E89DBD}">
      <dgm:prSet/>
      <dgm:spPr/>
      <dgm:t>
        <a:bodyPr/>
        <a:lstStyle/>
        <a:p>
          <a:endParaRPr lang="en-US"/>
        </a:p>
      </dgm:t>
    </dgm:pt>
    <dgm:pt modelId="{92E6CB4F-42F7-4B4F-B4C3-6F79CC9CEF47}">
      <dgm:prSet/>
      <dgm:spPr/>
      <dgm:t>
        <a:bodyPr/>
        <a:lstStyle/>
        <a:p>
          <a:r>
            <a:rPr lang="en-US">
              <a:latin typeface="Arial Nova"/>
            </a:rPr>
            <a:t>Prototyping of Analytics</a:t>
          </a:r>
        </a:p>
      </dgm:t>
    </dgm:pt>
    <dgm:pt modelId="{83A016C5-1BF9-D74B-86B6-1C14F8A4D3E0}" type="parTrans" cxnId="{88EC9500-1332-7044-ACA3-E42244B52A6D}">
      <dgm:prSet/>
      <dgm:spPr/>
      <dgm:t>
        <a:bodyPr/>
        <a:lstStyle/>
        <a:p>
          <a:endParaRPr lang="en-US"/>
        </a:p>
      </dgm:t>
    </dgm:pt>
    <dgm:pt modelId="{891BE358-52C7-FF41-8DD2-D5596B3B3854}" type="sibTrans" cxnId="{88EC9500-1332-7044-ACA3-E42244B52A6D}">
      <dgm:prSet/>
      <dgm:spPr/>
      <dgm:t>
        <a:bodyPr/>
        <a:lstStyle/>
        <a:p>
          <a:endParaRPr lang="en-US"/>
        </a:p>
      </dgm:t>
    </dgm:pt>
    <dgm:pt modelId="{B8D1FE83-ADC2-BC47-B5C3-88055B3AD9F4}">
      <dgm:prSet phldrT="[Text]"/>
      <dgm:spPr/>
      <dgm:t>
        <a:bodyPr/>
        <a:lstStyle/>
        <a:p>
          <a:pPr rtl="0"/>
          <a:r>
            <a:rPr lang="en-US">
              <a:latin typeface="Arial Nova"/>
            </a:rPr>
            <a:t>Collaborative Analysis  </a:t>
          </a:r>
        </a:p>
      </dgm:t>
    </dgm:pt>
    <dgm:pt modelId="{DE7DAED4-293A-1745-AC4F-463EA06FF260}" type="parTrans" cxnId="{305EAB5E-6AEA-F641-AD71-520DB327B61E}">
      <dgm:prSet/>
      <dgm:spPr/>
      <dgm:t>
        <a:bodyPr/>
        <a:lstStyle/>
        <a:p>
          <a:endParaRPr lang="en-US"/>
        </a:p>
      </dgm:t>
    </dgm:pt>
    <dgm:pt modelId="{2C9896B2-014B-6044-9E22-7166CD287BBA}" type="sibTrans" cxnId="{305EAB5E-6AEA-F641-AD71-520DB327B61E}">
      <dgm:prSet/>
      <dgm:spPr/>
      <dgm:t>
        <a:bodyPr/>
        <a:lstStyle/>
        <a:p>
          <a:endParaRPr lang="en-US"/>
        </a:p>
      </dgm:t>
    </dgm:pt>
    <dgm:pt modelId="{93512F23-23D7-7F41-AC9D-6CD246ABCD78}">
      <dgm:prSet phldrT="[Text]"/>
      <dgm:spPr/>
      <dgm:t>
        <a:bodyPr/>
        <a:lstStyle/>
        <a:p>
          <a:r>
            <a:rPr lang="en-US">
              <a:latin typeface="Arial Nova"/>
            </a:rPr>
            <a:t>Operational: Reconciliation Reporting</a:t>
          </a:r>
        </a:p>
      </dgm:t>
    </dgm:pt>
    <dgm:pt modelId="{9BA8685F-2728-E44B-85F7-BE3936DEC976}" type="sibTrans" cxnId="{FD57E8FF-816E-BC40-9120-EFEF9C663FBE}">
      <dgm:prSet/>
      <dgm:spPr/>
      <dgm:t>
        <a:bodyPr/>
        <a:lstStyle/>
        <a:p>
          <a:endParaRPr lang="en-US"/>
        </a:p>
      </dgm:t>
    </dgm:pt>
    <dgm:pt modelId="{E82B4331-57AA-3C4F-A57A-4052C792577D}" type="parTrans" cxnId="{FD57E8FF-816E-BC40-9120-EFEF9C663FBE}">
      <dgm:prSet/>
      <dgm:spPr/>
      <dgm:t>
        <a:bodyPr/>
        <a:lstStyle/>
        <a:p>
          <a:endParaRPr lang="en-US"/>
        </a:p>
      </dgm:t>
    </dgm:pt>
    <dgm:pt modelId="{857E765D-4E26-4AC0-8645-EA151C51CA5A}">
      <dgm:prSet phldr="0"/>
      <dgm:spPr/>
      <dgm:t>
        <a:bodyPr/>
        <a:lstStyle/>
        <a:p>
          <a:pPr rtl="0"/>
          <a:r>
            <a:rPr lang="en-US" b="0">
              <a:latin typeface="Arial Nova"/>
              <a:cs typeface="Calibri"/>
            </a:rPr>
            <a:t>Audit reports</a:t>
          </a:r>
        </a:p>
      </dgm:t>
    </dgm:pt>
    <dgm:pt modelId="{3C5B5D3E-8F3B-4CC0-AFCC-465ADD5D23E9}" type="parTrans" cxnId="{9769F265-92F3-4DD2-B498-91A1BF927A89}">
      <dgm:prSet/>
      <dgm:spPr/>
    </dgm:pt>
    <dgm:pt modelId="{326079E2-C8C2-4861-9E2A-7E229461E258}" type="sibTrans" cxnId="{9769F265-92F3-4DD2-B498-91A1BF927A89}">
      <dgm:prSet/>
      <dgm:spPr/>
    </dgm:pt>
    <dgm:pt modelId="{39E9084D-4AC8-4AEA-9D3A-6B09747B594F}">
      <dgm:prSet phldr="0"/>
      <dgm:spPr/>
      <dgm:t>
        <a:bodyPr/>
        <a:lstStyle/>
        <a:p>
          <a:pPr rtl="0"/>
          <a:r>
            <a:rPr lang="en-US" b="0">
              <a:latin typeface="Arial Nova"/>
              <a:cs typeface="Calibri"/>
            </a:rPr>
            <a:t>Data Governance reports</a:t>
          </a:r>
        </a:p>
      </dgm:t>
    </dgm:pt>
    <dgm:pt modelId="{7CFD85D1-D016-4E1C-B9B5-BB13BA59C99F}" type="parTrans" cxnId="{96EB473A-9180-4A55-B51C-E78C7577D7D1}">
      <dgm:prSet/>
      <dgm:spPr/>
    </dgm:pt>
    <dgm:pt modelId="{C1418374-8183-48B4-B495-2164A3840C2F}" type="sibTrans" cxnId="{96EB473A-9180-4A55-B51C-E78C7577D7D1}">
      <dgm:prSet/>
      <dgm:spPr/>
    </dgm:pt>
    <dgm:pt modelId="{4016FFD3-20A5-C64F-8E26-9CB0C4053BF8}" type="pres">
      <dgm:prSet presAssocID="{A10D4BB7-1C6D-1044-B8B2-5865E87EF3F0}" presName="Name0" presStyleCnt="0">
        <dgm:presLayoutVars>
          <dgm:chPref val="3"/>
          <dgm:dir/>
          <dgm:animLvl val="lvl"/>
          <dgm:resizeHandles/>
        </dgm:presLayoutVars>
      </dgm:prSet>
      <dgm:spPr/>
    </dgm:pt>
    <dgm:pt modelId="{C93881B2-17F4-064D-A9CC-3B2065881CDE}" type="pres">
      <dgm:prSet presAssocID="{30430D3D-5252-364C-A029-AD6C3E58738E}" presName="horFlow" presStyleCnt="0"/>
      <dgm:spPr/>
    </dgm:pt>
    <dgm:pt modelId="{504BB078-715E-3D47-809C-628130A52057}" type="pres">
      <dgm:prSet presAssocID="{30430D3D-5252-364C-A029-AD6C3E58738E}" presName="bigChev" presStyleLbl="node1" presStyleIdx="0" presStyleCnt="4"/>
      <dgm:spPr/>
    </dgm:pt>
    <dgm:pt modelId="{2E7B7A53-7645-734D-9D39-BA1BA881AFCA}" type="pres">
      <dgm:prSet presAssocID="{982E4015-1287-854C-8615-E7B331EB8896}" presName="parTrans" presStyleCnt="0"/>
      <dgm:spPr/>
    </dgm:pt>
    <dgm:pt modelId="{C0A7BACD-0E95-3446-9206-5E948E3786E2}" type="pres">
      <dgm:prSet presAssocID="{F628AB48-38B4-B946-95A8-F711F0C150DD}" presName="node" presStyleLbl="alignAccFollowNode1" presStyleIdx="0" presStyleCnt="11">
        <dgm:presLayoutVars>
          <dgm:bulletEnabled val="1"/>
        </dgm:presLayoutVars>
      </dgm:prSet>
      <dgm:spPr/>
    </dgm:pt>
    <dgm:pt modelId="{D88C74BD-2E9A-5F4A-839B-834409202EE8}" type="pres">
      <dgm:prSet presAssocID="{4188F25C-BA04-154A-8720-2BF74C9389EA}" presName="sibTrans" presStyleCnt="0"/>
      <dgm:spPr/>
    </dgm:pt>
    <dgm:pt modelId="{2D1CA0A4-FF7B-994C-810B-D74C25924F09}" type="pres">
      <dgm:prSet presAssocID="{035616EF-14C1-A343-ADAE-5FA5B39EEA14}" presName="node" presStyleLbl="alignAccFollowNode1" presStyleIdx="1" presStyleCnt="11">
        <dgm:presLayoutVars>
          <dgm:bulletEnabled val="1"/>
        </dgm:presLayoutVars>
      </dgm:prSet>
      <dgm:spPr/>
    </dgm:pt>
    <dgm:pt modelId="{1DC3D0A2-DA09-4446-9B9A-05DCA1AA10DD}" type="pres">
      <dgm:prSet presAssocID="{30430D3D-5252-364C-A029-AD6C3E58738E}" presName="vSp" presStyleCnt="0"/>
      <dgm:spPr/>
    </dgm:pt>
    <dgm:pt modelId="{ACB7BFAD-2A85-3843-AB96-B3C89EF1B930}" type="pres">
      <dgm:prSet presAssocID="{D1561696-4640-504A-AA2C-7FCC7EBE26CE}" presName="horFlow" presStyleCnt="0"/>
      <dgm:spPr/>
    </dgm:pt>
    <dgm:pt modelId="{B95509C1-4309-F540-B237-BEC5C987E049}" type="pres">
      <dgm:prSet presAssocID="{D1561696-4640-504A-AA2C-7FCC7EBE26CE}" presName="bigChev" presStyleLbl="node1" presStyleIdx="1" presStyleCnt="4"/>
      <dgm:spPr/>
    </dgm:pt>
    <dgm:pt modelId="{FAB48C65-8E66-DD40-A371-901DEBD7F5E0}" type="pres">
      <dgm:prSet presAssocID="{E4602BA8-651D-D34A-ACE0-6E4E0CCC1185}" presName="parTrans" presStyleCnt="0"/>
      <dgm:spPr/>
    </dgm:pt>
    <dgm:pt modelId="{05DC9820-7285-4D44-9137-CA298677D5D3}" type="pres">
      <dgm:prSet presAssocID="{0E8DD17F-281A-854E-90D6-1D255D942F0B}" presName="node" presStyleLbl="alignAccFollowNode1" presStyleIdx="2" presStyleCnt="11">
        <dgm:presLayoutVars>
          <dgm:bulletEnabled val="1"/>
        </dgm:presLayoutVars>
      </dgm:prSet>
      <dgm:spPr/>
    </dgm:pt>
    <dgm:pt modelId="{D67B2BC8-791F-8F48-B0D9-D830AED113C0}" type="pres">
      <dgm:prSet presAssocID="{2702FFD0-0C41-A94E-8D65-C57BFDB8427E}" presName="sibTrans" presStyleCnt="0"/>
      <dgm:spPr/>
    </dgm:pt>
    <dgm:pt modelId="{7BBD68D7-FA0F-CB42-AEE4-687E5A22D1E7}" type="pres">
      <dgm:prSet presAssocID="{92E6CB4F-42F7-4B4F-B4C3-6F79CC9CEF47}" presName="node" presStyleLbl="alignAccFollowNode1" presStyleIdx="3" presStyleCnt="11">
        <dgm:presLayoutVars>
          <dgm:bulletEnabled val="1"/>
        </dgm:presLayoutVars>
      </dgm:prSet>
      <dgm:spPr/>
    </dgm:pt>
    <dgm:pt modelId="{D6795E50-26D6-6343-866B-CACA175F6E13}" type="pres">
      <dgm:prSet presAssocID="{891BE358-52C7-FF41-8DD2-D5596B3B3854}" presName="sibTrans" presStyleCnt="0"/>
      <dgm:spPr/>
    </dgm:pt>
    <dgm:pt modelId="{90C10849-D9FE-E94D-962D-9ABF4EC1FC4F}" type="pres">
      <dgm:prSet presAssocID="{B8D1FE83-ADC2-BC47-B5C3-88055B3AD9F4}" presName="node" presStyleLbl="alignAccFollowNode1" presStyleIdx="4" presStyleCnt="11">
        <dgm:presLayoutVars>
          <dgm:bulletEnabled val="1"/>
        </dgm:presLayoutVars>
      </dgm:prSet>
      <dgm:spPr/>
    </dgm:pt>
    <dgm:pt modelId="{A9FADBDF-2998-3345-B089-570E78735785}" type="pres">
      <dgm:prSet presAssocID="{D1561696-4640-504A-AA2C-7FCC7EBE26CE}" presName="vSp" presStyleCnt="0"/>
      <dgm:spPr/>
    </dgm:pt>
    <dgm:pt modelId="{D68A161F-2E5F-B640-A033-EECFF02F699C}" type="pres">
      <dgm:prSet presAssocID="{93512F23-23D7-7F41-AC9D-6CD246ABCD78}" presName="horFlow" presStyleCnt="0"/>
      <dgm:spPr/>
    </dgm:pt>
    <dgm:pt modelId="{927B20EF-EE96-924F-BC44-889575581270}" type="pres">
      <dgm:prSet presAssocID="{93512F23-23D7-7F41-AC9D-6CD246ABCD78}" presName="bigChev" presStyleLbl="node1" presStyleIdx="2" presStyleCnt="4"/>
      <dgm:spPr/>
    </dgm:pt>
    <dgm:pt modelId="{99C5582D-6180-A341-9647-312D21D65CD4}" type="pres">
      <dgm:prSet presAssocID="{6D38A55B-19BB-5247-9404-DC4C5396FD72}" presName="parTrans" presStyleCnt="0"/>
      <dgm:spPr/>
    </dgm:pt>
    <dgm:pt modelId="{B0A7D378-B423-E944-BA87-DD335A23CE9A}" type="pres">
      <dgm:prSet presAssocID="{6451B5BB-4CE8-DE4B-A020-FD145DE9673A}" presName="node" presStyleLbl="alignAccFollowNode1" presStyleIdx="5" presStyleCnt="11">
        <dgm:presLayoutVars>
          <dgm:bulletEnabled val="1"/>
        </dgm:presLayoutVars>
      </dgm:prSet>
      <dgm:spPr/>
    </dgm:pt>
    <dgm:pt modelId="{BDCC8664-9050-43C7-86C4-EE7E9A84B090}" type="pres">
      <dgm:prSet presAssocID="{B1F4C81E-DE6F-5542-B9FF-A70CEFC17608}" presName="sibTrans" presStyleCnt="0"/>
      <dgm:spPr/>
    </dgm:pt>
    <dgm:pt modelId="{61FB159E-FD36-46AF-8DA8-C39FB170ED87}" type="pres">
      <dgm:prSet presAssocID="{39E9084D-4AC8-4AEA-9D3A-6B09747B594F}" presName="node" presStyleLbl="alignAccFollowNode1" presStyleIdx="6" presStyleCnt="11">
        <dgm:presLayoutVars>
          <dgm:bulletEnabled val="1"/>
        </dgm:presLayoutVars>
      </dgm:prSet>
      <dgm:spPr/>
    </dgm:pt>
    <dgm:pt modelId="{51F60A07-DE1B-924D-AEC0-72764804A006}" type="pres">
      <dgm:prSet presAssocID="{93512F23-23D7-7F41-AC9D-6CD246ABCD78}" presName="vSp" presStyleCnt="0"/>
      <dgm:spPr/>
    </dgm:pt>
    <dgm:pt modelId="{96F6A77D-528B-0146-AFB3-25245C6AD94D}" type="pres">
      <dgm:prSet presAssocID="{04BB8AD5-349F-E446-8F6F-3DF0172CBF51}" presName="horFlow" presStyleCnt="0"/>
      <dgm:spPr/>
    </dgm:pt>
    <dgm:pt modelId="{11E59B59-C461-C347-9114-EA95CB44DF8F}" type="pres">
      <dgm:prSet presAssocID="{04BB8AD5-349F-E446-8F6F-3DF0172CBF51}" presName="bigChev" presStyleLbl="node1" presStyleIdx="3" presStyleCnt="4"/>
      <dgm:spPr/>
    </dgm:pt>
    <dgm:pt modelId="{5981013C-35C5-784B-AB39-A8032D6BF9DA}" type="pres">
      <dgm:prSet presAssocID="{667DB9E9-2AE3-1843-BF60-A2863BCF2CD2}" presName="parTrans" presStyleCnt="0"/>
      <dgm:spPr/>
    </dgm:pt>
    <dgm:pt modelId="{F4AEA282-488D-BB4C-BF8E-000EEADF95D0}" type="pres">
      <dgm:prSet presAssocID="{07B83EA4-7384-5340-B659-86E5DF6A501A}" presName="node" presStyleLbl="alignAccFollowNode1" presStyleIdx="7" presStyleCnt="11">
        <dgm:presLayoutVars>
          <dgm:bulletEnabled val="1"/>
        </dgm:presLayoutVars>
      </dgm:prSet>
      <dgm:spPr/>
    </dgm:pt>
    <dgm:pt modelId="{1A87CAB7-F1DC-504A-B822-63E75992158C}" type="pres">
      <dgm:prSet presAssocID="{F888B841-2E6F-CE46-A088-A49C6D87836A}" presName="sibTrans" presStyleCnt="0"/>
      <dgm:spPr/>
    </dgm:pt>
    <dgm:pt modelId="{53962E83-462B-9044-A92A-26B969DC0E24}" type="pres">
      <dgm:prSet presAssocID="{D923DEA8-D6CD-A845-B707-D8C35F2579FA}" presName="node" presStyleLbl="alignAccFollowNode1" presStyleIdx="8" presStyleCnt="11">
        <dgm:presLayoutVars>
          <dgm:bulletEnabled val="1"/>
        </dgm:presLayoutVars>
      </dgm:prSet>
      <dgm:spPr/>
    </dgm:pt>
    <dgm:pt modelId="{55803D14-1970-7845-9062-9C8DC5CA5A84}" type="pres">
      <dgm:prSet presAssocID="{FCCD45BE-58D2-B14E-8761-4BB8CB18F197}" presName="sibTrans" presStyleCnt="0"/>
      <dgm:spPr/>
    </dgm:pt>
    <dgm:pt modelId="{255887C3-FF4F-834C-B80D-6A4ED3F7E0F8}" type="pres">
      <dgm:prSet presAssocID="{B6BC7F52-5FD2-5C47-946B-A0DE5394E244}" presName="node" presStyleLbl="alignAccFollowNode1" presStyleIdx="9" presStyleCnt="11">
        <dgm:presLayoutVars>
          <dgm:bulletEnabled val="1"/>
        </dgm:presLayoutVars>
      </dgm:prSet>
      <dgm:spPr/>
    </dgm:pt>
    <dgm:pt modelId="{58EB08BD-2521-4F44-A691-521B37F101B7}" type="pres">
      <dgm:prSet presAssocID="{F675EA2F-9FCA-FC47-A29C-6EC24143C4F8}" presName="sibTrans" presStyleCnt="0"/>
      <dgm:spPr/>
    </dgm:pt>
    <dgm:pt modelId="{98D99084-7A0B-40E7-90A9-A00DB25C3301}" type="pres">
      <dgm:prSet presAssocID="{857E765D-4E26-4AC0-8645-EA151C51CA5A}" presName="node" presStyleLbl="alignAccFollowNode1" presStyleIdx="10" presStyleCnt="11">
        <dgm:presLayoutVars>
          <dgm:bulletEnabled val="1"/>
        </dgm:presLayoutVars>
      </dgm:prSet>
      <dgm:spPr/>
    </dgm:pt>
  </dgm:ptLst>
  <dgm:cxnLst>
    <dgm:cxn modelId="{88EC9500-1332-7044-ACA3-E42244B52A6D}" srcId="{D1561696-4640-504A-AA2C-7FCC7EBE26CE}" destId="{92E6CB4F-42F7-4B4F-B4C3-6F79CC9CEF47}" srcOrd="1" destOrd="0" parTransId="{83A016C5-1BF9-D74B-86B6-1C14F8A4D3E0}" sibTransId="{891BE358-52C7-FF41-8DD2-D5596B3B3854}"/>
    <dgm:cxn modelId="{0AB11C0F-5F19-4523-8C76-AD8816B2EFD8}" type="presOf" srcId="{0E8DD17F-281A-854E-90D6-1D255D942F0B}" destId="{05DC9820-7285-4D44-9137-CA298677D5D3}" srcOrd="0" destOrd="0" presId="urn:microsoft.com/office/officeart/2005/8/layout/lProcess3"/>
    <dgm:cxn modelId="{F46C8019-D8CF-8044-BFA4-F3F49CA929B8}" srcId="{30430D3D-5252-364C-A029-AD6C3E58738E}" destId="{F628AB48-38B4-B946-95A8-F711F0C150DD}" srcOrd="0" destOrd="0" parTransId="{982E4015-1287-854C-8615-E7B331EB8896}" sibTransId="{4188F25C-BA04-154A-8720-2BF74C9389EA}"/>
    <dgm:cxn modelId="{E267F51D-AE03-DF40-9E9B-81221E814E79}" srcId="{93512F23-23D7-7F41-AC9D-6CD246ABCD78}" destId="{6451B5BB-4CE8-DE4B-A020-FD145DE9673A}" srcOrd="0" destOrd="0" parTransId="{6D38A55B-19BB-5247-9404-DC4C5396FD72}" sibTransId="{B1F4C81E-DE6F-5542-B9FF-A70CEFC17608}"/>
    <dgm:cxn modelId="{30AFBE21-E102-4627-B537-BB90D802A65C}" type="presOf" srcId="{F628AB48-38B4-B946-95A8-F711F0C150DD}" destId="{C0A7BACD-0E95-3446-9206-5E948E3786E2}" srcOrd="0" destOrd="0" presId="urn:microsoft.com/office/officeart/2005/8/layout/lProcess3"/>
    <dgm:cxn modelId="{4FF76B2E-FB67-47B0-B9BD-712701BF180F}" type="presOf" srcId="{30430D3D-5252-364C-A029-AD6C3E58738E}" destId="{504BB078-715E-3D47-809C-628130A52057}" srcOrd="0" destOrd="0" presId="urn:microsoft.com/office/officeart/2005/8/layout/lProcess3"/>
    <dgm:cxn modelId="{96EB473A-9180-4A55-B51C-E78C7577D7D1}" srcId="{93512F23-23D7-7F41-AC9D-6CD246ABCD78}" destId="{39E9084D-4AC8-4AEA-9D3A-6B09747B594F}" srcOrd="1" destOrd="0" parTransId="{7CFD85D1-D016-4E1C-B9B5-BB13BA59C99F}" sibTransId="{C1418374-8183-48B4-B495-2164A3840C2F}"/>
    <dgm:cxn modelId="{305EAB5E-6AEA-F641-AD71-520DB327B61E}" srcId="{D1561696-4640-504A-AA2C-7FCC7EBE26CE}" destId="{B8D1FE83-ADC2-BC47-B5C3-88055B3AD9F4}" srcOrd="2" destOrd="0" parTransId="{DE7DAED4-293A-1745-AC4F-463EA06FF260}" sibTransId="{2C9896B2-014B-6044-9E22-7166CD287BBA}"/>
    <dgm:cxn modelId="{E8107441-C278-1B42-B84D-543A4A48FFA0}" srcId="{A10D4BB7-1C6D-1044-B8B2-5865E87EF3F0}" destId="{04BB8AD5-349F-E446-8F6F-3DF0172CBF51}" srcOrd="3" destOrd="0" parTransId="{9B23FA45-3E6E-E14E-97CA-3C51E02A8119}" sibTransId="{2BAC94FA-9CAB-8A46-8764-2A78270D2701}"/>
    <dgm:cxn modelId="{AC690763-6E15-944C-A58B-819B4AEF76B1}" srcId="{A10D4BB7-1C6D-1044-B8B2-5865E87EF3F0}" destId="{D1561696-4640-504A-AA2C-7FCC7EBE26CE}" srcOrd="1" destOrd="0" parTransId="{55628D74-1BAB-434D-9E82-D1F0FF283B69}" sibTransId="{916DD83F-6E12-DC43-80B1-69CD01E45442}"/>
    <dgm:cxn modelId="{6CAD7244-F229-405F-B3E7-87EB5FA2A4F3}" type="presOf" srcId="{93512F23-23D7-7F41-AC9D-6CD246ABCD78}" destId="{927B20EF-EE96-924F-BC44-889575581270}" srcOrd="0" destOrd="0" presId="urn:microsoft.com/office/officeart/2005/8/layout/lProcess3"/>
    <dgm:cxn modelId="{9769F265-92F3-4DD2-B498-91A1BF927A89}" srcId="{04BB8AD5-349F-E446-8F6F-3DF0172CBF51}" destId="{857E765D-4E26-4AC0-8645-EA151C51CA5A}" srcOrd="3" destOrd="0" parTransId="{3C5B5D3E-8F3B-4CC0-AFCC-465ADD5D23E9}" sibTransId="{326079E2-C8C2-4861-9E2A-7E229461E258}"/>
    <dgm:cxn modelId="{D81AAD67-E2F5-5243-9F50-B92FF289218E}" srcId="{04BB8AD5-349F-E446-8F6F-3DF0172CBF51}" destId="{D923DEA8-D6CD-A845-B707-D8C35F2579FA}" srcOrd="1" destOrd="0" parTransId="{3E4F309A-5CB2-A64D-8945-7D0D855B9644}" sibTransId="{FCCD45BE-58D2-B14E-8761-4BB8CB18F197}"/>
    <dgm:cxn modelId="{55632873-6EB6-6D4F-9C92-A0F69FE65C10}" type="presOf" srcId="{A10D4BB7-1C6D-1044-B8B2-5865E87EF3F0}" destId="{4016FFD3-20A5-C64F-8E26-9CB0C4053BF8}" srcOrd="0" destOrd="0" presId="urn:microsoft.com/office/officeart/2005/8/layout/lProcess3"/>
    <dgm:cxn modelId="{A5B80055-9F83-432A-8513-D1B0BDEBCDA5}" type="presOf" srcId="{07B83EA4-7384-5340-B659-86E5DF6A501A}" destId="{F4AEA282-488D-BB4C-BF8E-000EEADF95D0}" srcOrd="0" destOrd="0" presId="urn:microsoft.com/office/officeart/2005/8/layout/lProcess3"/>
    <dgm:cxn modelId="{2A4CE879-BB03-4AD7-91C6-1F8EC0A5C645}" type="presOf" srcId="{39E9084D-4AC8-4AEA-9D3A-6B09747B594F}" destId="{61FB159E-FD36-46AF-8DA8-C39FB170ED87}" srcOrd="0" destOrd="0" presId="urn:microsoft.com/office/officeart/2005/8/layout/lProcess3"/>
    <dgm:cxn modelId="{4E62117A-3361-2E47-817F-0499BD096BD1}" srcId="{D1561696-4640-504A-AA2C-7FCC7EBE26CE}" destId="{0E8DD17F-281A-854E-90D6-1D255D942F0B}" srcOrd="0" destOrd="0" parTransId="{E4602BA8-651D-D34A-ACE0-6E4E0CCC1185}" sibTransId="{2702FFD0-0C41-A94E-8D65-C57BFDB8427E}"/>
    <dgm:cxn modelId="{6E376E7A-51D5-422A-B602-3D113BD162E3}" type="presOf" srcId="{92E6CB4F-42F7-4B4F-B4C3-6F79CC9CEF47}" destId="{7BBD68D7-FA0F-CB42-AEE4-687E5A22D1E7}" srcOrd="0" destOrd="0" presId="urn:microsoft.com/office/officeart/2005/8/layout/lProcess3"/>
    <dgm:cxn modelId="{CAD67D85-8770-4CC3-BB06-B365161BFE3D}" type="presOf" srcId="{B8D1FE83-ADC2-BC47-B5C3-88055B3AD9F4}" destId="{90C10849-D9FE-E94D-962D-9ABF4EC1FC4F}" srcOrd="0" destOrd="0" presId="urn:microsoft.com/office/officeart/2005/8/layout/lProcess3"/>
    <dgm:cxn modelId="{79EE7B87-29FE-4DE5-BEBF-24376B705308}" type="presOf" srcId="{D1561696-4640-504A-AA2C-7FCC7EBE26CE}" destId="{B95509C1-4309-F540-B237-BEC5C987E049}" srcOrd="0" destOrd="0" presId="urn:microsoft.com/office/officeart/2005/8/layout/lProcess3"/>
    <dgm:cxn modelId="{E1273798-4F9A-4E16-AE0E-FC443CE436BD}" type="presOf" srcId="{035616EF-14C1-A343-ADAE-5FA5B39EEA14}" destId="{2D1CA0A4-FF7B-994C-810B-D74C25924F09}" srcOrd="0" destOrd="0" presId="urn:microsoft.com/office/officeart/2005/8/layout/lProcess3"/>
    <dgm:cxn modelId="{54CCA19A-8954-9445-94F8-71ACB752D4FD}" srcId="{04BB8AD5-349F-E446-8F6F-3DF0172CBF51}" destId="{07B83EA4-7384-5340-B659-86E5DF6A501A}" srcOrd="0" destOrd="0" parTransId="{667DB9E9-2AE3-1843-BF60-A2863BCF2CD2}" sibTransId="{F888B841-2E6F-CE46-A088-A49C6D87836A}"/>
    <dgm:cxn modelId="{CAA289B8-F317-49C2-9AE3-B48D9E48397E}" type="presOf" srcId="{857E765D-4E26-4AC0-8645-EA151C51CA5A}" destId="{98D99084-7A0B-40E7-90A9-A00DB25C3301}" srcOrd="0" destOrd="0" presId="urn:microsoft.com/office/officeart/2005/8/layout/lProcess3"/>
    <dgm:cxn modelId="{7921CFB9-78E0-2D43-8A5D-9ECCFAEC49AE}" srcId="{30430D3D-5252-364C-A029-AD6C3E58738E}" destId="{035616EF-14C1-A343-ADAE-5FA5B39EEA14}" srcOrd="1" destOrd="0" parTransId="{974DC193-EE14-3F48-A9CB-1BA7E73AE21E}" sibTransId="{02AB9782-E614-1C4E-A039-AAC9FA91F803}"/>
    <dgm:cxn modelId="{BF179DBB-5D03-FA43-BBC2-29A854E89DBD}" srcId="{04BB8AD5-349F-E446-8F6F-3DF0172CBF51}" destId="{B6BC7F52-5FD2-5C47-946B-A0DE5394E244}" srcOrd="2" destOrd="0" parTransId="{6E394757-3117-034F-B1DF-26CD2709569B}" sibTransId="{F675EA2F-9FCA-FC47-A29C-6EC24143C4F8}"/>
    <dgm:cxn modelId="{BF6D3CC2-A6A6-440B-AA66-CAB1E2A5C43C}" type="presOf" srcId="{B6BC7F52-5FD2-5C47-946B-A0DE5394E244}" destId="{255887C3-FF4F-834C-B80D-6A4ED3F7E0F8}" srcOrd="0" destOrd="0" presId="urn:microsoft.com/office/officeart/2005/8/layout/lProcess3"/>
    <dgm:cxn modelId="{77186EC6-8905-894B-9102-126709A9BD2E}" srcId="{A10D4BB7-1C6D-1044-B8B2-5865E87EF3F0}" destId="{30430D3D-5252-364C-A029-AD6C3E58738E}" srcOrd="0" destOrd="0" parTransId="{044E8CA8-E488-9340-81E3-6C342315DB5F}" sibTransId="{EA51A566-0D25-F94E-819D-9189C68B05AA}"/>
    <dgm:cxn modelId="{117450C9-0222-44EB-88DE-E6A7ACEF59B7}" type="presOf" srcId="{04BB8AD5-349F-E446-8F6F-3DF0172CBF51}" destId="{11E59B59-C461-C347-9114-EA95CB44DF8F}" srcOrd="0" destOrd="0" presId="urn:microsoft.com/office/officeart/2005/8/layout/lProcess3"/>
    <dgm:cxn modelId="{73F919DC-969D-45E1-991A-6BE7C16BD035}" type="presOf" srcId="{D923DEA8-D6CD-A845-B707-D8C35F2579FA}" destId="{53962E83-462B-9044-A92A-26B969DC0E24}" srcOrd="0" destOrd="0" presId="urn:microsoft.com/office/officeart/2005/8/layout/lProcess3"/>
    <dgm:cxn modelId="{59A02DEF-8DEF-47FD-B982-57D8C0864860}" type="presOf" srcId="{6451B5BB-4CE8-DE4B-A020-FD145DE9673A}" destId="{B0A7D378-B423-E944-BA87-DD335A23CE9A}" srcOrd="0" destOrd="0" presId="urn:microsoft.com/office/officeart/2005/8/layout/lProcess3"/>
    <dgm:cxn modelId="{FD57E8FF-816E-BC40-9120-EFEF9C663FBE}" srcId="{A10D4BB7-1C6D-1044-B8B2-5865E87EF3F0}" destId="{93512F23-23D7-7F41-AC9D-6CD246ABCD78}" srcOrd="2" destOrd="0" parTransId="{E82B4331-57AA-3C4F-A57A-4052C792577D}" sibTransId="{9BA8685F-2728-E44B-85F7-BE3936DEC976}"/>
    <dgm:cxn modelId="{23C60F31-81AF-416B-94C1-8B3F9E9DADCF}" type="presParOf" srcId="{4016FFD3-20A5-C64F-8E26-9CB0C4053BF8}" destId="{C93881B2-17F4-064D-A9CC-3B2065881CDE}" srcOrd="0" destOrd="0" presId="urn:microsoft.com/office/officeart/2005/8/layout/lProcess3"/>
    <dgm:cxn modelId="{EEB41809-AE04-4379-AF1C-65522E1809A7}" type="presParOf" srcId="{C93881B2-17F4-064D-A9CC-3B2065881CDE}" destId="{504BB078-715E-3D47-809C-628130A52057}" srcOrd="0" destOrd="0" presId="urn:microsoft.com/office/officeart/2005/8/layout/lProcess3"/>
    <dgm:cxn modelId="{246D4C3A-E760-43B0-8EFA-DE912D1A3727}" type="presParOf" srcId="{C93881B2-17F4-064D-A9CC-3B2065881CDE}" destId="{2E7B7A53-7645-734D-9D39-BA1BA881AFCA}" srcOrd="1" destOrd="0" presId="urn:microsoft.com/office/officeart/2005/8/layout/lProcess3"/>
    <dgm:cxn modelId="{F1C86269-26EF-421D-BFB9-B0F958B842F1}" type="presParOf" srcId="{C93881B2-17F4-064D-A9CC-3B2065881CDE}" destId="{C0A7BACD-0E95-3446-9206-5E948E3786E2}" srcOrd="2" destOrd="0" presId="urn:microsoft.com/office/officeart/2005/8/layout/lProcess3"/>
    <dgm:cxn modelId="{3BF862E0-7343-4DED-9CD4-0B54E92FA618}" type="presParOf" srcId="{C93881B2-17F4-064D-A9CC-3B2065881CDE}" destId="{D88C74BD-2E9A-5F4A-839B-834409202EE8}" srcOrd="3" destOrd="0" presId="urn:microsoft.com/office/officeart/2005/8/layout/lProcess3"/>
    <dgm:cxn modelId="{CE22EE45-C584-45B0-8D06-2B48A4DCB71A}" type="presParOf" srcId="{C93881B2-17F4-064D-A9CC-3B2065881CDE}" destId="{2D1CA0A4-FF7B-994C-810B-D74C25924F09}" srcOrd="4" destOrd="0" presId="urn:microsoft.com/office/officeart/2005/8/layout/lProcess3"/>
    <dgm:cxn modelId="{AB31F659-D407-4A0D-97C4-BD4C65FA9763}" type="presParOf" srcId="{4016FFD3-20A5-C64F-8E26-9CB0C4053BF8}" destId="{1DC3D0A2-DA09-4446-9B9A-05DCA1AA10DD}" srcOrd="1" destOrd="0" presId="urn:microsoft.com/office/officeart/2005/8/layout/lProcess3"/>
    <dgm:cxn modelId="{568F5C54-8B40-4379-AD5D-D260F89BAD40}" type="presParOf" srcId="{4016FFD3-20A5-C64F-8E26-9CB0C4053BF8}" destId="{ACB7BFAD-2A85-3843-AB96-B3C89EF1B930}" srcOrd="2" destOrd="0" presId="urn:microsoft.com/office/officeart/2005/8/layout/lProcess3"/>
    <dgm:cxn modelId="{5A9C4D9B-A902-45A2-B6B4-59B51D3E5DBD}" type="presParOf" srcId="{ACB7BFAD-2A85-3843-AB96-B3C89EF1B930}" destId="{B95509C1-4309-F540-B237-BEC5C987E049}" srcOrd="0" destOrd="0" presId="urn:microsoft.com/office/officeart/2005/8/layout/lProcess3"/>
    <dgm:cxn modelId="{8E4E3B3E-BD60-4126-A5DF-F8C4A4AD0150}" type="presParOf" srcId="{ACB7BFAD-2A85-3843-AB96-B3C89EF1B930}" destId="{FAB48C65-8E66-DD40-A371-901DEBD7F5E0}" srcOrd="1" destOrd="0" presId="urn:microsoft.com/office/officeart/2005/8/layout/lProcess3"/>
    <dgm:cxn modelId="{6DF86B2F-578D-47D6-85FE-18274D7D75B5}" type="presParOf" srcId="{ACB7BFAD-2A85-3843-AB96-B3C89EF1B930}" destId="{05DC9820-7285-4D44-9137-CA298677D5D3}" srcOrd="2" destOrd="0" presId="urn:microsoft.com/office/officeart/2005/8/layout/lProcess3"/>
    <dgm:cxn modelId="{982646D7-BB07-4B83-A873-16222133C2C9}" type="presParOf" srcId="{ACB7BFAD-2A85-3843-AB96-B3C89EF1B930}" destId="{D67B2BC8-791F-8F48-B0D9-D830AED113C0}" srcOrd="3" destOrd="0" presId="urn:microsoft.com/office/officeart/2005/8/layout/lProcess3"/>
    <dgm:cxn modelId="{49DF1C25-EF3B-4760-91E3-8453750EA259}" type="presParOf" srcId="{ACB7BFAD-2A85-3843-AB96-B3C89EF1B930}" destId="{7BBD68D7-FA0F-CB42-AEE4-687E5A22D1E7}" srcOrd="4" destOrd="0" presId="urn:microsoft.com/office/officeart/2005/8/layout/lProcess3"/>
    <dgm:cxn modelId="{EA805E79-8FF1-4AF1-80EC-E411DE902C3C}" type="presParOf" srcId="{ACB7BFAD-2A85-3843-AB96-B3C89EF1B930}" destId="{D6795E50-26D6-6343-866B-CACA175F6E13}" srcOrd="5" destOrd="0" presId="urn:microsoft.com/office/officeart/2005/8/layout/lProcess3"/>
    <dgm:cxn modelId="{CDF9DDE8-328D-446C-957D-A0BB4797E8C3}" type="presParOf" srcId="{ACB7BFAD-2A85-3843-AB96-B3C89EF1B930}" destId="{90C10849-D9FE-E94D-962D-9ABF4EC1FC4F}" srcOrd="6" destOrd="0" presId="urn:microsoft.com/office/officeart/2005/8/layout/lProcess3"/>
    <dgm:cxn modelId="{676998DB-FCFA-4E8A-9BDA-3DBB7E81DF14}" type="presParOf" srcId="{4016FFD3-20A5-C64F-8E26-9CB0C4053BF8}" destId="{A9FADBDF-2998-3345-B089-570E78735785}" srcOrd="3" destOrd="0" presId="urn:microsoft.com/office/officeart/2005/8/layout/lProcess3"/>
    <dgm:cxn modelId="{464E55CB-4270-43AE-8015-0F4DD4010585}" type="presParOf" srcId="{4016FFD3-20A5-C64F-8E26-9CB0C4053BF8}" destId="{D68A161F-2E5F-B640-A033-EECFF02F699C}" srcOrd="4" destOrd="0" presId="urn:microsoft.com/office/officeart/2005/8/layout/lProcess3"/>
    <dgm:cxn modelId="{994842A6-CF92-43F3-8BF4-1B14B5E261D7}" type="presParOf" srcId="{D68A161F-2E5F-B640-A033-EECFF02F699C}" destId="{927B20EF-EE96-924F-BC44-889575581270}" srcOrd="0" destOrd="0" presId="urn:microsoft.com/office/officeart/2005/8/layout/lProcess3"/>
    <dgm:cxn modelId="{B2534DE0-4A7C-49D2-87CB-AAA154A5D9CD}" type="presParOf" srcId="{D68A161F-2E5F-B640-A033-EECFF02F699C}" destId="{99C5582D-6180-A341-9647-312D21D65CD4}" srcOrd="1" destOrd="0" presId="urn:microsoft.com/office/officeart/2005/8/layout/lProcess3"/>
    <dgm:cxn modelId="{8C48357A-49DC-4259-80EE-696FDF29ED75}" type="presParOf" srcId="{D68A161F-2E5F-B640-A033-EECFF02F699C}" destId="{B0A7D378-B423-E944-BA87-DD335A23CE9A}" srcOrd="2" destOrd="0" presId="urn:microsoft.com/office/officeart/2005/8/layout/lProcess3"/>
    <dgm:cxn modelId="{063DB145-DC25-42A2-A72A-77EA535B2A74}" type="presParOf" srcId="{D68A161F-2E5F-B640-A033-EECFF02F699C}" destId="{BDCC8664-9050-43C7-86C4-EE7E9A84B090}" srcOrd="3" destOrd="0" presId="urn:microsoft.com/office/officeart/2005/8/layout/lProcess3"/>
    <dgm:cxn modelId="{D57B7B8A-B135-4D09-8BE3-2C0BA0847B2C}" type="presParOf" srcId="{D68A161F-2E5F-B640-A033-EECFF02F699C}" destId="{61FB159E-FD36-46AF-8DA8-C39FB170ED87}" srcOrd="4" destOrd="0" presId="urn:microsoft.com/office/officeart/2005/8/layout/lProcess3"/>
    <dgm:cxn modelId="{3781E050-A5A8-4D51-88E9-9A1367212AC0}" type="presParOf" srcId="{4016FFD3-20A5-C64F-8E26-9CB0C4053BF8}" destId="{51F60A07-DE1B-924D-AEC0-72764804A006}" srcOrd="5" destOrd="0" presId="urn:microsoft.com/office/officeart/2005/8/layout/lProcess3"/>
    <dgm:cxn modelId="{54D2A5D3-054B-4BBA-B561-2B5447DB3940}" type="presParOf" srcId="{4016FFD3-20A5-C64F-8E26-9CB0C4053BF8}" destId="{96F6A77D-528B-0146-AFB3-25245C6AD94D}" srcOrd="6" destOrd="0" presId="urn:microsoft.com/office/officeart/2005/8/layout/lProcess3"/>
    <dgm:cxn modelId="{194A732B-3299-4782-9FD7-F7F59E82855C}" type="presParOf" srcId="{96F6A77D-528B-0146-AFB3-25245C6AD94D}" destId="{11E59B59-C461-C347-9114-EA95CB44DF8F}" srcOrd="0" destOrd="0" presId="urn:microsoft.com/office/officeart/2005/8/layout/lProcess3"/>
    <dgm:cxn modelId="{16903914-E55D-4AE7-B3ED-E9EF4E5EF24E}" type="presParOf" srcId="{96F6A77D-528B-0146-AFB3-25245C6AD94D}" destId="{5981013C-35C5-784B-AB39-A8032D6BF9DA}" srcOrd="1" destOrd="0" presId="urn:microsoft.com/office/officeart/2005/8/layout/lProcess3"/>
    <dgm:cxn modelId="{597F7C79-F834-4B55-BD10-3C0D45A5A884}" type="presParOf" srcId="{96F6A77D-528B-0146-AFB3-25245C6AD94D}" destId="{F4AEA282-488D-BB4C-BF8E-000EEADF95D0}" srcOrd="2" destOrd="0" presId="urn:microsoft.com/office/officeart/2005/8/layout/lProcess3"/>
    <dgm:cxn modelId="{6CB7B2F0-D2E6-4993-8F70-F1878F393B94}" type="presParOf" srcId="{96F6A77D-528B-0146-AFB3-25245C6AD94D}" destId="{1A87CAB7-F1DC-504A-B822-63E75992158C}" srcOrd="3" destOrd="0" presId="urn:microsoft.com/office/officeart/2005/8/layout/lProcess3"/>
    <dgm:cxn modelId="{7A4D5E77-590A-48D8-9FAF-C288FF12176B}" type="presParOf" srcId="{96F6A77D-528B-0146-AFB3-25245C6AD94D}" destId="{53962E83-462B-9044-A92A-26B969DC0E24}" srcOrd="4" destOrd="0" presId="urn:microsoft.com/office/officeart/2005/8/layout/lProcess3"/>
    <dgm:cxn modelId="{C0008766-BB46-4DC1-8B4F-A8E8941EA6A1}" type="presParOf" srcId="{96F6A77D-528B-0146-AFB3-25245C6AD94D}" destId="{55803D14-1970-7845-9062-9C8DC5CA5A84}" srcOrd="5" destOrd="0" presId="urn:microsoft.com/office/officeart/2005/8/layout/lProcess3"/>
    <dgm:cxn modelId="{C577454F-B621-4C77-8E61-E6D1202E8A50}" type="presParOf" srcId="{96F6A77D-528B-0146-AFB3-25245C6AD94D}" destId="{255887C3-FF4F-834C-B80D-6A4ED3F7E0F8}" srcOrd="6" destOrd="0" presId="urn:microsoft.com/office/officeart/2005/8/layout/lProcess3"/>
    <dgm:cxn modelId="{E92B8A84-CAEB-4C3B-9BA0-DD0A9114C568}" type="presParOf" srcId="{96F6A77D-528B-0146-AFB3-25245C6AD94D}" destId="{58EB08BD-2521-4F44-A691-521B37F101B7}" srcOrd="7" destOrd="0" presId="urn:microsoft.com/office/officeart/2005/8/layout/lProcess3"/>
    <dgm:cxn modelId="{56EC5158-620C-4310-A5DE-443F345F8863}" type="presParOf" srcId="{96F6A77D-528B-0146-AFB3-25245C6AD94D}" destId="{98D99084-7A0B-40E7-90A9-A00DB25C3301}"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10D4BB7-1C6D-1044-B8B2-5865E87EF3F0}" type="doc">
      <dgm:prSet loTypeId="urn:microsoft.com/office/officeart/2005/8/layout/lProcess3" loCatId="" qsTypeId="urn:microsoft.com/office/officeart/2005/8/quickstyle/simple1" qsCatId="simple" csTypeId="urn:microsoft.com/office/officeart/2005/8/colors/accent1_2" csCatId="accent1" phldr="1"/>
      <dgm:spPr/>
      <dgm:t>
        <a:bodyPr/>
        <a:lstStyle/>
        <a:p>
          <a:endParaRPr lang="en-US"/>
        </a:p>
      </dgm:t>
    </dgm:pt>
    <dgm:pt modelId="{30430D3D-5252-364C-A029-AD6C3E58738E}">
      <dgm:prSet phldrT="[Text]"/>
      <dgm:spPr/>
      <dgm:t>
        <a:bodyPr/>
        <a:lstStyle/>
        <a:p>
          <a:r>
            <a:rPr lang="en-US"/>
            <a:t>Analytics / Company Level Reporting</a:t>
          </a:r>
        </a:p>
      </dgm:t>
    </dgm:pt>
    <dgm:pt modelId="{044E8CA8-E488-9340-81E3-6C342315DB5F}" type="parTrans" cxnId="{77186EC6-8905-894B-9102-126709A9BD2E}">
      <dgm:prSet/>
      <dgm:spPr/>
      <dgm:t>
        <a:bodyPr/>
        <a:lstStyle/>
        <a:p>
          <a:endParaRPr lang="en-US"/>
        </a:p>
      </dgm:t>
    </dgm:pt>
    <dgm:pt modelId="{EA51A566-0D25-F94E-819D-9189C68B05AA}" type="sibTrans" cxnId="{77186EC6-8905-894B-9102-126709A9BD2E}">
      <dgm:prSet/>
      <dgm:spPr/>
      <dgm:t>
        <a:bodyPr/>
        <a:lstStyle/>
        <a:p>
          <a:endParaRPr lang="en-US"/>
        </a:p>
      </dgm:t>
    </dgm:pt>
    <dgm:pt modelId="{F628AB48-38B4-B946-95A8-F711F0C150DD}">
      <dgm:prSet phldrT="[Text]"/>
      <dgm:spPr/>
      <dgm:t>
        <a:bodyPr/>
        <a:lstStyle/>
        <a:p>
          <a:pPr rtl="0"/>
          <a:r>
            <a:rPr lang="en-US">
              <a:latin typeface="Arial" panose="020B0604020202020204"/>
            </a:rPr>
            <a:t>Enterprise Dashboards </a:t>
          </a:r>
        </a:p>
      </dgm:t>
    </dgm:pt>
    <dgm:pt modelId="{982E4015-1287-854C-8615-E7B331EB8896}" type="parTrans" cxnId="{F46C8019-D8CF-8044-BFA4-F3F49CA929B8}">
      <dgm:prSet/>
      <dgm:spPr/>
      <dgm:t>
        <a:bodyPr/>
        <a:lstStyle/>
        <a:p>
          <a:endParaRPr lang="en-US"/>
        </a:p>
      </dgm:t>
    </dgm:pt>
    <dgm:pt modelId="{4188F25C-BA04-154A-8720-2BF74C9389EA}" type="sibTrans" cxnId="{F46C8019-D8CF-8044-BFA4-F3F49CA929B8}">
      <dgm:prSet/>
      <dgm:spPr/>
      <dgm:t>
        <a:bodyPr/>
        <a:lstStyle/>
        <a:p>
          <a:endParaRPr lang="en-US"/>
        </a:p>
      </dgm:t>
    </dgm:pt>
    <dgm:pt modelId="{035616EF-14C1-A343-ADAE-5FA5B39EEA14}">
      <dgm:prSet phldrT="[Text]"/>
      <dgm:spPr/>
      <dgm:t>
        <a:bodyPr/>
        <a:lstStyle/>
        <a:p>
          <a:r>
            <a:rPr lang="en-US"/>
            <a:t>Cross-domain analytics</a:t>
          </a:r>
        </a:p>
      </dgm:t>
    </dgm:pt>
    <dgm:pt modelId="{974DC193-EE14-3F48-A9CB-1BA7E73AE21E}" type="parTrans" cxnId="{7921CFB9-78E0-2D43-8A5D-9ECCFAEC49AE}">
      <dgm:prSet/>
      <dgm:spPr/>
      <dgm:t>
        <a:bodyPr/>
        <a:lstStyle/>
        <a:p>
          <a:endParaRPr lang="en-US"/>
        </a:p>
      </dgm:t>
    </dgm:pt>
    <dgm:pt modelId="{02AB9782-E614-1C4E-A039-AAC9FA91F803}" type="sibTrans" cxnId="{7921CFB9-78E0-2D43-8A5D-9ECCFAEC49AE}">
      <dgm:prSet/>
      <dgm:spPr/>
      <dgm:t>
        <a:bodyPr/>
        <a:lstStyle/>
        <a:p>
          <a:endParaRPr lang="en-US"/>
        </a:p>
      </dgm:t>
    </dgm:pt>
    <dgm:pt modelId="{D1561696-4640-504A-AA2C-7FCC7EBE26CE}">
      <dgm:prSet phldrT="[Text]"/>
      <dgm:spPr/>
      <dgm:t>
        <a:bodyPr/>
        <a:lstStyle/>
        <a:p>
          <a:r>
            <a:rPr lang="en-US"/>
            <a:t>Self-service Analytics</a:t>
          </a:r>
        </a:p>
      </dgm:t>
    </dgm:pt>
    <dgm:pt modelId="{55628D74-1BAB-434D-9E82-D1F0FF283B69}" type="parTrans" cxnId="{AC690763-6E15-944C-A58B-819B4AEF76B1}">
      <dgm:prSet/>
      <dgm:spPr/>
      <dgm:t>
        <a:bodyPr/>
        <a:lstStyle/>
        <a:p>
          <a:endParaRPr lang="en-US"/>
        </a:p>
      </dgm:t>
    </dgm:pt>
    <dgm:pt modelId="{916DD83F-6E12-DC43-80B1-69CD01E45442}" type="sibTrans" cxnId="{AC690763-6E15-944C-A58B-819B4AEF76B1}">
      <dgm:prSet/>
      <dgm:spPr/>
      <dgm:t>
        <a:bodyPr/>
        <a:lstStyle/>
        <a:p>
          <a:endParaRPr lang="en-US"/>
        </a:p>
      </dgm:t>
    </dgm:pt>
    <dgm:pt modelId="{0E8DD17F-281A-854E-90D6-1D255D942F0B}">
      <dgm:prSet phldrT="[Text]"/>
      <dgm:spPr/>
      <dgm:t>
        <a:bodyPr/>
        <a:lstStyle/>
        <a:p>
          <a:r>
            <a:rPr lang="en-US" err="1"/>
            <a:t>Adhoc</a:t>
          </a:r>
          <a:r>
            <a:rPr lang="en-US"/>
            <a:t> Reporting</a:t>
          </a:r>
        </a:p>
      </dgm:t>
    </dgm:pt>
    <dgm:pt modelId="{E4602BA8-651D-D34A-ACE0-6E4E0CCC1185}" type="parTrans" cxnId="{4E62117A-3361-2E47-817F-0499BD096BD1}">
      <dgm:prSet/>
      <dgm:spPr/>
      <dgm:t>
        <a:bodyPr/>
        <a:lstStyle/>
        <a:p>
          <a:endParaRPr lang="en-US"/>
        </a:p>
      </dgm:t>
    </dgm:pt>
    <dgm:pt modelId="{2702FFD0-0C41-A94E-8D65-C57BFDB8427E}" type="sibTrans" cxnId="{4E62117A-3361-2E47-817F-0499BD096BD1}">
      <dgm:prSet/>
      <dgm:spPr/>
      <dgm:t>
        <a:bodyPr/>
        <a:lstStyle/>
        <a:p>
          <a:endParaRPr lang="en-US"/>
        </a:p>
      </dgm:t>
    </dgm:pt>
    <dgm:pt modelId="{6451B5BB-4CE8-DE4B-A020-FD145DE9673A}">
      <dgm:prSet phldrT="[Text]"/>
      <dgm:spPr/>
      <dgm:t>
        <a:bodyPr/>
        <a:lstStyle/>
        <a:p>
          <a:pPr rtl="0"/>
          <a:r>
            <a:rPr lang="en-US">
              <a:effectLst/>
            </a:rPr>
            <a:t>Data Reconciliation </a:t>
          </a:r>
          <a:r>
            <a:rPr lang="en-US" b="0">
              <a:effectLst/>
            </a:rPr>
            <a:t>between systems</a:t>
          </a:r>
        </a:p>
      </dgm:t>
    </dgm:pt>
    <dgm:pt modelId="{6D38A55B-19BB-5247-9404-DC4C5396FD72}" type="parTrans" cxnId="{E267F51D-AE03-DF40-9E9B-81221E814E79}">
      <dgm:prSet/>
      <dgm:spPr/>
      <dgm:t>
        <a:bodyPr/>
        <a:lstStyle/>
        <a:p>
          <a:endParaRPr lang="en-US"/>
        </a:p>
      </dgm:t>
    </dgm:pt>
    <dgm:pt modelId="{B1F4C81E-DE6F-5542-B9FF-A70CEFC17608}" type="sibTrans" cxnId="{E267F51D-AE03-DF40-9E9B-81221E814E79}">
      <dgm:prSet/>
      <dgm:spPr/>
      <dgm:t>
        <a:bodyPr/>
        <a:lstStyle/>
        <a:p>
          <a:endParaRPr lang="en-US"/>
        </a:p>
      </dgm:t>
    </dgm:pt>
    <dgm:pt modelId="{04BB8AD5-349F-E446-8F6F-3DF0172CBF51}">
      <dgm:prSet/>
      <dgm:spPr/>
      <dgm:t>
        <a:bodyPr/>
        <a:lstStyle/>
        <a:p>
          <a:r>
            <a:rPr lang="en-US"/>
            <a:t>Operational: Business Process &amp; Compliance Reporting</a:t>
          </a:r>
        </a:p>
      </dgm:t>
    </dgm:pt>
    <dgm:pt modelId="{9B23FA45-3E6E-E14E-97CA-3C51E02A8119}" type="parTrans" cxnId="{E8107441-C278-1B42-B84D-543A4A48FFA0}">
      <dgm:prSet/>
      <dgm:spPr/>
      <dgm:t>
        <a:bodyPr/>
        <a:lstStyle/>
        <a:p>
          <a:endParaRPr lang="en-US"/>
        </a:p>
      </dgm:t>
    </dgm:pt>
    <dgm:pt modelId="{2BAC94FA-9CAB-8A46-8764-2A78270D2701}" type="sibTrans" cxnId="{E8107441-C278-1B42-B84D-543A4A48FFA0}">
      <dgm:prSet/>
      <dgm:spPr/>
      <dgm:t>
        <a:bodyPr/>
        <a:lstStyle/>
        <a:p>
          <a:endParaRPr lang="en-US"/>
        </a:p>
      </dgm:t>
    </dgm:pt>
    <dgm:pt modelId="{07B83EA4-7384-5340-B659-86E5DF6A501A}">
      <dgm:prSet/>
      <dgm:spPr/>
      <dgm:t>
        <a:bodyPr/>
        <a:lstStyle/>
        <a:p>
          <a:r>
            <a:rPr lang="en-US" b="0">
              <a:effectLst/>
              <a:latin typeface="Calibri" panose="020F0502020204030204" pitchFamily="34" charset="0"/>
              <a:ea typeface="Times New Roman" panose="02020603050405020304" pitchFamily="18" charset="0"/>
            </a:rPr>
            <a:t>Accounting business process</a:t>
          </a:r>
          <a:endParaRPr lang="en-US" b="0"/>
        </a:p>
      </dgm:t>
    </dgm:pt>
    <dgm:pt modelId="{667DB9E9-2AE3-1843-BF60-A2863BCF2CD2}" type="parTrans" cxnId="{54CCA19A-8954-9445-94F8-71ACB752D4FD}">
      <dgm:prSet/>
      <dgm:spPr/>
      <dgm:t>
        <a:bodyPr/>
        <a:lstStyle/>
        <a:p>
          <a:endParaRPr lang="en-US"/>
        </a:p>
      </dgm:t>
    </dgm:pt>
    <dgm:pt modelId="{F888B841-2E6F-CE46-A088-A49C6D87836A}" type="sibTrans" cxnId="{54CCA19A-8954-9445-94F8-71ACB752D4FD}">
      <dgm:prSet/>
      <dgm:spPr/>
      <dgm:t>
        <a:bodyPr/>
        <a:lstStyle/>
        <a:p>
          <a:endParaRPr lang="en-US"/>
        </a:p>
      </dgm:t>
    </dgm:pt>
    <dgm:pt modelId="{D923DEA8-D6CD-A845-B707-D8C35F2579FA}">
      <dgm:prSet/>
      <dgm:spPr/>
      <dgm:t>
        <a:bodyPr/>
        <a:lstStyle/>
        <a:p>
          <a:r>
            <a:rPr lang="en-US" b="0">
              <a:effectLst/>
              <a:latin typeface="Calibri" panose="020F0502020204030204" pitchFamily="34" charset="0"/>
              <a:ea typeface="Times New Roman" panose="02020603050405020304" pitchFamily="18" charset="0"/>
            </a:rPr>
            <a:t>Month-end accounting close process</a:t>
          </a:r>
          <a:endParaRPr lang="en-US" b="0"/>
        </a:p>
      </dgm:t>
    </dgm:pt>
    <dgm:pt modelId="{3E4F309A-5CB2-A64D-8945-7D0D855B9644}" type="parTrans" cxnId="{D81AAD67-E2F5-5243-9F50-B92FF289218E}">
      <dgm:prSet/>
      <dgm:spPr/>
      <dgm:t>
        <a:bodyPr/>
        <a:lstStyle/>
        <a:p>
          <a:endParaRPr lang="en-US"/>
        </a:p>
      </dgm:t>
    </dgm:pt>
    <dgm:pt modelId="{FCCD45BE-58D2-B14E-8761-4BB8CB18F197}" type="sibTrans" cxnId="{D81AAD67-E2F5-5243-9F50-B92FF289218E}">
      <dgm:prSet/>
      <dgm:spPr/>
      <dgm:t>
        <a:bodyPr/>
        <a:lstStyle/>
        <a:p>
          <a:endParaRPr lang="en-US"/>
        </a:p>
      </dgm:t>
    </dgm:pt>
    <dgm:pt modelId="{B6BC7F52-5FD2-5C47-946B-A0DE5394E244}">
      <dgm:prSet/>
      <dgm:spPr/>
      <dgm:t>
        <a:bodyPr/>
        <a:lstStyle/>
        <a:p>
          <a:r>
            <a:rPr lang="en-US" b="0">
              <a:effectLst/>
              <a:latin typeface="Calibri" panose="020F0502020204030204" pitchFamily="34" charset="0"/>
              <a:ea typeface="Times New Roman" panose="02020603050405020304" pitchFamily="18" charset="0"/>
            </a:rPr>
            <a:t>Operational reports</a:t>
          </a:r>
          <a:endParaRPr lang="en-US" b="0"/>
        </a:p>
      </dgm:t>
    </dgm:pt>
    <dgm:pt modelId="{6E394757-3117-034F-B1DF-26CD2709569B}" type="parTrans" cxnId="{BF179DBB-5D03-FA43-BBC2-29A854E89DBD}">
      <dgm:prSet/>
      <dgm:spPr/>
      <dgm:t>
        <a:bodyPr/>
        <a:lstStyle/>
        <a:p>
          <a:endParaRPr lang="en-US"/>
        </a:p>
      </dgm:t>
    </dgm:pt>
    <dgm:pt modelId="{F675EA2F-9FCA-FC47-A29C-6EC24143C4F8}" type="sibTrans" cxnId="{BF179DBB-5D03-FA43-BBC2-29A854E89DBD}">
      <dgm:prSet/>
      <dgm:spPr/>
      <dgm:t>
        <a:bodyPr/>
        <a:lstStyle/>
        <a:p>
          <a:endParaRPr lang="en-US"/>
        </a:p>
      </dgm:t>
    </dgm:pt>
    <dgm:pt modelId="{92E6CB4F-42F7-4B4F-B4C3-6F79CC9CEF47}">
      <dgm:prSet/>
      <dgm:spPr/>
      <dgm:t>
        <a:bodyPr/>
        <a:lstStyle/>
        <a:p>
          <a:r>
            <a:rPr lang="en-US"/>
            <a:t>Prototyping of Analytics</a:t>
          </a:r>
        </a:p>
      </dgm:t>
    </dgm:pt>
    <dgm:pt modelId="{83A016C5-1BF9-D74B-86B6-1C14F8A4D3E0}" type="parTrans" cxnId="{88EC9500-1332-7044-ACA3-E42244B52A6D}">
      <dgm:prSet/>
      <dgm:spPr/>
      <dgm:t>
        <a:bodyPr/>
        <a:lstStyle/>
        <a:p>
          <a:endParaRPr lang="en-US"/>
        </a:p>
      </dgm:t>
    </dgm:pt>
    <dgm:pt modelId="{891BE358-52C7-FF41-8DD2-D5596B3B3854}" type="sibTrans" cxnId="{88EC9500-1332-7044-ACA3-E42244B52A6D}">
      <dgm:prSet/>
      <dgm:spPr/>
      <dgm:t>
        <a:bodyPr/>
        <a:lstStyle/>
        <a:p>
          <a:endParaRPr lang="en-US"/>
        </a:p>
      </dgm:t>
    </dgm:pt>
    <dgm:pt modelId="{B8D1FE83-ADC2-BC47-B5C3-88055B3AD9F4}">
      <dgm:prSet phldrT="[Text]"/>
      <dgm:spPr/>
      <dgm:t>
        <a:bodyPr/>
        <a:lstStyle/>
        <a:p>
          <a:r>
            <a:rPr lang="en-US"/>
            <a:t>Collaborative Analysis  </a:t>
          </a:r>
        </a:p>
      </dgm:t>
    </dgm:pt>
    <dgm:pt modelId="{DE7DAED4-293A-1745-AC4F-463EA06FF260}" type="parTrans" cxnId="{305EAB5E-6AEA-F641-AD71-520DB327B61E}">
      <dgm:prSet/>
      <dgm:spPr/>
      <dgm:t>
        <a:bodyPr/>
        <a:lstStyle/>
        <a:p>
          <a:endParaRPr lang="en-US"/>
        </a:p>
      </dgm:t>
    </dgm:pt>
    <dgm:pt modelId="{2C9896B2-014B-6044-9E22-7166CD287BBA}" type="sibTrans" cxnId="{305EAB5E-6AEA-F641-AD71-520DB327B61E}">
      <dgm:prSet/>
      <dgm:spPr/>
      <dgm:t>
        <a:bodyPr/>
        <a:lstStyle/>
        <a:p>
          <a:endParaRPr lang="en-US"/>
        </a:p>
      </dgm:t>
    </dgm:pt>
    <dgm:pt modelId="{93512F23-23D7-7F41-AC9D-6CD246ABCD78}">
      <dgm:prSet phldrT="[Text]"/>
      <dgm:spPr/>
      <dgm:t>
        <a:bodyPr/>
        <a:lstStyle/>
        <a:p>
          <a:r>
            <a:rPr lang="en-US"/>
            <a:t>Operational: Reconciliation Reporting</a:t>
          </a:r>
        </a:p>
      </dgm:t>
    </dgm:pt>
    <dgm:pt modelId="{9BA8685F-2728-E44B-85F7-BE3936DEC976}" type="sibTrans" cxnId="{FD57E8FF-816E-BC40-9120-EFEF9C663FBE}">
      <dgm:prSet/>
      <dgm:spPr/>
      <dgm:t>
        <a:bodyPr/>
        <a:lstStyle/>
        <a:p>
          <a:endParaRPr lang="en-US"/>
        </a:p>
      </dgm:t>
    </dgm:pt>
    <dgm:pt modelId="{E82B4331-57AA-3C4F-A57A-4052C792577D}" type="parTrans" cxnId="{FD57E8FF-816E-BC40-9120-EFEF9C663FBE}">
      <dgm:prSet/>
      <dgm:spPr/>
      <dgm:t>
        <a:bodyPr/>
        <a:lstStyle/>
        <a:p>
          <a:endParaRPr lang="en-US"/>
        </a:p>
      </dgm:t>
    </dgm:pt>
    <dgm:pt modelId="{A6BD957D-54B6-1344-81EC-A7F86996A545}">
      <dgm:prSet phldrT="[Text]"/>
      <dgm:spPr/>
      <dgm:t>
        <a:bodyPr/>
        <a:lstStyle/>
        <a:p>
          <a:r>
            <a:rPr lang="en-US" b="1">
              <a:solidFill>
                <a:srgbClr val="0070C0"/>
              </a:solidFill>
            </a:rPr>
            <a:t>Advanced Analytics</a:t>
          </a:r>
        </a:p>
      </dgm:t>
    </dgm:pt>
    <dgm:pt modelId="{598C3ABA-C508-9344-9502-6CF88669B7CE}" type="parTrans" cxnId="{767AF81D-9197-4A46-86AE-C81BB6F33093}">
      <dgm:prSet/>
      <dgm:spPr/>
      <dgm:t>
        <a:bodyPr/>
        <a:lstStyle/>
        <a:p>
          <a:endParaRPr lang="en-US"/>
        </a:p>
      </dgm:t>
    </dgm:pt>
    <dgm:pt modelId="{80B15CEB-D6B8-2847-8958-25257FBF3630}" type="sibTrans" cxnId="{767AF81D-9197-4A46-86AE-C81BB6F33093}">
      <dgm:prSet/>
      <dgm:spPr/>
      <dgm:t>
        <a:bodyPr/>
        <a:lstStyle/>
        <a:p>
          <a:endParaRPr lang="en-US"/>
        </a:p>
      </dgm:t>
    </dgm:pt>
    <dgm:pt modelId="{DD0993D1-E5D2-4C14-8370-4D44CC193F49}">
      <dgm:prSet phldr="0"/>
      <dgm:spPr/>
      <dgm:t>
        <a:bodyPr/>
        <a:lstStyle/>
        <a:p>
          <a:r>
            <a:rPr lang="en-US" b="1">
              <a:solidFill>
                <a:srgbClr val="0070C0"/>
              </a:solidFill>
            </a:rPr>
            <a:t>KPI Dashboards</a:t>
          </a:r>
        </a:p>
      </dgm:t>
    </dgm:pt>
    <dgm:pt modelId="{1525549D-0FE2-4C08-AD59-72D0C813A703}" type="parTrans" cxnId="{A9887BC7-6012-4E36-9B56-088DF81588E2}">
      <dgm:prSet/>
      <dgm:spPr/>
    </dgm:pt>
    <dgm:pt modelId="{4BF819C7-C67B-47E6-AD3C-F7A565ECFF2B}" type="sibTrans" cxnId="{A9887BC7-6012-4E36-9B56-088DF81588E2}">
      <dgm:prSet/>
      <dgm:spPr/>
    </dgm:pt>
    <dgm:pt modelId="{E79FE647-81F8-4DE9-861C-CDA5B8FB2AE5}">
      <dgm:prSet phldr="0"/>
      <dgm:spPr/>
      <dgm:t>
        <a:bodyPr/>
        <a:lstStyle/>
        <a:p>
          <a:r>
            <a:rPr lang="en-US" b="0">
              <a:effectLst/>
            </a:rPr>
            <a:t>Data Governance reports</a:t>
          </a:r>
        </a:p>
      </dgm:t>
    </dgm:pt>
    <dgm:pt modelId="{5FE07D92-B2F8-4DA7-B980-32D3920394CF}" type="parTrans" cxnId="{7D0CD8B4-E223-4915-8DF6-36EFEEE26B1C}">
      <dgm:prSet/>
      <dgm:spPr/>
    </dgm:pt>
    <dgm:pt modelId="{C7DDBCA1-935A-4A11-A7E7-2E6AF7B6BBD1}" type="sibTrans" cxnId="{7D0CD8B4-E223-4915-8DF6-36EFEEE26B1C}">
      <dgm:prSet/>
      <dgm:spPr/>
    </dgm:pt>
    <dgm:pt modelId="{8ACE8D91-B200-470F-9023-8ACC696B226E}">
      <dgm:prSet phldr="0"/>
      <dgm:spPr/>
      <dgm:t>
        <a:bodyPr/>
        <a:lstStyle/>
        <a:p>
          <a:pPr rtl="0"/>
          <a:r>
            <a:rPr lang="en-US" b="0">
              <a:latin typeface="Calibri"/>
              <a:cs typeface="Calibri"/>
            </a:rPr>
            <a:t>Audit reports</a:t>
          </a:r>
        </a:p>
      </dgm:t>
    </dgm:pt>
    <dgm:pt modelId="{891765A9-6A98-4867-89B1-11C2DF0F0C32}" type="parTrans" cxnId="{D7FDBD2B-E687-408A-BE00-2E0D659B0294}">
      <dgm:prSet/>
      <dgm:spPr/>
    </dgm:pt>
    <dgm:pt modelId="{BDB1118D-BDE2-47DC-BC73-7DD93AC6CC19}" type="sibTrans" cxnId="{D7FDBD2B-E687-408A-BE00-2E0D659B0294}">
      <dgm:prSet/>
      <dgm:spPr/>
    </dgm:pt>
    <dgm:pt modelId="{4016FFD3-20A5-C64F-8E26-9CB0C4053BF8}" type="pres">
      <dgm:prSet presAssocID="{A10D4BB7-1C6D-1044-B8B2-5865E87EF3F0}" presName="Name0" presStyleCnt="0">
        <dgm:presLayoutVars>
          <dgm:chPref val="3"/>
          <dgm:dir/>
          <dgm:animLvl val="lvl"/>
          <dgm:resizeHandles/>
        </dgm:presLayoutVars>
      </dgm:prSet>
      <dgm:spPr/>
    </dgm:pt>
    <dgm:pt modelId="{C93881B2-17F4-064D-A9CC-3B2065881CDE}" type="pres">
      <dgm:prSet presAssocID="{30430D3D-5252-364C-A029-AD6C3E58738E}" presName="horFlow" presStyleCnt="0"/>
      <dgm:spPr/>
    </dgm:pt>
    <dgm:pt modelId="{504BB078-715E-3D47-809C-628130A52057}" type="pres">
      <dgm:prSet presAssocID="{30430D3D-5252-364C-A029-AD6C3E58738E}" presName="bigChev" presStyleLbl="node1" presStyleIdx="0" presStyleCnt="4"/>
      <dgm:spPr/>
    </dgm:pt>
    <dgm:pt modelId="{2E7B7A53-7645-734D-9D39-BA1BA881AFCA}" type="pres">
      <dgm:prSet presAssocID="{982E4015-1287-854C-8615-E7B331EB8896}" presName="parTrans" presStyleCnt="0"/>
      <dgm:spPr/>
    </dgm:pt>
    <dgm:pt modelId="{C0A7BACD-0E95-3446-9206-5E948E3786E2}" type="pres">
      <dgm:prSet presAssocID="{F628AB48-38B4-B946-95A8-F711F0C150DD}" presName="node" presStyleLbl="alignAccFollowNode1" presStyleIdx="0" presStyleCnt="13">
        <dgm:presLayoutVars>
          <dgm:bulletEnabled val="1"/>
        </dgm:presLayoutVars>
      </dgm:prSet>
      <dgm:spPr/>
    </dgm:pt>
    <dgm:pt modelId="{D88C74BD-2E9A-5F4A-839B-834409202EE8}" type="pres">
      <dgm:prSet presAssocID="{4188F25C-BA04-154A-8720-2BF74C9389EA}" presName="sibTrans" presStyleCnt="0"/>
      <dgm:spPr/>
    </dgm:pt>
    <dgm:pt modelId="{2D1CA0A4-FF7B-994C-810B-D74C25924F09}" type="pres">
      <dgm:prSet presAssocID="{035616EF-14C1-A343-ADAE-5FA5B39EEA14}" presName="node" presStyleLbl="alignAccFollowNode1" presStyleIdx="1" presStyleCnt="13">
        <dgm:presLayoutVars>
          <dgm:bulletEnabled val="1"/>
        </dgm:presLayoutVars>
      </dgm:prSet>
      <dgm:spPr/>
    </dgm:pt>
    <dgm:pt modelId="{F9E6802A-7AAB-7D43-85F1-BA00463BFC37}" type="pres">
      <dgm:prSet presAssocID="{02AB9782-E614-1C4E-A039-AAC9FA91F803}" presName="sibTrans" presStyleCnt="0"/>
      <dgm:spPr/>
    </dgm:pt>
    <dgm:pt modelId="{764755A2-77E7-4C01-A03E-8CDE4894E8FA}" type="pres">
      <dgm:prSet presAssocID="{DD0993D1-E5D2-4C14-8370-4D44CC193F49}" presName="node" presStyleLbl="alignAccFollowNode1" presStyleIdx="2" presStyleCnt="13">
        <dgm:presLayoutVars>
          <dgm:bulletEnabled val="1"/>
        </dgm:presLayoutVars>
      </dgm:prSet>
      <dgm:spPr/>
    </dgm:pt>
    <dgm:pt modelId="{F476F28B-5E8C-4ADC-942D-EDD486D89928}" type="pres">
      <dgm:prSet presAssocID="{4BF819C7-C67B-47E6-AD3C-F7A565ECFF2B}" presName="sibTrans" presStyleCnt="0"/>
      <dgm:spPr/>
    </dgm:pt>
    <dgm:pt modelId="{CE63B485-5BDA-F844-B7AD-9373FA24342E}" type="pres">
      <dgm:prSet presAssocID="{A6BD957D-54B6-1344-81EC-A7F86996A545}" presName="node" presStyleLbl="alignAccFollowNode1" presStyleIdx="3" presStyleCnt="13">
        <dgm:presLayoutVars>
          <dgm:bulletEnabled val="1"/>
        </dgm:presLayoutVars>
      </dgm:prSet>
      <dgm:spPr/>
    </dgm:pt>
    <dgm:pt modelId="{1DC3D0A2-DA09-4446-9B9A-05DCA1AA10DD}" type="pres">
      <dgm:prSet presAssocID="{30430D3D-5252-364C-A029-AD6C3E58738E}" presName="vSp" presStyleCnt="0"/>
      <dgm:spPr/>
    </dgm:pt>
    <dgm:pt modelId="{ACB7BFAD-2A85-3843-AB96-B3C89EF1B930}" type="pres">
      <dgm:prSet presAssocID="{D1561696-4640-504A-AA2C-7FCC7EBE26CE}" presName="horFlow" presStyleCnt="0"/>
      <dgm:spPr/>
    </dgm:pt>
    <dgm:pt modelId="{B95509C1-4309-F540-B237-BEC5C987E049}" type="pres">
      <dgm:prSet presAssocID="{D1561696-4640-504A-AA2C-7FCC7EBE26CE}" presName="bigChev" presStyleLbl="node1" presStyleIdx="1" presStyleCnt="4"/>
      <dgm:spPr/>
    </dgm:pt>
    <dgm:pt modelId="{FAB48C65-8E66-DD40-A371-901DEBD7F5E0}" type="pres">
      <dgm:prSet presAssocID="{E4602BA8-651D-D34A-ACE0-6E4E0CCC1185}" presName="parTrans" presStyleCnt="0"/>
      <dgm:spPr/>
    </dgm:pt>
    <dgm:pt modelId="{05DC9820-7285-4D44-9137-CA298677D5D3}" type="pres">
      <dgm:prSet presAssocID="{0E8DD17F-281A-854E-90D6-1D255D942F0B}" presName="node" presStyleLbl="alignAccFollowNode1" presStyleIdx="4" presStyleCnt="13">
        <dgm:presLayoutVars>
          <dgm:bulletEnabled val="1"/>
        </dgm:presLayoutVars>
      </dgm:prSet>
      <dgm:spPr/>
    </dgm:pt>
    <dgm:pt modelId="{D67B2BC8-791F-8F48-B0D9-D830AED113C0}" type="pres">
      <dgm:prSet presAssocID="{2702FFD0-0C41-A94E-8D65-C57BFDB8427E}" presName="sibTrans" presStyleCnt="0"/>
      <dgm:spPr/>
    </dgm:pt>
    <dgm:pt modelId="{7BBD68D7-FA0F-CB42-AEE4-687E5A22D1E7}" type="pres">
      <dgm:prSet presAssocID="{92E6CB4F-42F7-4B4F-B4C3-6F79CC9CEF47}" presName="node" presStyleLbl="alignAccFollowNode1" presStyleIdx="5" presStyleCnt="13">
        <dgm:presLayoutVars>
          <dgm:bulletEnabled val="1"/>
        </dgm:presLayoutVars>
      </dgm:prSet>
      <dgm:spPr/>
    </dgm:pt>
    <dgm:pt modelId="{D6795E50-26D6-6343-866B-CACA175F6E13}" type="pres">
      <dgm:prSet presAssocID="{891BE358-52C7-FF41-8DD2-D5596B3B3854}" presName="sibTrans" presStyleCnt="0"/>
      <dgm:spPr/>
    </dgm:pt>
    <dgm:pt modelId="{90C10849-D9FE-E94D-962D-9ABF4EC1FC4F}" type="pres">
      <dgm:prSet presAssocID="{B8D1FE83-ADC2-BC47-B5C3-88055B3AD9F4}" presName="node" presStyleLbl="alignAccFollowNode1" presStyleIdx="6" presStyleCnt="13">
        <dgm:presLayoutVars>
          <dgm:bulletEnabled val="1"/>
        </dgm:presLayoutVars>
      </dgm:prSet>
      <dgm:spPr/>
    </dgm:pt>
    <dgm:pt modelId="{A9FADBDF-2998-3345-B089-570E78735785}" type="pres">
      <dgm:prSet presAssocID="{D1561696-4640-504A-AA2C-7FCC7EBE26CE}" presName="vSp" presStyleCnt="0"/>
      <dgm:spPr/>
    </dgm:pt>
    <dgm:pt modelId="{D68A161F-2E5F-B640-A033-EECFF02F699C}" type="pres">
      <dgm:prSet presAssocID="{93512F23-23D7-7F41-AC9D-6CD246ABCD78}" presName="horFlow" presStyleCnt="0"/>
      <dgm:spPr/>
    </dgm:pt>
    <dgm:pt modelId="{927B20EF-EE96-924F-BC44-889575581270}" type="pres">
      <dgm:prSet presAssocID="{93512F23-23D7-7F41-AC9D-6CD246ABCD78}" presName="bigChev" presStyleLbl="node1" presStyleIdx="2" presStyleCnt="4"/>
      <dgm:spPr/>
    </dgm:pt>
    <dgm:pt modelId="{99C5582D-6180-A341-9647-312D21D65CD4}" type="pres">
      <dgm:prSet presAssocID="{6D38A55B-19BB-5247-9404-DC4C5396FD72}" presName="parTrans" presStyleCnt="0"/>
      <dgm:spPr/>
    </dgm:pt>
    <dgm:pt modelId="{B0A7D378-B423-E944-BA87-DD335A23CE9A}" type="pres">
      <dgm:prSet presAssocID="{6451B5BB-4CE8-DE4B-A020-FD145DE9673A}" presName="node" presStyleLbl="alignAccFollowNode1" presStyleIdx="7" presStyleCnt="13">
        <dgm:presLayoutVars>
          <dgm:bulletEnabled val="1"/>
        </dgm:presLayoutVars>
      </dgm:prSet>
      <dgm:spPr/>
    </dgm:pt>
    <dgm:pt modelId="{580E734B-18B3-4569-82C4-503C63607F91}" type="pres">
      <dgm:prSet presAssocID="{B1F4C81E-DE6F-5542-B9FF-A70CEFC17608}" presName="sibTrans" presStyleCnt="0"/>
      <dgm:spPr/>
    </dgm:pt>
    <dgm:pt modelId="{60E221A6-A1D7-4F81-9E83-58F045C3D1E7}" type="pres">
      <dgm:prSet presAssocID="{E79FE647-81F8-4DE9-861C-CDA5B8FB2AE5}" presName="node" presStyleLbl="alignAccFollowNode1" presStyleIdx="8" presStyleCnt="13">
        <dgm:presLayoutVars>
          <dgm:bulletEnabled val="1"/>
        </dgm:presLayoutVars>
      </dgm:prSet>
      <dgm:spPr/>
    </dgm:pt>
    <dgm:pt modelId="{51F60A07-DE1B-924D-AEC0-72764804A006}" type="pres">
      <dgm:prSet presAssocID="{93512F23-23D7-7F41-AC9D-6CD246ABCD78}" presName="vSp" presStyleCnt="0"/>
      <dgm:spPr/>
    </dgm:pt>
    <dgm:pt modelId="{96F6A77D-528B-0146-AFB3-25245C6AD94D}" type="pres">
      <dgm:prSet presAssocID="{04BB8AD5-349F-E446-8F6F-3DF0172CBF51}" presName="horFlow" presStyleCnt="0"/>
      <dgm:spPr/>
    </dgm:pt>
    <dgm:pt modelId="{11E59B59-C461-C347-9114-EA95CB44DF8F}" type="pres">
      <dgm:prSet presAssocID="{04BB8AD5-349F-E446-8F6F-3DF0172CBF51}" presName="bigChev" presStyleLbl="node1" presStyleIdx="3" presStyleCnt="4"/>
      <dgm:spPr/>
    </dgm:pt>
    <dgm:pt modelId="{5981013C-35C5-784B-AB39-A8032D6BF9DA}" type="pres">
      <dgm:prSet presAssocID="{667DB9E9-2AE3-1843-BF60-A2863BCF2CD2}" presName="parTrans" presStyleCnt="0"/>
      <dgm:spPr/>
    </dgm:pt>
    <dgm:pt modelId="{F4AEA282-488D-BB4C-BF8E-000EEADF95D0}" type="pres">
      <dgm:prSet presAssocID="{07B83EA4-7384-5340-B659-86E5DF6A501A}" presName="node" presStyleLbl="alignAccFollowNode1" presStyleIdx="9" presStyleCnt="13">
        <dgm:presLayoutVars>
          <dgm:bulletEnabled val="1"/>
        </dgm:presLayoutVars>
      </dgm:prSet>
      <dgm:spPr/>
    </dgm:pt>
    <dgm:pt modelId="{1A87CAB7-F1DC-504A-B822-63E75992158C}" type="pres">
      <dgm:prSet presAssocID="{F888B841-2E6F-CE46-A088-A49C6D87836A}" presName="sibTrans" presStyleCnt="0"/>
      <dgm:spPr/>
    </dgm:pt>
    <dgm:pt modelId="{53962E83-462B-9044-A92A-26B969DC0E24}" type="pres">
      <dgm:prSet presAssocID="{D923DEA8-D6CD-A845-B707-D8C35F2579FA}" presName="node" presStyleLbl="alignAccFollowNode1" presStyleIdx="10" presStyleCnt="13">
        <dgm:presLayoutVars>
          <dgm:bulletEnabled val="1"/>
        </dgm:presLayoutVars>
      </dgm:prSet>
      <dgm:spPr/>
    </dgm:pt>
    <dgm:pt modelId="{55803D14-1970-7845-9062-9C8DC5CA5A84}" type="pres">
      <dgm:prSet presAssocID="{FCCD45BE-58D2-B14E-8761-4BB8CB18F197}" presName="sibTrans" presStyleCnt="0"/>
      <dgm:spPr/>
    </dgm:pt>
    <dgm:pt modelId="{255887C3-FF4F-834C-B80D-6A4ED3F7E0F8}" type="pres">
      <dgm:prSet presAssocID="{B6BC7F52-5FD2-5C47-946B-A0DE5394E244}" presName="node" presStyleLbl="alignAccFollowNode1" presStyleIdx="11" presStyleCnt="13">
        <dgm:presLayoutVars>
          <dgm:bulletEnabled val="1"/>
        </dgm:presLayoutVars>
      </dgm:prSet>
      <dgm:spPr/>
    </dgm:pt>
    <dgm:pt modelId="{508F6517-14D9-4E9A-A6D6-E38906EB4F47}" type="pres">
      <dgm:prSet presAssocID="{F675EA2F-9FCA-FC47-A29C-6EC24143C4F8}" presName="sibTrans" presStyleCnt="0"/>
      <dgm:spPr/>
    </dgm:pt>
    <dgm:pt modelId="{CEA9352F-A650-452E-8996-93ADF94D6AE4}" type="pres">
      <dgm:prSet presAssocID="{8ACE8D91-B200-470F-9023-8ACC696B226E}" presName="node" presStyleLbl="alignAccFollowNode1" presStyleIdx="12" presStyleCnt="13">
        <dgm:presLayoutVars>
          <dgm:bulletEnabled val="1"/>
        </dgm:presLayoutVars>
      </dgm:prSet>
      <dgm:spPr/>
    </dgm:pt>
  </dgm:ptLst>
  <dgm:cxnLst>
    <dgm:cxn modelId="{88EC9500-1332-7044-ACA3-E42244B52A6D}" srcId="{D1561696-4640-504A-AA2C-7FCC7EBE26CE}" destId="{92E6CB4F-42F7-4B4F-B4C3-6F79CC9CEF47}" srcOrd="1" destOrd="0" parTransId="{83A016C5-1BF9-D74B-86B6-1C14F8A4D3E0}" sibTransId="{891BE358-52C7-FF41-8DD2-D5596B3B3854}"/>
    <dgm:cxn modelId="{35E79D00-AD4D-45AE-BFB5-760AAD821BFE}" type="presOf" srcId="{E79FE647-81F8-4DE9-861C-CDA5B8FB2AE5}" destId="{60E221A6-A1D7-4F81-9E83-58F045C3D1E7}" srcOrd="0" destOrd="0" presId="urn:microsoft.com/office/officeart/2005/8/layout/lProcess3"/>
    <dgm:cxn modelId="{DBEC6805-DE90-4DE0-A169-1C41EDB1F8B9}" type="presOf" srcId="{D1561696-4640-504A-AA2C-7FCC7EBE26CE}" destId="{B95509C1-4309-F540-B237-BEC5C987E049}" srcOrd="0" destOrd="0" presId="urn:microsoft.com/office/officeart/2005/8/layout/lProcess3"/>
    <dgm:cxn modelId="{A00BDC09-D9EE-4056-92B4-FE519714E3E7}" type="presOf" srcId="{93512F23-23D7-7F41-AC9D-6CD246ABCD78}" destId="{927B20EF-EE96-924F-BC44-889575581270}" srcOrd="0" destOrd="0" presId="urn:microsoft.com/office/officeart/2005/8/layout/lProcess3"/>
    <dgm:cxn modelId="{F46C8019-D8CF-8044-BFA4-F3F49CA929B8}" srcId="{30430D3D-5252-364C-A029-AD6C3E58738E}" destId="{F628AB48-38B4-B946-95A8-F711F0C150DD}" srcOrd="0" destOrd="0" parTransId="{982E4015-1287-854C-8615-E7B331EB8896}" sibTransId="{4188F25C-BA04-154A-8720-2BF74C9389EA}"/>
    <dgm:cxn modelId="{E267F51D-AE03-DF40-9E9B-81221E814E79}" srcId="{93512F23-23D7-7F41-AC9D-6CD246ABCD78}" destId="{6451B5BB-4CE8-DE4B-A020-FD145DE9673A}" srcOrd="0" destOrd="0" parTransId="{6D38A55B-19BB-5247-9404-DC4C5396FD72}" sibTransId="{B1F4C81E-DE6F-5542-B9FF-A70CEFC17608}"/>
    <dgm:cxn modelId="{767AF81D-9197-4A46-86AE-C81BB6F33093}" srcId="{30430D3D-5252-364C-A029-AD6C3E58738E}" destId="{A6BD957D-54B6-1344-81EC-A7F86996A545}" srcOrd="3" destOrd="0" parTransId="{598C3ABA-C508-9344-9502-6CF88669B7CE}" sibTransId="{80B15CEB-D6B8-2847-8958-25257FBF3630}"/>
    <dgm:cxn modelId="{D7FDBD2B-E687-408A-BE00-2E0D659B0294}" srcId="{04BB8AD5-349F-E446-8F6F-3DF0172CBF51}" destId="{8ACE8D91-B200-470F-9023-8ACC696B226E}" srcOrd="3" destOrd="0" parTransId="{891765A9-6A98-4867-89B1-11C2DF0F0C32}" sibTransId="{BDB1118D-BDE2-47DC-BC73-7DD93AC6CC19}"/>
    <dgm:cxn modelId="{AD34712F-8161-4C47-94CD-4D3F0FA465EB}" type="presOf" srcId="{92E6CB4F-42F7-4B4F-B4C3-6F79CC9CEF47}" destId="{7BBD68D7-FA0F-CB42-AEE4-687E5A22D1E7}" srcOrd="0" destOrd="0" presId="urn:microsoft.com/office/officeart/2005/8/layout/lProcess3"/>
    <dgm:cxn modelId="{E510205C-362B-4F53-8C4E-6D53363CB831}" type="presOf" srcId="{B6BC7F52-5FD2-5C47-946B-A0DE5394E244}" destId="{255887C3-FF4F-834C-B80D-6A4ED3F7E0F8}" srcOrd="0" destOrd="0" presId="urn:microsoft.com/office/officeart/2005/8/layout/lProcess3"/>
    <dgm:cxn modelId="{305EAB5E-6AEA-F641-AD71-520DB327B61E}" srcId="{D1561696-4640-504A-AA2C-7FCC7EBE26CE}" destId="{B8D1FE83-ADC2-BC47-B5C3-88055B3AD9F4}" srcOrd="2" destOrd="0" parTransId="{DE7DAED4-293A-1745-AC4F-463EA06FF260}" sibTransId="{2C9896B2-014B-6044-9E22-7166CD287BBA}"/>
    <dgm:cxn modelId="{E8107441-C278-1B42-B84D-543A4A48FFA0}" srcId="{A10D4BB7-1C6D-1044-B8B2-5865E87EF3F0}" destId="{04BB8AD5-349F-E446-8F6F-3DF0172CBF51}" srcOrd="3" destOrd="0" parTransId="{9B23FA45-3E6E-E14E-97CA-3C51E02A8119}" sibTransId="{2BAC94FA-9CAB-8A46-8764-2A78270D2701}"/>
    <dgm:cxn modelId="{AC690763-6E15-944C-A58B-819B4AEF76B1}" srcId="{A10D4BB7-1C6D-1044-B8B2-5865E87EF3F0}" destId="{D1561696-4640-504A-AA2C-7FCC7EBE26CE}" srcOrd="1" destOrd="0" parTransId="{55628D74-1BAB-434D-9E82-D1F0FF283B69}" sibTransId="{916DD83F-6E12-DC43-80B1-69CD01E45442}"/>
    <dgm:cxn modelId="{D81AAD67-E2F5-5243-9F50-B92FF289218E}" srcId="{04BB8AD5-349F-E446-8F6F-3DF0172CBF51}" destId="{D923DEA8-D6CD-A845-B707-D8C35F2579FA}" srcOrd="1" destOrd="0" parTransId="{3E4F309A-5CB2-A64D-8945-7D0D855B9644}" sibTransId="{FCCD45BE-58D2-B14E-8761-4BB8CB18F197}"/>
    <dgm:cxn modelId="{BDEEAB70-AD03-4B65-B380-B0528CE8B70B}" type="presOf" srcId="{8ACE8D91-B200-470F-9023-8ACC696B226E}" destId="{CEA9352F-A650-452E-8996-93ADF94D6AE4}" srcOrd="0" destOrd="0" presId="urn:microsoft.com/office/officeart/2005/8/layout/lProcess3"/>
    <dgm:cxn modelId="{55632873-6EB6-6D4F-9C92-A0F69FE65C10}" type="presOf" srcId="{A10D4BB7-1C6D-1044-B8B2-5865E87EF3F0}" destId="{4016FFD3-20A5-C64F-8E26-9CB0C4053BF8}" srcOrd="0" destOrd="0" presId="urn:microsoft.com/office/officeart/2005/8/layout/lProcess3"/>
    <dgm:cxn modelId="{4E62117A-3361-2E47-817F-0499BD096BD1}" srcId="{D1561696-4640-504A-AA2C-7FCC7EBE26CE}" destId="{0E8DD17F-281A-854E-90D6-1D255D942F0B}" srcOrd="0" destOrd="0" parTransId="{E4602BA8-651D-D34A-ACE0-6E4E0CCC1185}" sibTransId="{2702FFD0-0C41-A94E-8D65-C57BFDB8427E}"/>
    <dgm:cxn modelId="{7C7C6A7E-F9AE-40F0-9015-1B808720E03B}" type="presOf" srcId="{B8D1FE83-ADC2-BC47-B5C3-88055B3AD9F4}" destId="{90C10849-D9FE-E94D-962D-9ABF4EC1FC4F}" srcOrd="0" destOrd="0" presId="urn:microsoft.com/office/officeart/2005/8/layout/lProcess3"/>
    <dgm:cxn modelId="{5C722786-B64C-43F7-A139-C5049B9E9DD5}" type="presOf" srcId="{035616EF-14C1-A343-ADAE-5FA5B39EEA14}" destId="{2D1CA0A4-FF7B-994C-810B-D74C25924F09}" srcOrd="0" destOrd="0" presId="urn:microsoft.com/office/officeart/2005/8/layout/lProcess3"/>
    <dgm:cxn modelId="{73940489-3F5D-4C25-9BB5-43B14101C6E5}" type="presOf" srcId="{6451B5BB-4CE8-DE4B-A020-FD145DE9673A}" destId="{B0A7D378-B423-E944-BA87-DD335A23CE9A}" srcOrd="0" destOrd="0" presId="urn:microsoft.com/office/officeart/2005/8/layout/lProcess3"/>
    <dgm:cxn modelId="{B5468297-319A-4C01-8AC5-E001B5D9FD80}" type="presOf" srcId="{07B83EA4-7384-5340-B659-86E5DF6A501A}" destId="{F4AEA282-488D-BB4C-BF8E-000EEADF95D0}" srcOrd="0" destOrd="0" presId="urn:microsoft.com/office/officeart/2005/8/layout/lProcess3"/>
    <dgm:cxn modelId="{54CCA19A-8954-9445-94F8-71ACB752D4FD}" srcId="{04BB8AD5-349F-E446-8F6F-3DF0172CBF51}" destId="{07B83EA4-7384-5340-B659-86E5DF6A501A}" srcOrd="0" destOrd="0" parTransId="{667DB9E9-2AE3-1843-BF60-A2863BCF2CD2}" sibTransId="{F888B841-2E6F-CE46-A088-A49C6D87836A}"/>
    <dgm:cxn modelId="{7E413BA4-9E7D-4457-A5FB-D2847CFDDF74}" type="presOf" srcId="{D923DEA8-D6CD-A845-B707-D8C35F2579FA}" destId="{53962E83-462B-9044-A92A-26B969DC0E24}" srcOrd="0" destOrd="0" presId="urn:microsoft.com/office/officeart/2005/8/layout/lProcess3"/>
    <dgm:cxn modelId="{7D0CD8B4-E223-4915-8DF6-36EFEEE26B1C}" srcId="{93512F23-23D7-7F41-AC9D-6CD246ABCD78}" destId="{E79FE647-81F8-4DE9-861C-CDA5B8FB2AE5}" srcOrd="1" destOrd="0" parTransId="{5FE07D92-B2F8-4DA7-B980-32D3920394CF}" sibTransId="{C7DDBCA1-935A-4A11-A7E7-2E6AF7B6BBD1}"/>
    <dgm:cxn modelId="{7921CFB9-78E0-2D43-8A5D-9ECCFAEC49AE}" srcId="{30430D3D-5252-364C-A029-AD6C3E58738E}" destId="{035616EF-14C1-A343-ADAE-5FA5B39EEA14}" srcOrd="1" destOrd="0" parTransId="{974DC193-EE14-3F48-A9CB-1BA7E73AE21E}" sibTransId="{02AB9782-E614-1C4E-A039-AAC9FA91F803}"/>
    <dgm:cxn modelId="{BF179DBB-5D03-FA43-BBC2-29A854E89DBD}" srcId="{04BB8AD5-349F-E446-8F6F-3DF0172CBF51}" destId="{B6BC7F52-5FD2-5C47-946B-A0DE5394E244}" srcOrd="2" destOrd="0" parTransId="{6E394757-3117-034F-B1DF-26CD2709569B}" sibTransId="{F675EA2F-9FCA-FC47-A29C-6EC24143C4F8}"/>
    <dgm:cxn modelId="{9D03AEC1-1C3A-4182-B81B-429C0292970F}" type="presOf" srcId="{F628AB48-38B4-B946-95A8-F711F0C150DD}" destId="{C0A7BACD-0E95-3446-9206-5E948E3786E2}" srcOrd="0" destOrd="0" presId="urn:microsoft.com/office/officeart/2005/8/layout/lProcess3"/>
    <dgm:cxn modelId="{26097DC5-0686-4781-B044-6E449B455F59}" type="presOf" srcId="{04BB8AD5-349F-E446-8F6F-3DF0172CBF51}" destId="{11E59B59-C461-C347-9114-EA95CB44DF8F}" srcOrd="0" destOrd="0" presId="urn:microsoft.com/office/officeart/2005/8/layout/lProcess3"/>
    <dgm:cxn modelId="{77186EC6-8905-894B-9102-126709A9BD2E}" srcId="{A10D4BB7-1C6D-1044-B8B2-5865E87EF3F0}" destId="{30430D3D-5252-364C-A029-AD6C3E58738E}" srcOrd="0" destOrd="0" parTransId="{044E8CA8-E488-9340-81E3-6C342315DB5F}" sibTransId="{EA51A566-0D25-F94E-819D-9189C68B05AA}"/>
    <dgm:cxn modelId="{A9887BC7-6012-4E36-9B56-088DF81588E2}" srcId="{30430D3D-5252-364C-A029-AD6C3E58738E}" destId="{DD0993D1-E5D2-4C14-8370-4D44CC193F49}" srcOrd="2" destOrd="0" parTransId="{1525549D-0FE2-4C08-AD59-72D0C813A703}" sibTransId="{4BF819C7-C67B-47E6-AD3C-F7A565ECFF2B}"/>
    <dgm:cxn modelId="{843588C7-37DA-4EAD-82BE-2D56B9425031}" type="presOf" srcId="{A6BD957D-54B6-1344-81EC-A7F86996A545}" destId="{CE63B485-5BDA-F844-B7AD-9373FA24342E}" srcOrd="0" destOrd="0" presId="urn:microsoft.com/office/officeart/2005/8/layout/lProcess3"/>
    <dgm:cxn modelId="{022B4FD8-3FC5-4177-8477-9D15098D851E}" type="presOf" srcId="{0E8DD17F-281A-854E-90D6-1D255D942F0B}" destId="{05DC9820-7285-4D44-9137-CA298677D5D3}" srcOrd="0" destOrd="0" presId="urn:microsoft.com/office/officeart/2005/8/layout/lProcess3"/>
    <dgm:cxn modelId="{EF8542E5-F3CF-4B93-878E-E395951BAC3B}" type="presOf" srcId="{30430D3D-5252-364C-A029-AD6C3E58738E}" destId="{504BB078-715E-3D47-809C-628130A52057}" srcOrd="0" destOrd="0" presId="urn:microsoft.com/office/officeart/2005/8/layout/lProcess3"/>
    <dgm:cxn modelId="{1D07D1F6-4F5D-40F2-BCD8-EFB162953433}" type="presOf" srcId="{DD0993D1-E5D2-4C14-8370-4D44CC193F49}" destId="{764755A2-77E7-4C01-A03E-8CDE4894E8FA}" srcOrd="0" destOrd="0" presId="urn:microsoft.com/office/officeart/2005/8/layout/lProcess3"/>
    <dgm:cxn modelId="{FD57E8FF-816E-BC40-9120-EFEF9C663FBE}" srcId="{A10D4BB7-1C6D-1044-B8B2-5865E87EF3F0}" destId="{93512F23-23D7-7F41-AC9D-6CD246ABCD78}" srcOrd="2" destOrd="0" parTransId="{E82B4331-57AA-3C4F-A57A-4052C792577D}" sibTransId="{9BA8685F-2728-E44B-85F7-BE3936DEC976}"/>
    <dgm:cxn modelId="{0393ABDC-FE40-490A-9A0F-8422F0E1821F}" type="presParOf" srcId="{4016FFD3-20A5-C64F-8E26-9CB0C4053BF8}" destId="{C93881B2-17F4-064D-A9CC-3B2065881CDE}" srcOrd="0" destOrd="0" presId="urn:microsoft.com/office/officeart/2005/8/layout/lProcess3"/>
    <dgm:cxn modelId="{9A4E932C-A15E-49B5-A571-47CBA73B2A23}" type="presParOf" srcId="{C93881B2-17F4-064D-A9CC-3B2065881CDE}" destId="{504BB078-715E-3D47-809C-628130A52057}" srcOrd="0" destOrd="0" presId="urn:microsoft.com/office/officeart/2005/8/layout/lProcess3"/>
    <dgm:cxn modelId="{06F070D4-F5E4-4FB4-8B29-4D4BFF9DA959}" type="presParOf" srcId="{C93881B2-17F4-064D-A9CC-3B2065881CDE}" destId="{2E7B7A53-7645-734D-9D39-BA1BA881AFCA}" srcOrd="1" destOrd="0" presId="urn:microsoft.com/office/officeart/2005/8/layout/lProcess3"/>
    <dgm:cxn modelId="{417F193B-B94E-48F3-AEE3-56DDDAADAE8C}" type="presParOf" srcId="{C93881B2-17F4-064D-A9CC-3B2065881CDE}" destId="{C0A7BACD-0E95-3446-9206-5E948E3786E2}" srcOrd="2" destOrd="0" presId="urn:microsoft.com/office/officeart/2005/8/layout/lProcess3"/>
    <dgm:cxn modelId="{587247E3-25DB-469B-8350-8C917776055F}" type="presParOf" srcId="{C93881B2-17F4-064D-A9CC-3B2065881CDE}" destId="{D88C74BD-2E9A-5F4A-839B-834409202EE8}" srcOrd="3" destOrd="0" presId="urn:microsoft.com/office/officeart/2005/8/layout/lProcess3"/>
    <dgm:cxn modelId="{A02C434D-4FD1-440C-B445-D87A95F2C9A4}" type="presParOf" srcId="{C93881B2-17F4-064D-A9CC-3B2065881CDE}" destId="{2D1CA0A4-FF7B-994C-810B-D74C25924F09}" srcOrd="4" destOrd="0" presId="urn:microsoft.com/office/officeart/2005/8/layout/lProcess3"/>
    <dgm:cxn modelId="{F1AD2212-8FC4-47A9-B6F4-61F507B8962E}" type="presParOf" srcId="{C93881B2-17F4-064D-A9CC-3B2065881CDE}" destId="{F9E6802A-7AAB-7D43-85F1-BA00463BFC37}" srcOrd="5" destOrd="0" presId="urn:microsoft.com/office/officeart/2005/8/layout/lProcess3"/>
    <dgm:cxn modelId="{51092440-0D12-446D-888F-E7A31F692B86}" type="presParOf" srcId="{C93881B2-17F4-064D-A9CC-3B2065881CDE}" destId="{764755A2-77E7-4C01-A03E-8CDE4894E8FA}" srcOrd="6" destOrd="0" presId="urn:microsoft.com/office/officeart/2005/8/layout/lProcess3"/>
    <dgm:cxn modelId="{A0B05D47-0834-4B67-8A4D-20172C1BE4ED}" type="presParOf" srcId="{C93881B2-17F4-064D-A9CC-3B2065881CDE}" destId="{F476F28B-5E8C-4ADC-942D-EDD486D89928}" srcOrd="7" destOrd="0" presId="urn:microsoft.com/office/officeart/2005/8/layout/lProcess3"/>
    <dgm:cxn modelId="{3AFADBAC-28B6-4108-AC62-D2D67AB3B446}" type="presParOf" srcId="{C93881B2-17F4-064D-A9CC-3B2065881CDE}" destId="{CE63B485-5BDA-F844-B7AD-9373FA24342E}" srcOrd="8" destOrd="0" presId="urn:microsoft.com/office/officeart/2005/8/layout/lProcess3"/>
    <dgm:cxn modelId="{6B50A2CA-8737-449F-B9FE-75D230C7FE9D}" type="presParOf" srcId="{4016FFD3-20A5-C64F-8E26-9CB0C4053BF8}" destId="{1DC3D0A2-DA09-4446-9B9A-05DCA1AA10DD}" srcOrd="1" destOrd="0" presId="urn:microsoft.com/office/officeart/2005/8/layout/lProcess3"/>
    <dgm:cxn modelId="{9E15E550-5CAC-46DE-9326-F938A45B3AD0}" type="presParOf" srcId="{4016FFD3-20A5-C64F-8E26-9CB0C4053BF8}" destId="{ACB7BFAD-2A85-3843-AB96-B3C89EF1B930}" srcOrd="2" destOrd="0" presId="urn:microsoft.com/office/officeart/2005/8/layout/lProcess3"/>
    <dgm:cxn modelId="{947809C4-575E-439B-8072-E791C90732AF}" type="presParOf" srcId="{ACB7BFAD-2A85-3843-AB96-B3C89EF1B930}" destId="{B95509C1-4309-F540-B237-BEC5C987E049}" srcOrd="0" destOrd="0" presId="urn:microsoft.com/office/officeart/2005/8/layout/lProcess3"/>
    <dgm:cxn modelId="{9D4B231A-2576-4040-B78A-1D42F4109F87}" type="presParOf" srcId="{ACB7BFAD-2A85-3843-AB96-B3C89EF1B930}" destId="{FAB48C65-8E66-DD40-A371-901DEBD7F5E0}" srcOrd="1" destOrd="0" presId="urn:microsoft.com/office/officeart/2005/8/layout/lProcess3"/>
    <dgm:cxn modelId="{A019D3A6-CB3C-4DA7-81E5-7D171F30C00A}" type="presParOf" srcId="{ACB7BFAD-2A85-3843-AB96-B3C89EF1B930}" destId="{05DC9820-7285-4D44-9137-CA298677D5D3}" srcOrd="2" destOrd="0" presId="urn:microsoft.com/office/officeart/2005/8/layout/lProcess3"/>
    <dgm:cxn modelId="{C2E32184-0154-4674-937B-8F09CEA20341}" type="presParOf" srcId="{ACB7BFAD-2A85-3843-AB96-B3C89EF1B930}" destId="{D67B2BC8-791F-8F48-B0D9-D830AED113C0}" srcOrd="3" destOrd="0" presId="urn:microsoft.com/office/officeart/2005/8/layout/lProcess3"/>
    <dgm:cxn modelId="{312360BC-FA4D-4787-AEC8-C00B784CA60D}" type="presParOf" srcId="{ACB7BFAD-2A85-3843-AB96-B3C89EF1B930}" destId="{7BBD68D7-FA0F-CB42-AEE4-687E5A22D1E7}" srcOrd="4" destOrd="0" presId="urn:microsoft.com/office/officeart/2005/8/layout/lProcess3"/>
    <dgm:cxn modelId="{1AB092A6-C70F-41BB-A3EC-B93E6A9F76C5}" type="presParOf" srcId="{ACB7BFAD-2A85-3843-AB96-B3C89EF1B930}" destId="{D6795E50-26D6-6343-866B-CACA175F6E13}" srcOrd="5" destOrd="0" presId="urn:microsoft.com/office/officeart/2005/8/layout/lProcess3"/>
    <dgm:cxn modelId="{EA60AB30-9A9D-4825-97A4-61BD13D02001}" type="presParOf" srcId="{ACB7BFAD-2A85-3843-AB96-B3C89EF1B930}" destId="{90C10849-D9FE-E94D-962D-9ABF4EC1FC4F}" srcOrd="6" destOrd="0" presId="urn:microsoft.com/office/officeart/2005/8/layout/lProcess3"/>
    <dgm:cxn modelId="{2F41FE2B-EC7D-4C15-BD84-F95E8F24C9E7}" type="presParOf" srcId="{4016FFD3-20A5-C64F-8E26-9CB0C4053BF8}" destId="{A9FADBDF-2998-3345-B089-570E78735785}" srcOrd="3" destOrd="0" presId="urn:microsoft.com/office/officeart/2005/8/layout/lProcess3"/>
    <dgm:cxn modelId="{932F5A48-68FA-40AE-B52F-042E0D4B1A73}" type="presParOf" srcId="{4016FFD3-20A5-C64F-8E26-9CB0C4053BF8}" destId="{D68A161F-2E5F-B640-A033-EECFF02F699C}" srcOrd="4" destOrd="0" presId="urn:microsoft.com/office/officeart/2005/8/layout/lProcess3"/>
    <dgm:cxn modelId="{78800F35-3F3F-421D-846A-987954F61A72}" type="presParOf" srcId="{D68A161F-2E5F-B640-A033-EECFF02F699C}" destId="{927B20EF-EE96-924F-BC44-889575581270}" srcOrd="0" destOrd="0" presId="urn:microsoft.com/office/officeart/2005/8/layout/lProcess3"/>
    <dgm:cxn modelId="{2CF231C0-AAA0-4895-AFE7-6F2239A0D919}" type="presParOf" srcId="{D68A161F-2E5F-B640-A033-EECFF02F699C}" destId="{99C5582D-6180-A341-9647-312D21D65CD4}" srcOrd="1" destOrd="0" presId="urn:microsoft.com/office/officeart/2005/8/layout/lProcess3"/>
    <dgm:cxn modelId="{01042C34-59B1-466A-891D-D5A3A71260F3}" type="presParOf" srcId="{D68A161F-2E5F-B640-A033-EECFF02F699C}" destId="{B0A7D378-B423-E944-BA87-DD335A23CE9A}" srcOrd="2" destOrd="0" presId="urn:microsoft.com/office/officeart/2005/8/layout/lProcess3"/>
    <dgm:cxn modelId="{94E8E408-F8A4-4985-8A23-277D789F0B12}" type="presParOf" srcId="{D68A161F-2E5F-B640-A033-EECFF02F699C}" destId="{580E734B-18B3-4569-82C4-503C63607F91}" srcOrd="3" destOrd="0" presId="urn:microsoft.com/office/officeart/2005/8/layout/lProcess3"/>
    <dgm:cxn modelId="{702548FB-6873-4CD1-9CB1-3F3F166FB821}" type="presParOf" srcId="{D68A161F-2E5F-B640-A033-EECFF02F699C}" destId="{60E221A6-A1D7-4F81-9E83-58F045C3D1E7}" srcOrd="4" destOrd="0" presId="urn:microsoft.com/office/officeart/2005/8/layout/lProcess3"/>
    <dgm:cxn modelId="{847BD9A6-6314-48D4-AB48-2D07B4F6BA51}" type="presParOf" srcId="{4016FFD3-20A5-C64F-8E26-9CB0C4053BF8}" destId="{51F60A07-DE1B-924D-AEC0-72764804A006}" srcOrd="5" destOrd="0" presId="urn:microsoft.com/office/officeart/2005/8/layout/lProcess3"/>
    <dgm:cxn modelId="{5E572BCD-A3FD-4E80-AE08-F9577B2C719F}" type="presParOf" srcId="{4016FFD3-20A5-C64F-8E26-9CB0C4053BF8}" destId="{96F6A77D-528B-0146-AFB3-25245C6AD94D}" srcOrd="6" destOrd="0" presId="urn:microsoft.com/office/officeart/2005/8/layout/lProcess3"/>
    <dgm:cxn modelId="{F7C0A991-1885-47CA-99D4-C4514BB8D07D}" type="presParOf" srcId="{96F6A77D-528B-0146-AFB3-25245C6AD94D}" destId="{11E59B59-C461-C347-9114-EA95CB44DF8F}" srcOrd="0" destOrd="0" presId="urn:microsoft.com/office/officeart/2005/8/layout/lProcess3"/>
    <dgm:cxn modelId="{326F1C0A-23C0-49D2-94D7-4508A0A85079}" type="presParOf" srcId="{96F6A77D-528B-0146-AFB3-25245C6AD94D}" destId="{5981013C-35C5-784B-AB39-A8032D6BF9DA}" srcOrd="1" destOrd="0" presId="urn:microsoft.com/office/officeart/2005/8/layout/lProcess3"/>
    <dgm:cxn modelId="{9551F6DB-B3BC-4EDF-AEDA-8ABB4C742ECD}" type="presParOf" srcId="{96F6A77D-528B-0146-AFB3-25245C6AD94D}" destId="{F4AEA282-488D-BB4C-BF8E-000EEADF95D0}" srcOrd="2" destOrd="0" presId="urn:microsoft.com/office/officeart/2005/8/layout/lProcess3"/>
    <dgm:cxn modelId="{19576487-D8E3-4CC8-AC5D-3E336C680551}" type="presParOf" srcId="{96F6A77D-528B-0146-AFB3-25245C6AD94D}" destId="{1A87CAB7-F1DC-504A-B822-63E75992158C}" srcOrd="3" destOrd="0" presId="urn:microsoft.com/office/officeart/2005/8/layout/lProcess3"/>
    <dgm:cxn modelId="{BD560D6C-4A5B-434C-9020-67723F6BD29D}" type="presParOf" srcId="{96F6A77D-528B-0146-AFB3-25245C6AD94D}" destId="{53962E83-462B-9044-A92A-26B969DC0E24}" srcOrd="4" destOrd="0" presId="urn:microsoft.com/office/officeart/2005/8/layout/lProcess3"/>
    <dgm:cxn modelId="{DA9207AE-55BA-41B8-AEB9-1F89E557BE81}" type="presParOf" srcId="{96F6A77D-528B-0146-AFB3-25245C6AD94D}" destId="{55803D14-1970-7845-9062-9C8DC5CA5A84}" srcOrd="5" destOrd="0" presId="urn:microsoft.com/office/officeart/2005/8/layout/lProcess3"/>
    <dgm:cxn modelId="{79010F53-6BCB-45F0-ABCC-5B554D702F1F}" type="presParOf" srcId="{96F6A77D-528B-0146-AFB3-25245C6AD94D}" destId="{255887C3-FF4F-834C-B80D-6A4ED3F7E0F8}" srcOrd="6" destOrd="0" presId="urn:microsoft.com/office/officeart/2005/8/layout/lProcess3"/>
    <dgm:cxn modelId="{41113F79-37B8-4C94-9CBF-7D42C282EF40}" type="presParOf" srcId="{96F6A77D-528B-0146-AFB3-25245C6AD94D}" destId="{508F6517-14D9-4E9A-A6D6-E38906EB4F47}" srcOrd="7" destOrd="0" presId="urn:microsoft.com/office/officeart/2005/8/layout/lProcess3"/>
    <dgm:cxn modelId="{F11B7A75-84C0-4D1C-BF17-EA114698B148}" type="presParOf" srcId="{96F6A77D-528B-0146-AFB3-25245C6AD94D}" destId="{CEA9352F-A650-452E-8996-93ADF94D6AE4}" srcOrd="8"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96A6A07-36E5-4AC5-AB11-A2AB8BEAE5BF}" type="doc">
      <dgm:prSet loTypeId="urn:microsoft.com/office/officeart/2011/layout/CircleProcess" loCatId="process" qsTypeId="urn:microsoft.com/office/officeart/2005/8/quickstyle/simple1" qsCatId="simple" csTypeId="urn:microsoft.com/office/officeart/2005/8/colors/colorful4" csCatId="colorful" phldr="1"/>
      <dgm:spPr/>
      <dgm:t>
        <a:bodyPr/>
        <a:lstStyle/>
        <a:p>
          <a:endParaRPr lang="en-US"/>
        </a:p>
      </dgm:t>
    </dgm:pt>
    <dgm:pt modelId="{3CB00BA6-D255-4A09-8ABC-1839230B0F8B}">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Data</a:t>
          </a:r>
          <a:r>
            <a:rPr lang="en-US" sz="110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Privacy</a:t>
          </a:r>
        </a:p>
      </dgm:t>
    </dgm:pt>
    <dgm:pt modelId="{72F78998-FBB4-4A4C-9BB3-1374B3D376D3}" type="parTrans" cxnId="{2FA3E575-39D5-48E1-9E9B-417D7D676F8F}">
      <dgm:prSet/>
      <dgm:spPr/>
      <dgm:t>
        <a:bodyPr/>
        <a:lstStyle/>
        <a:p>
          <a:endParaRPr lang="en-US"/>
        </a:p>
      </dgm:t>
    </dgm:pt>
    <dgm:pt modelId="{E51FB6AA-79B1-48BB-BC26-7EE37A2198A5}" type="sibTrans" cxnId="{2FA3E575-39D5-48E1-9E9B-417D7D676F8F}">
      <dgm:prSet/>
      <dgm:spPr/>
      <dgm:t>
        <a:bodyPr/>
        <a:lstStyle/>
        <a:p>
          <a:endParaRPr lang="en-US"/>
        </a:p>
      </dgm:t>
    </dgm:pt>
    <dgm:pt modelId="{A2E2D672-0B4E-4447-ABEF-7D2A0CF894CD}">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a:t>
          </a:r>
          <a:r>
            <a:rPr lang="en-US" sz="105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Category</a:t>
          </a:r>
        </a:p>
      </dgm:t>
    </dgm:pt>
    <dgm:pt modelId="{66352A40-6A9B-4D58-A0CA-FBFA394347FB}" type="parTrans" cxnId="{39EE9C69-4E42-4F1C-8597-16DDA4D237C3}">
      <dgm:prSet/>
      <dgm:spPr/>
      <dgm:t>
        <a:bodyPr/>
        <a:lstStyle/>
        <a:p>
          <a:endParaRPr lang="en-US"/>
        </a:p>
      </dgm:t>
    </dgm:pt>
    <dgm:pt modelId="{BC90B13C-3E62-478A-B39F-775EE165906E}" type="sibTrans" cxnId="{39EE9C69-4E42-4F1C-8597-16DDA4D237C3}">
      <dgm:prSet/>
      <dgm:spPr/>
      <dgm:t>
        <a:bodyPr/>
        <a:lstStyle/>
        <a:p>
          <a:endParaRPr lang="en-US"/>
        </a:p>
      </dgm:t>
    </dgm:pt>
    <dgm:pt modelId="{CF66738A-E4C5-4F79-8FD2-2A0ADAD75E54}">
      <dgm:prSet phldrT="[Tex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 Access</a:t>
          </a:r>
        </a:p>
      </dgm:t>
    </dgm:pt>
    <dgm:pt modelId="{A43DF793-EFB2-4CB0-9882-5F1161E1CC89}" type="parTrans" cxnId="{2830B704-066B-4715-8D3C-40A5A3DD9C93}">
      <dgm:prSet/>
      <dgm:spPr/>
      <dgm:t>
        <a:bodyPr/>
        <a:lstStyle/>
        <a:p>
          <a:endParaRPr lang="en-US"/>
        </a:p>
      </dgm:t>
    </dgm:pt>
    <dgm:pt modelId="{42CD25DA-15FA-4A6A-B52A-214316EDD270}" type="sibTrans" cxnId="{2830B704-066B-4715-8D3C-40A5A3DD9C93}">
      <dgm:prSet/>
      <dgm:spPr/>
      <dgm:t>
        <a:bodyPr/>
        <a:lstStyle/>
        <a:p>
          <a:endParaRPr lang="en-US"/>
        </a:p>
      </dgm:t>
    </dgm:pt>
    <dgm:pt modelId="{9143EEBA-0D73-48F8-907D-2E9333D27125}">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Data Volume</a:t>
          </a:r>
        </a:p>
      </dgm:t>
    </dgm:pt>
    <dgm:pt modelId="{48B13CCC-E428-4B6C-BF12-1FF0B289DB36}" type="parTrans" cxnId="{9A1E2FDA-AF96-44FD-97B8-4E82E84EC593}">
      <dgm:prSet/>
      <dgm:spPr/>
      <dgm:t>
        <a:bodyPr/>
        <a:lstStyle/>
        <a:p>
          <a:endParaRPr lang="en-US"/>
        </a:p>
      </dgm:t>
    </dgm:pt>
    <dgm:pt modelId="{759A34E9-C24D-4DE5-A856-1D3F7BED3577}" type="sibTrans" cxnId="{9A1E2FDA-AF96-44FD-97B8-4E82E84EC593}">
      <dgm:prSet/>
      <dgm:spPr/>
      <dgm:t>
        <a:bodyPr/>
        <a:lstStyle/>
        <a:p>
          <a:endParaRPr lang="en-US"/>
        </a:p>
      </dgm:t>
    </dgm:pt>
    <dgm:pt modelId="{BFF341B6-ABFE-466C-9037-2651480274A4}">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Report</a:t>
          </a:r>
          <a:r>
            <a:rPr lang="en-US" sz="1100" b="1">
              <a:latin typeface="Verdana" panose="020B0604030504040204" pitchFamily="34" charset="0"/>
              <a:ea typeface="Verdana" panose="020B0604030504040204" pitchFamily="34" charset="0"/>
              <a:cs typeface="Verdana" panose="020B0604030504040204" pitchFamily="34" charset="0"/>
            </a:rPr>
            <a:t> </a:t>
          </a:r>
          <a:r>
            <a:rPr lang="en-US" sz="1200" b="1">
              <a:latin typeface="Verdana" panose="020B0604030504040204" pitchFamily="34" charset="0"/>
              <a:ea typeface="Verdana" panose="020B0604030504040204" pitchFamily="34" charset="0"/>
              <a:cs typeface="Verdana" panose="020B0604030504040204" pitchFamily="34" charset="0"/>
            </a:rPr>
            <a:t>Format</a:t>
          </a:r>
        </a:p>
      </dgm:t>
    </dgm:pt>
    <dgm:pt modelId="{7BD57147-A260-43CF-A08A-A59B6FF0397B}" type="parTrans" cxnId="{BC294A17-03B2-4B7B-B376-070BE52B60D6}">
      <dgm:prSet/>
      <dgm:spPr/>
      <dgm:t>
        <a:bodyPr/>
        <a:lstStyle/>
        <a:p>
          <a:endParaRPr lang="en-US"/>
        </a:p>
      </dgm:t>
    </dgm:pt>
    <dgm:pt modelId="{57E039DF-55EF-456C-9BCD-C3A2281AA9C0}" type="sibTrans" cxnId="{BC294A17-03B2-4B7B-B376-070BE52B60D6}">
      <dgm:prSet/>
      <dgm:spPr/>
      <dgm:t>
        <a:bodyPr/>
        <a:lstStyle/>
        <a:p>
          <a:endParaRPr lang="en-US"/>
        </a:p>
      </dgm:t>
    </dgm:pt>
    <dgm:pt modelId="{BED62C8A-6841-4F91-A458-0317A842AF9E}">
      <dgm:prSet custT="1"/>
      <dgm:spPr/>
      <dgm:t>
        <a:bodyPr/>
        <a:lstStyle/>
        <a:p>
          <a:r>
            <a:rPr lang="en-US" sz="1200" b="1">
              <a:latin typeface="Verdana" panose="020B0604030504040204" pitchFamily="34" charset="0"/>
              <a:ea typeface="Verdana" panose="020B0604030504040204" pitchFamily="34" charset="0"/>
              <a:cs typeface="Verdana" panose="020B0604030504040204" pitchFamily="34" charset="0"/>
            </a:rPr>
            <a:t>Level of Reporting</a:t>
          </a:r>
        </a:p>
      </dgm:t>
    </dgm:pt>
    <dgm:pt modelId="{5FF31DAC-EDD3-4F51-BD0A-66E883AF2F31}" type="parTrans" cxnId="{414B977D-189A-4925-BC64-67769ECC9D36}">
      <dgm:prSet/>
      <dgm:spPr/>
      <dgm:t>
        <a:bodyPr/>
        <a:lstStyle/>
        <a:p>
          <a:endParaRPr lang="en-US"/>
        </a:p>
      </dgm:t>
    </dgm:pt>
    <dgm:pt modelId="{1A6AF879-8B30-4311-B56A-67F0C6E91777}" type="sibTrans" cxnId="{414B977D-189A-4925-BC64-67769ECC9D36}">
      <dgm:prSet/>
      <dgm:spPr/>
      <dgm:t>
        <a:bodyPr/>
        <a:lstStyle/>
        <a:p>
          <a:endParaRPr lang="en-US"/>
        </a:p>
      </dgm:t>
    </dgm:pt>
    <dgm:pt modelId="{90788EE5-F292-4D94-96B6-0B69DD3E0EE9}" type="pres">
      <dgm:prSet presAssocID="{B96A6A07-36E5-4AC5-AB11-A2AB8BEAE5BF}" presName="Name0" presStyleCnt="0">
        <dgm:presLayoutVars>
          <dgm:chMax val="11"/>
          <dgm:chPref val="11"/>
          <dgm:dir/>
          <dgm:resizeHandles/>
        </dgm:presLayoutVars>
      </dgm:prSet>
      <dgm:spPr/>
    </dgm:pt>
    <dgm:pt modelId="{2C35BA5D-68C6-4C01-8AC9-D5E70ADE2D90}" type="pres">
      <dgm:prSet presAssocID="{CF66738A-E4C5-4F79-8FD2-2A0ADAD75E54}" presName="Accent6" presStyleCnt="0"/>
      <dgm:spPr/>
    </dgm:pt>
    <dgm:pt modelId="{E38D6927-881F-4123-B025-82D77DBADB50}" type="pres">
      <dgm:prSet presAssocID="{CF66738A-E4C5-4F79-8FD2-2A0ADAD75E54}" presName="Accent" presStyleLbl="node1" presStyleIdx="0" presStyleCnt="6"/>
      <dgm:spPr>
        <a:xfrm>
          <a:off x="7418405" y="526526"/>
          <a:ext cx="1380231" cy="1379968"/>
        </a:xfrm>
        <a:prstGeom prst="ellipse">
          <a:avLst/>
        </a:prstGeom>
      </dgm:spPr>
    </dgm:pt>
    <dgm:pt modelId="{9DB4D26C-FFA1-46E3-B026-9DFF59108776}" type="pres">
      <dgm:prSet presAssocID="{CF66738A-E4C5-4F79-8FD2-2A0ADAD75E54}" presName="ParentBackground6" presStyleCnt="0"/>
      <dgm:spPr/>
    </dgm:pt>
    <dgm:pt modelId="{6923586F-CD53-4E57-83B3-40922976D17E}" type="pres">
      <dgm:prSet presAssocID="{CF66738A-E4C5-4F79-8FD2-2A0ADAD75E54}" presName="ParentBackground" presStyleLbl="fgAcc1" presStyleIdx="0" presStyleCnt="6"/>
      <dgm:spPr/>
    </dgm:pt>
    <dgm:pt modelId="{805DC49F-358F-4000-B7D0-C0470E99B499}" type="pres">
      <dgm:prSet presAssocID="{CF66738A-E4C5-4F79-8FD2-2A0ADAD75E54}" presName="Parent6" presStyleLbl="revTx" presStyleIdx="0" presStyleCnt="0">
        <dgm:presLayoutVars>
          <dgm:chMax val="1"/>
          <dgm:chPref val="1"/>
          <dgm:bulletEnabled val="1"/>
        </dgm:presLayoutVars>
      </dgm:prSet>
      <dgm:spPr/>
    </dgm:pt>
    <dgm:pt modelId="{72681973-966A-4731-B8B3-3A5C9D40797F}" type="pres">
      <dgm:prSet presAssocID="{BED62C8A-6841-4F91-A458-0317A842AF9E}" presName="Accent5" presStyleCnt="0"/>
      <dgm:spPr/>
    </dgm:pt>
    <dgm:pt modelId="{2ECD2CA2-D910-45B4-ADEB-1CC7698DA36F}" type="pres">
      <dgm:prSet presAssocID="{BED62C8A-6841-4F91-A458-0317A842AF9E}" presName="Accent" presStyleLbl="node1" presStyleIdx="1" presStyleCnt="6"/>
      <dgm:spPr>
        <a:xfrm rot="2700000">
          <a:off x="5992672" y="526371"/>
          <a:ext cx="1380036" cy="1380036"/>
        </a:xfrm>
        <a:prstGeom prst="teardrop">
          <a:avLst>
            <a:gd name="adj" fmla="val 100000"/>
          </a:avLst>
        </a:prstGeom>
      </dgm:spPr>
    </dgm:pt>
    <dgm:pt modelId="{E9360EA5-3FFC-444B-82DB-00B38CC6BF88}" type="pres">
      <dgm:prSet presAssocID="{BED62C8A-6841-4F91-A458-0317A842AF9E}" presName="ParentBackground5" presStyleCnt="0"/>
      <dgm:spPr/>
    </dgm:pt>
    <dgm:pt modelId="{3215C54D-A01D-443E-8B95-0E66320CF366}" type="pres">
      <dgm:prSet presAssocID="{BED62C8A-6841-4F91-A458-0317A842AF9E}" presName="ParentBackground" presStyleLbl="fgAcc1" presStyleIdx="1" presStyleCnt="6"/>
      <dgm:spPr/>
    </dgm:pt>
    <dgm:pt modelId="{6A81314C-A04D-405A-A624-DD9F49469ACF}" type="pres">
      <dgm:prSet presAssocID="{BED62C8A-6841-4F91-A458-0317A842AF9E}" presName="Parent5" presStyleLbl="revTx" presStyleIdx="0" presStyleCnt="0">
        <dgm:presLayoutVars>
          <dgm:chMax val="1"/>
          <dgm:chPref val="1"/>
          <dgm:bulletEnabled val="1"/>
        </dgm:presLayoutVars>
      </dgm:prSet>
      <dgm:spPr/>
    </dgm:pt>
    <dgm:pt modelId="{50AE4C16-0A0F-43A2-87DA-DFCC6C54D85D}" type="pres">
      <dgm:prSet presAssocID="{A2E2D672-0B4E-4447-ABEF-7D2A0CF894CD}" presName="Accent4" presStyleCnt="0"/>
      <dgm:spPr/>
    </dgm:pt>
    <dgm:pt modelId="{842A5557-956D-4F9C-A146-E9AA98644278}" type="pres">
      <dgm:prSet presAssocID="{A2E2D672-0B4E-4447-ABEF-7D2A0CF894CD}" presName="Accent" presStyleLbl="node1" presStyleIdx="2" presStyleCnt="6"/>
      <dgm:spPr>
        <a:xfrm rot="2700000">
          <a:off x="4566842" y="526371"/>
          <a:ext cx="1380036" cy="1380036"/>
        </a:xfrm>
        <a:prstGeom prst="teardrop">
          <a:avLst>
            <a:gd name="adj" fmla="val 100000"/>
          </a:avLst>
        </a:prstGeom>
      </dgm:spPr>
    </dgm:pt>
    <dgm:pt modelId="{1438D255-7E18-4A52-9E3E-A548FDF2641C}" type="pres">
      <dgm:prSet presAssocID="{A2E2D672-0B4E-4447-ABEF-7D2A0CF894CD}" presName="ParentBackground4" presStyleCnt="0"/>
      <dgm:spPr/>
    </dgm:pt>
    <dgm:pt modelId="{D2792107-D13B-4ECE-9815-0645E32BE917}" type="pres">
      <dgm:prSet presAssocID="{A2E2D672-0B4E-4447-ABEF-7D2A0CF894CD}" presName="ParentBackground" presStyleLbl="fgAcc1" presStyleIdx="2" presStyleCnt="6"/>
      <dgm:spPr/>
    </dgm:pt>
    <dgm:pt modelId="{5FF096C1-2A4C-483E-B697-9AB6C17836A6}" type="pres">
      <dgm:prSet presAssocID="{A2E2D672-0B4E-4447-ABEF-7D2A0CF894CD}" presName="Parent4" presStyleLbl="revTx" presStyleIdx="0" presStyleCnt="0">
        <dgm:presLayoutVars>
          <dgm:chMax val="1"/>
          <dgm:chPref val="1"/>
          <dgm:bulletEnabled val="1"/>
        </dgm:presLayoutVars>
      </dgm:prSet>
      <dgm:spPr/>
    </dgm:pt>
    <dgm:pt modelId="{A9DD1B27-20B4-4234-9E42-C44E1B55A306}" type="pres">
      <dgm:prSet presAssocID="{BFF341B6-ABFE-466C-9037-2651480274A4}" presName="Accent3" presStyleCnt="0"/>
      <dgm:spPr/>
    </dgm:pt>
    <dgm:pt modelId="{359D0BB0-58B4-4B06-B1EA-76E8A6AD3B9C}" type="pres">
      <dgm:prSet presAssocID="{BFF341B6-ABFE-466C-9037-2651480274A4}" presName="Accent" presStyleLbl="node1" presStyleIdx="3" presStyleCnt="6"/>
      <dgm:spPr>
        <a:xfrm rot="2700000">
          <a:off x="3141012" y="526371"/>
          <a:ext cx="1380036" cy="1380036"/>
        </a:xfrm>
        <a:prstGeom prst="teardrop">
          <a:avLst>
            <a:gd name="adj" fmla="val 100000"/>
          </a:avLst>
        </a:prstGeom>
      </dgm:spPr>
    </dgm:pt>
    <dgm:pt modelId="{202E9FEF-CAB1-44FC-B98A-8DD5B74CBC6F}" type="pres">
      <dgm:prSet presAssocID="{BFF341B6-ABFE-466C-9037-2651480274A4}" presName="ParentBackground3" presStyleCnt="0"/>
      <dgm:spPr/>
    </dgm:pt>
    <dgm:pt modelId="{A9D44B1C-5EE6-4B02-BE83-F06898282C91}" type="pres">
      <dgm:prSet presAssocID="{BFF341B6-ABFE-466C-9037-2651480274A4}" presName="ParentBackground" presStyleLbl="fgAcc1" presStyleIdx="3" presStyleCnt="6"/>
      <dgm:spPr/>
    </dgm:pt>
    <dgm:pt modelId="{10F712CE-2EB2-4240-B0C9-8C3285105418}" type="pres">
      <dgm:prSet presAssocID="{BFF341B6-ABFE-466C-9037-2651480274A4}" presName="Parent3" presStyleLbl="revTx" presStyleIdx="0" presStyleCnt="0">
        <dgm:presLayoutVars>
          <dgm:chMax val="1"/>
          <dgm:chPref val="1"/>
          <dgm:bulletEnabled val="1"/>
        </dgm:presLayoutVars>
      </dgm:prSet>
      <dgm:spPr/>
    </dgm:pt>
    <dgm:pt modelId="{5A1C9054-4F4B-42E4-9C68-834322B6C062}" type="pres">
      <dgm:prSet presAssocID="{9143EEBA-0D73-48F8-907D-2E9333D27125}" presName="Accent2" presStyleCnt="0"/>
      <dgm:spPr/>
    </dgm:pt>
    <dgm:pt modelId="{2A140E5A-D88B-4920-BE53-D3C7507C26BD}" type="pres">
      <dgm:prSet presAssocID="{9143EEBA-0D73-48F8-907D-2E9333D27125}" presName="Accent" presStyleLbl="node1" presStyleIdx="4" presStyleCnt="6"/>
      <dgm:spPr>
        <a:xfrm rot="2700000">
          <a:off x="1715182" y="526371"/>
          <a:ext cx="1380036" cy="1380036"/>
        </a:xfrm>
        <a:prstGeom prst="teardrop">
          <a:avLst>
            <a:gd name="adj" fmla="val 100000"/>
          </a:avLst>
        </a:prstGeom>
      </dgm:spPr>
    </dgm:pt>
    <dgm:pt modelId="{D4DD9A4F-1102-4630-A30D-F1F3699979E6}" type="pres">
      <dgm:prSet presAssocID="{9143EEBA-0D73-48F8-907D-2E9333D27125}" presName="ParentBackground2" presStyleCnt="0"/>
      <dgm:spPr/>
    </dgm:pt>
    <dgm:pt modelId="{D6495A87-F220-40A9-BE4E-9322B26A33CC}" type="pres">
      <dgm:prSet presAssocID="{9143EEBA-0D73-48F8-907D-2E9333D27125}" presName="ParentBackground" presStyleLbl="fgAcc1" presStyleIdx="4" presStyleCnt="6"/>
      <dgm:spPr/>
    </dgm:pt>
    <dgm:pt modelId="{C111803D-FE9A-479D-B164-E82694B7956B}" type="pres">
      <dgm:prSet presAssocID="{9143EEBA-0D73-48F8-907D-2E9333D27125}" presName="Parent2" presStyleLbl="revTx" presStyleIdx="0" presStyleCnt="0">
        <dgm:presLayoutVars>
          <dgm:chMax val="1"/>
          <dgm:chPref val="1"/>
          <dgm:bulletEnabled val="1"/>
        </dgm:presLayoutVars>
      </dgm:prSet>
      <dgm:spPr/>
    </dgm:pt>
    <dgm:pt modelId="{315ED108-BC7D-4D55-94DB-D0A14E810503}" type="pres">
      <dgm:prSet presAssocID="{3CB00BA6-D255-4A09-8ABC-1839230B0F8B}" presName="Accent1" presStyleCnt="0"/>
      <dgm:spPr/>
    </dgm:pt>
    <dgm:pt modelId="{03C783C9-1B3C-4B4B-882E-DFC9A6957005}" type="pres">
      <dgm:prSet presAssocID="{3CB00BA6-D255-4A09-8ABC-1839230B0F8B}" presName="Accent" presStyleLbl="node1" presStyleIdx="5" presStyleCnt="6"/>
      <dgm:spPr/>
    </dgm:pt>
    <dgm:pt modelId="{47975F6F-86D5-47DF-9978-BB2630392042}" type="pres">
      <dgm:prSet presAssocID="{3CB00BA6-D255-4A09-8ABC-1839230B0F8B}" presName="ParentBackground1" presStyleCnt="0"/>
      <dgm:spPr/>
    </dgm:pt>
    <dgm:pt modelId="{E1BD0B60-A65A-45FA-8B12-53296AD34AA0}" type="pres">
      <dgm:prSet presAssocID="{3CB00BA6-D255-4A09-8ABC-1839230B0F8B}" presName="ParentBackground" presStyleLbl="fgAcc1" presStyleIdx="5" presStyleCnt="6"/>
      <dgm:spPr/>
    </dgm:pt>
    <dgm:pt modelId="{F6CA1841-666F-45CB-9C0E-F6015525C1BA}" type="pres">
      <dgm:prSet presAssocID="{3CB00BA6-D255-4A09-8ABC-1839230B0F8B}" presName="Parent1" presStyleLbl="revTx" presStyleIdx="0" presStyleCnt="0">
        <dgm:presLayoutVars>
          <dgm:chMax val="1"/>
          <dgm:chPref val="1"/>
          <dgm:bulletEnabled val="1"/>
        </dgm:presLayoutVars>
      </dgm:prSet>
      <dgm:spPr/>
    </dgm:pt>
  </dgm:ptLst>
  <dgm:cxnLst>
    <dgm:cxn modelId="{2830B704-066B-4715-8D3C-40A5A3DD9C93}" srcId="{B96A6A07-36E5-4AC5-AB11-A2AB8BEAE5BF}" destId="{CF66738A-E4C5-4F79-8FD2-2A0ADAD75E54}" srcOrd="5" destOrd="0" parTransId="{A43DF793-EFB2-4CB0-9882-5F1161E1CC89}" sibTransId="{42CD25DA-15FA-4A6A-B52A-214316EDD270}"/>
    <dgm:cxn modelId="{BC294A17-03B2-4B7B-B376-070BE52B60D6}" srcId="{B96A6A07-36E5-4AC5-AB11-A2AB8BEAE5BF}" destId="{BFF341B6-ABFE-466C-9037-2651480274A4}" srcOrd="2" destOrd="0" parTransId="{7BD57147-A260-43CF-A08A-A59B6FF0397B}" sibTransId="{57E039DF-55EF-456C-9BCD-C3A2281AA9C0}"/>
    <dgm:cxn modelId="{C40DBE22-B8ED-43A2-A197-E51219A0E2AA}" type="presOf" srcId="{BED62C8A-6841-4F91-A458-0317A842AF9E}" destId="{6A81314C-A04D-405A-A624-DD9F49469ACF}" srcOrd="1" destOrd="0" presId="urn:microsoft.com/office/officeart/2011/layout/CircleProcess"/>
    <dgm:cxn modelId="{ED87C03C-B451-4BEC-835F-5BBC65DD1E29}" type="presOf" srcId="{CF66738A-E4C5-4F79-8FD2-2A0ADAD75E54}" destId="{6923586F-CD53-4E57-83B3-40922976D17E}" srcOrd="0" destOrd="0" presId="urn:microsoft.com/office/officeart/2011/layout/CircleProcess"/>
    <dgm:cxn modelId="{62EA4D43-5119-428F-BC9A-BE5BC52A4F59}" type="presOf" srcId="{BFF341B6-ABFE-466C-9037-2651480274A4}" destId="{10F712CE-2EB2-4240-B0C9-8C3285105418}" srcOrd="1" destOrd="0" presId="urn:microsoft.com/office/officeart/2011/layout/CircleProcess"/>
    <dgm:cxn modelId="{39EE9C69-4E42-4F1C-8597-16DDA4D237C3}" srcId="{B96A6A07-36E5-4AC5-AB11-A2AB8BEAE5BF}" destId="{A2E2D672-0B4E-4447-ABEF-7D2A0CF894CD}" srcOrd="3" destOrd="0" parTransId="{66352A40-6A9B-4D58-A0CA-FBFA394347FB}" sibTransId="{BC90B13C-3E62-478A-B39F-775EE165906E}"/>
    <dgm:cxn modelId="{2FA3E575-39D5-48E1-9E9B-417D7D676F8F}" srcId="{B96A6A07-36E5-4AC5-AB11-A2AB8BEAE5BF}" destId="{3CB00BA6-D255-4A09-8ABC-1839230B0F8B}" srcOrd="0" destOrd="0" parTransId="{72F78998-FBB4-4A4C-9BB3-1374B3D376D3}" sibTransId="{E51FB6AA-79B1-48BB-BC26-7EE37A2198A5}"/>
    <dgm:cxn modelId="{414B977D-189A-4925-BC64-67769ECC9D36}" srcId="{B96A6A07-36E5-4AC5-AB11-A2AB8BEAE5BF}" destId="{BED62C8A-6841-4F91-A458-0317A842AF9E}" srcOrd="4" destOrd="0" parTransId="{5FF31DAC-EDD3-4F51-BD0A-66E883AF2F31}" sibTransId="{1A6AF879-8B30-4311-B56A-67F0C6E91777}"/>
    <dgm:cxn modelId="{1D8EE083-6310-49EC-883B-0ECC5D15D2E0}" type="presOf" srcId="{A2E2D672-0B4E-4447-ABEF-7D2A0CF894CD}" destId="{5FF096C1-2A4C-483E-B697-9AB6C17836A6}" srcOrd="1" destOrd="0" presId="urn:microsoft.com/office/officeart/2011/layout/CircleProcess"/>
    <dgm:cxn modelId="{9415B484-73B8-48DE-B75D-BC72FEDA4A40}" type="presOf" srcId="{A2E2D672-0B4E-4447-ABEF-7D2A0CF894CD}" destId="{D2792107-D13B-4ECE-9815-0645E32BE917}" srcOrd="0" destOrd="0" presId="urn:microsoft.com/office/officeart/2011/layout/CircleProcess"/>
    <dgm:cxn modelId="{6F3BA389-60AE-4DDF-BEFD-D8D02FA6832E}" type="presOf" srcId="{CF66738A-E4C5-4F79-8FD2-2A0ADAD75E54}" destId="{805DC49F-358F-4000-B7D0-C0470E99B499}" srcOrd="1" destOrd="0" presId="urn:microsoft.com/office/officeart/2011/layout/CircleProcess"/>
    <dgm:cxn modelId="{E649868A-BCC3-472E-80FA-8324905AF108}" type="presOf" srcId="{9143EEBA-0D73-48F8-907D-2E9333D27125}" destId="{D6495A87-F220-40A9-BE4E-9322B26A33CC}" srcOrd="0" destOrd="0" presId="urn:microsoft.com/office/officeart/2011/layout/CircleProcess"/>
    <dgm:cxn modelId="{2E138B9A-C9F6-47E4-93FC-A500FFC52B8D}" type="presOf" srcId="{BED62C8A-6841-4F91-A458-0317A842AF9E}" destId="{3215C54D-A01D-443E-8B95-0E66320CF366}" srcOrd="0" destOrd="0" presId="urn:microsoft.com/office/officeart/2011/layout/CircleProcess"/>
    <dgm:cxn modelId="{1F550BA2-9C15-48D1-B25E-FD4DF6069A11}" type="presOf" srcId="{B96A6A07-36E5-4AC5-AB11-A2AB8BEAE5BF}" destId="{90788EE5-F292-4D94-96B6-0B69DD3E0EE9}" srcOrd="0" destOrd="0" presId="urn:microsoft.com/office/officeart/2011/layout/CircleProcess"/>
    <dgm:cxn modelId="{F268B8A3-A699-4EF2-BD7A-2B1DC14BD580}" type="presOf" srcId="{9143EEBA-0D73-48F8-907D-2E9333D27125}" destId="{C111803D-FE9A-479D-B164-E82694B7956B}" srcOrd="1" destOrd="0" presId="urn:microsoft.com/office/officeart/2011/layout/CircleProcess"/>
    <dgm:cxn modelId="{3414E3BF-E0E5-4776-89D5-7DB181FAADB0}" type="presOf" srcId="{3CB00BA6-D255-4A09-8ABC-1839230B0F8B}" destId="{E1BD0B60-A65A-45FA-8B12-53296AD34AA0}" srcOrd="0" destOrd="0" presId="urn:microsoft.com/office/officeart/2011/layout/CircleProcess"/>
    <dgm:cxn modelId="{63C7E2C0-10E7-4F06-9652-C6E53D1D8BB7}" type="presOf" srcId="{BFF341B6-ABFE-466C-9037-2651480274A4}" destId="{A9D44B1C-5EE6-4B02-BE83-F06898282C91}" srcOrd="0" destOrd="0" presId="urn:microsoft.com/office/officeart/2011/layout/CircleProcess"/>
    <dgm:cxn modelId="{CD0D11CC-E0A6-48B6-8E43-B92BBC1E8016}" type="presOf" srcId="{3CB00BA6-D255-4A09-8ABC-1839230B0F8B}" destId="{F6CA1841-666F-45CB-9C0E-F6015525C1BA}" srcOrd="1" destOrd="0" presId="urn:microsoft.com/office/officeart/2011/layout/CircleProcess"/>
    <dgm:cxn modelId="{9A1E2FDA-AF96-44FD-97B8-4E82E84EC593}" srcId="{B96A6A07-36E5-4AC5-AB11-A2AB8BEAE5BF}" destId="{9143EEBA-0D73-48F8-907D-2E9333D27125}" srcOrd="1" destOrd="0" parTransId="{48B13CCC-E428-4B6C-BF12-1FF0B289DB36}" sibTransId="{759A34E9-C24D-4DE5-A856-1D3F7BED3577}"/>
    <dgm:cxn modelId="{FEA6082E-FFC9-4368-A338-56285074FE06}" type="presParOf" srcId="{90788EE5-F292-4D94-96B6-0B69DD3E0EE9}" destId="{2C35BA5D-68C6-4C01-8AC9-D5E70ADE2D90}" srcOrd="0" destOrd="0" presId="urn:microsoft.com/office/officeart/2011/layout/CircleProcess"/>
    <dgm:cxn modelId="{851F4517-EB90-48DE-9734-D7A50C30B09C}" type="presParOf" srcId="{2C35BA5D-68C6-4C01-8AC9-D5E70ADE2D90}" destId="{E38D6927-881F-4123-B025-82D77DBADB50}" srcOrd="0" destOrd="0" presId="urn:microsoft.com/office/officeart/2011/layout/CircleProcess"/>
    <dgm:cxn modelId="{46F0E353-2505-4FA0-BADF-81000C91E82D}" type="presParOf" srcId="{90788EE5-F292-4D94-96B6-0B69DD3E0EE9}" destId="{9DB4D26C-FFA1-46E3-B026-9DFF59108776}" srcOrd="1" destOrd="0" presId="urn:microsoft.com/office/officeart/2011/layout/CircleProcess"/>
    <dgm:cxn modelId="{61DE33AB-26EF-4534-9AF4-D877532B05B1}" type="presParOf" srcId="{9DB4D26C-FFA1-46E3-B026-9DFF59108776}" destId="{6923586F-CD53-4E57-83B3-40922976D17E}" srcOrd="0" destOrd="0" presId="urn:microsoft.com/office/officeart/2011/layout/CircleProcess"/>
    <dgm:cxn modelId="{D870736F-FCB4-4580-A49F-299100C63A84}" type="presParOf" srcId="{90788EE5-F292-4D94-96B6-0B69DD3E0EE9}" destId="{805DC49F-358F-4000-B7D0-C0470E99B499}" srcOrd="2" destOrd="0" presId="urn:microsoft.com/office/officeart/2011/layout/CircleProcess"/>
    <dgm:cxn modelId="{D99D82C1-C7CE-4513-AC42-E115F1869A63}" type="presParOf" srcId="{90788EE5-F292-4D94-96B6-0B69DD3E0EE9}" destId="{72681973-966A-4731-B8B3-3A5C9D40797F}" srcOrd="3" destOrd="0" presId="urn:microsoft.com/office/officeart/2011/layout/CircleProcess"/>
    <dgm:cxn modelId="{ECE9A6C1-382F-48AB-9742-D725B1C73AE6}" type="presParOf" srcId="{72681973-966A-4731-B8B3-3A5C9D40797F}" destId="{2ECD2CA2-D910-45B4-ADEB-1CC7698DA36F}" srcOrd="0" destOrd="0" presId="urn:microsoft.com/office/officeart/2011/layout/CircleProcess"/>
    <dgm:cxn modelId="{6B65B3B2-5BB1-48B4-A009-5196F0E47E55}" type="presParOf" srcId="{90788EE5-F292-4D94-96B6-0B69DD3E0EE9}" destId="{E9360EA5-3FFC-444B-82DB-00B38CC6BF88}" srcOrd="4" destOrd="0" presId="urn:microsoft.com/office/officeart/2011/layout/CircleProcess"/>
    <dgm:cxn modelId="{CB846B68-D439-46B4-9230-FC2B747DA3E3}" type="presParOf" srcId="{E9360EA5-3FFC-444B-82DB-00B38CC6BF88}" destId="{3215C54D-A01D-443E-8B95-0E66320CF366}" srcOrd="0" destOrd="0" presId="urn:microsoft.com/office/officeart/2011/layout/CircleProcess"/>
    <dgm:cxn modelId="{90191DA1-0013-48AC-9037-AAE8FFAD7AF4}" type="presParOf" srcId="{90788EE5-F292-4D94-96B6-0B69DD3E0EE9}" destId="{6A81314C-A04D-405A-A624-DD9F49469ACF}" srcOrd="5" destOrd="0" presId="urn:microsoft.com/office/officeart/2011/layout/CircleProcess"/>
    <dgm:cxn modelId="{87ABB7E0-552F-4E23-808C-7C03117945F0}" type="presParOf" srcId="{90788EE5-F292-4D94-96B6-0B69DD3E0EE9}" destId="{50AE4C16-0A0F-43A2-87DA-DFCC6C54D85D}" srcOrd="6" destOrd="0" presId="urn:microsoft.com/office/officeart/2011/layout/CircleProcess"/>
    <dgm:cxn modelId="{6F0B69ED-91AA-4218-97F0-DE6BD1D44180}" type="presParOf" srcId="{50AE4C16-0A0F-43A2-87DA-DFCC6C54D85D}" destId="{842A5557-956D-4F9C-A146-E9AA98644278}" srcOrd="0" destOrd="0" presId="urn:microsoft.com/office/officeart/2011/layout/CircleProcess"/>
    <dgm:cxn modelId="{C43FD690-9792-4FE7-A02B-77343B802BEE}" type="presParOf" srcId="{90788EE5-F292-4D94-96B6-0B69DD3E0EE9}" destId="{1438D255-7E18-4A52-9E3E-A548FDF2641C}" srcOrd="7" destOrd="0" presId="urn:microsoft.com/office/officeart/2011/layout/CircleProcess"/>
    <dgm:cxn modelId="{32EE94D0-DFE2-47F7-A2F2-8DDB87E15A69}" type="presParOf" srcId="{1438D255-7E18-4A52-9E3E-A548FDF2641C}" destId="{D2792107-D13B-4ECE-9815-0645E32BE917}" srcOrd="0" destOrd="0" presId="urn:microsoft.com/office/officeart/2011/layout/CircleProcess"/>
    <dgm:cxn modelId="{E88CB368-8889-468B-976E-17C4FC893AA4}" type="presParOf" srcId="{90788EE5-F292-4D94-96B6-0B69DD3E0EE9}" destId="{5FF096C1-2A4C-483E-B697-9AB6C17836A6}" srcOrd="8" destOrd="0" presId="urn:microsoft.com/office/officeart/2011/layout/CircleProcess"/>
    <dgm:cxn modelId="{FBF6AEF1-A383-4516-A165-9EF8751FCE2B}" type="presParOf" srcId="{90788EE5-F292-4D94-96B6-0B69DD3E0EE9}" destId="{A9DD1B27-20B4-4234-9E42-C44E1B55A306}" srcOrd="9" destOrd="0" presId="urn:microsoft.com/office/officeart/2011/layout/CircleProcess"/>
    <dgm:cxn modelId="{DD8CC191-301E-4B22-82C1-E859CF406679}" type="presParOf" srcId="{A9DD1B27-20B4-4234-9E42-C44E1B55A306}" destId="{359D0BB0-58B4-4B06-B1EA-76E8A6AD3B9C}" srcOrd="0" destOrd="0" presId="urn:microsoft.com/office/officeart/2011/layout/CircleProcess"/>
    <dgm:cxn modelId="{CA624CF6-2A5A-46A3-AE16-E03FBAAD5FD3}" type="presParOf" srcId="{90788EE5-F292-4D94-96B6-0B69DD3E0EE9}" destId="{202E9FEF-CAB1-44FC-B98A-8DD5B74CBC6F}" srcOrd="10" destOrd="0" presId="urn:microsoft.com/office/officeart/2011/layout/CircleProcess"/>
    <dgm:cxn modelId="{EC90EC2A-0B54-47A8-8EB4-EE96910622C4}" type="presParOf" srcId="{202E9FEF-CAB1-44FC-B98A-8DD5B74CBC6F}" destId="{A9D44B1C-5EE6-4B02-BE83-F06898282C91}" srcOrd="0" destOrd="0" presId="urn:microsoft.com/office/officeart/2011/layout/CircleProcess"/>
    <dgm:cxn modelId="{7C2288D1-915E-405B-900C-47D31F667D4C}" type="presParOf" srcId="{90788EE5-F292-4D94-96B6-0B69DD3E0EE9}" destId="{10F712CE-2EB2-4240-B0C9-8C3285105418}" srcOrd="11" destOrd="0" presId="urn:microsoft.com/office/officeart/2011/layout/CircleProcess"/>
    <dgm:cxn modelId="{B4A7E702-2C65-414E-B631-3104AF93D834}" type="presParOf" srcId="{90788EE5-F292-4D94-96B6-0B69DD3E0EE9}" destId="{5A1C9054-4F4B-42E4-9C68-834322B6C062}" srcOrd="12" destOrd="0" presId="urn:microsoft.com/office/officeart/2011/layout/CircleProcess"/>
    <dgm:cxn modelId="{62F7B63D-C5C1-409E-906D-94226C937274}" type="presParOf" srcId="{5A1C9054-4F4B-42E4-9C68-834322B6C062}" destId="{2A140E5A-D88B-4920-BE53-D3C7507C26BD}" srcOrd="0" destOrd="0" presId="urn:microsoft.com/office/officeart/2011/layout/CircleProcess"/>
    <dgm:cxn modelId="{CF5C8E1A-E712-4770-8A99-08750C963F97}" type="presParOf" srcId="{90788EE5-F292-4D94-96B6-0B69DD3E0EE9}" destId="{D4DD9A4F-1102-4630-A30D-F1F3699979E6}" srcOrd="13" destOrd="0" presId="urn:microsoft.com/office/officeart/2011/layout/CircleProcess"/>
    <dgm:cxn modelId="{0FCA3711-BB27-46EC-8F12-3D2A7725315A}" type="presParOf" srcId="{D4DD9A4F-1102-4630-A30D-F1F3699979E6}" destId="{D6495A87-F220-40A9-BE4E-9322B26A33CC}" srcOrd="0" destOrd="0" presId="urn:microsoft.com/office/officeart/2011/layout/CircleProcess"/>
    <dgm:cxn modelId="{D75C299E-A3E3-4DE6-8DF4-00E12F6482FB}" type="presParOf" srcId="{90788EE5-F292-4D94-96B6-0B69DD3E0EE9}" destId="{C111803D-FE9A-479D-B164-E82694B7956B}" srcOrd="14" destOrd="0" presId="urn:microsoft.com/office/officeart/2011/layout/CircleProcess"/>
    <dgm:cxn modelId="{95C07E3C-1F2D-498E-827C-47EDB2635B36}" type="presParOf" srcId="{90788EE5-F292-4D94-96B6-0B69DD3E0EE9}" destId="{315ED108-BC7D-4D55-94DB-D0A14E810503}" srcOrd="15" destOrd="0" presId="urn:microsoft.com/office/officeart/2011/layout/CircleProcess"/>
    <dgm:cxn modelId="{A0B7363D-B566-4121-A27B-9A588DA0D6A5}" type="presParOf" srcId="{315ED108-BC7D-4D55-94DB-D0A14E810503}" destId="{03C783C9-1B3C-4B4B-882E-DFC9A6957005}" srcOrd="0" destOrd="0" presId="urn:microsoft.com/office/officeart/2011/layout/CircleProcess"/>
    <dgm:cxn modelId="{C75B762C-0F66-48D1-969C-2A068BC4E726}" type="presParOf" srcId="{90788EE5-F292-4D94-96B6-0B69DD3E0EE9}" destId="{47975F6F-86D5-47DF-9978-BB2630392042}" srcOrd="16" destOrd="0" presId="urn:microsoft.com/office/officeart/2011/layout/CircleProcess"/>
    <dgm:cxn modelId="{E441A656-E115-40FF-A660-A7989C051404}" type="presParOf" srcId="{47975F6F-86D5-47DF-9978-BB2630392042}" destId="{E1BD0B60-A65A-45FA-8B12-53296AD34AA0}" srcOrd="0" destOrd="0" presId="urn:microsoft.com/office/officeart/2011/layout/CircleProcess"/>
    <dgm:cxn modelId="{590D1AC1-33A3-49C6-8225-65A1B6D1960F}" type="presParOf" srcId="{90788EE5-F292-4D94-96B6-0B69DD3E0EE9}" destId="{F6CA1841-666F-45CB-9C0E-F6015525C1BA}" srcOrd="17"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BB078-715E-3D47-809C-628130A52057}">
      <dsp:nvSpPr>
        <dsp:cNvPr id="0" name=""/>
        <dsp:cNvSpPr/>
      </dsp:nvSpPr>
      <dsp:spPr>
        <a:xfrm>
          <a:off x="1059" y="83936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Company Level Reporting</a:t>
          </a:r>
        </a:p>
      </dsp:txBody>
      <dsp:txXfrm>
        <a:off x="424128" y="839369"/>
        <a:ext cx="1269206" cy="846137"/>
      </dsp:txXfrm>
    </dsp:sp>
    <dsp:sp modelId="{C0A7BACD-0E95-3446-9206-5E948E3786E2}">
      <dsp:nvSpPr>
        <dsp:cNvPr id="0" name=""/>
        <dsp:cNvSpPr/>
      </dsp:nvSpPr>
      <dsp:spPr>
        <a:xfrm>
          <a:off x="1841408"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Nova"/>
            </a:rPr>
            <a:t>Enterprise Dashboards</a:t>
          </a:r>
        </a:p>
      </dsp:txBody>
      <dsp:txXfrm>
        <a:off x="2192555" y="911291"/>
        <a:ext cx="1053441" cy="702294"/>
      </dsp:txXfrm>
    </dsp:sp>
    <dsp:sp modelId="{2D1CA0A4-FF7B-994C-810B-D74C25924F09}">
      <dsp:nvSpPr>
        <dsp:cNvPr id="0" name=""/>
        <dsp:cNvSpPr/>
      </dsp:nvSpPr>
      <dsp:spPr>
        <a:xfrm>
          <a:off x="3351340"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Nova"/>
            </a:rPr>
            <a:t>Cross-domain Analytics</a:t>
          </a:r>
        </a:p>
      </dsp:txBody>
      <dsp:txXfrm>
        <a:off x="3702487" y="911291"/>
        <a:ext cx="1053441" cy="702294"/>
      </dsp:txXfrm>
    </dsp:sp>
    <dsp:sp modelId="{B95509C1-4309-F540-B237-BEC5C987E049}">
      <dsp:nvSpPr>
        <dsp:cNvPr id="0" name=""/>
        <dsp:cNvSpPr/>
      </dsp:nvSpPr>
      <dsp:spPr>
        <a:xfrm>
          <a:off x="1059" y="1803966"/>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Self-service Analytics</a:t>
          </a:r>
        </a:p>
      </dsp:txBody>
      <dsp:txXfrm>
        <a:off x="424128" y="1803966"/>
        <a:ext cx="1269206" cy="846137"/>
      </dsp:txXfrm>
    </dsp:sp>
    <dsp:sp modelId="{05DC9820-7285-4D44-9137-CA298677D5D3}">
      <dsp:nvSpPr>
        <dsp:cNvPr id="0" name=""/>
        <dsp:cNvSpPr/>
      </dsp:nvSpPr>
      <dsp:spPr>
        <a:xfrm>
          <a:off x="1841408"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err="1">
              <a:latin typeface="Arial Nova"/>
            </a:rPr>
            <a:t>Adhoc</a:t>
          </a:r>
          <a:r>
            <a:rPr lang="en-US" sz="1000" kern="1200">
              <a:latin typeface="Arial Nova"/>
            </a:rPr>
            <a:t> Reporting</a:t>
          </a:r>
        </a:p>
      </dsp:txBody>
      <dsp:txXfrm>
        <a:off x="2192555" y="1875888"/>
        <a:ext cx="1053441" cy="702294"/>
      </dsp:txXfrm>
    </dsp:sp>
    <dsp:sp modelId="{7BBD68D7-FA0F-CB42-AEE4-687E5A22D1E7}">
      <dsp:nvSpPr>
        <dsp:cNvPr id="0" name=""/>
        <dsp:cNvSpPr/>
      </dsp:nvSpPr>
      <dsp:spPr>
        <a:xfrm>
          <a:off x="3351340"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Nova"/>
            </a:rPr>
            <a:t>Prototyping of Analytics</a:t>
          </a:r>
        </a:p>
      </dsp:txBody>
      <dsp:txXfrm>
        <a:off x="3702487" y="1875888"/>
        <a:ext cx="1053441" cy="702294"/>
      </dsp:txXfrm>
    </dsp:sp>
    <dsp:sp modelId="{90C10849-D9FE-E94D-962D-9ABF4EC1FC4F}">
      <dsp:nvSpPr>
        <dsp:cNvPr id="0" name=""/>
        <dsp:cNvSpPr/>
      </dsp:nvSpPr>
      <dsp:spPr>
        <a:xfrm>
          <a:off x="4861273"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Nova"/>
            </a:rPr>
            <a:t>Collaborative Analysis  </a:t>
          </a:r>
        </a:p>
      </dsp:txBody>
      <dsp:txXfrm>
        <a:off x="5212420" y="1875888"/>
        <a:ext cx="1053441" cy="702294"/>
      </dsp:txXfrm>
    </dsp:sp>
    <dsp:sp modelId="{927B20EF-EE96-924F-BC44-889575581270}">
      <dsp:nvSpPr>
        <dsp:cNvPr id="0" name=""/>
        <dsp:cNvSpPr/>
      </dsp:nvSpPr>
      <dsp:spPr>
        <a:xfrm>
          <a:off x="1059" y="2768563"/>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Operational: Reconciliation Reporting</a:t>
          </a:r>
        </a:p>
      </dsp:txBody>
      <dsp:txXfrm>
        <a:off x="424128" y="2768563"/>
        <a:ext cx="1269206" cy="846137"/>
      </dsp:txXfrm>
    </dsp:sp>
    <dsp:sp modelId="{B0A7D378-B423-E944-BA87-DD335A23CE9A}">
      <dsp:nvSpPr>
        <dsp:cNvPr id="0" name=""/>
        <dsp:cNvSpPr/>
      </dsp:nvSpPr>
      <dsp:spPr>
        <a:xfrm>
          <a:off x="1841408"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effectLst/>
              <a:latin typeface="Arial Nova"/>
              <a:cs typeface="Calibri"/>
            </a:rPr>
            <a:t>Data </a:t>
          </a:r>
          <a:r>
            <a:rPr lang="en-US" sz="1000" b="0" kern="1200">
              <a:latin typeface="Arial Nova"/>
              <a:cs typeface="Calibri"/>
            </a:rPr>
            <a:t>Reconciliation between systems</a:t>
          </a:r>
          <a:endParaRPr lang="en-US" sz="1000" b="0" kern="1200">
            <a:latin typeface="Arial Nova"/>
            <a:cs typeface="Arial" panose="020B0604020202020204"/>
          </a:endParaRPr>
        </a:p>
      </dsp:txBody>
      <dsp:txXfrm>
        <a:off x="2192555" y="2840484"/>
        <a:ext cx="1053441" cy="702294"/>
      </dsp:txXfrm>
    </dsp:sp>
    <dsp:sp modelId="{61FB159E-FD36-46AF-8DA8-C39FB170ED87}">
      <dsp:nvSpPr>
        <dsp:cNvPr id="0" name=""/>
        <dsp:cNvSpPr/>
      </dsp:nvSpPr>
      <dsp:spPr>
        <a:xfrm>
          <a:off x="3351340"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b="0" kern="1200">
              <a:latin typeface="Arial Nova"/>
              <a:cs typeface="Calibri"/>
            </a:rPr>
            <a:t>Data Governance reports</a:t>
          </a:r>
        </a:p>
      </dsp:txBody>
      <dsp:txXfrm>
        <a:off x="3702487" y="2840484"/>
        <a:ext cx="1053441" cy="702294"/>
      </dsp:txXfrm>
    </dsp:sp>
    <dsp:sp modelId="{11E59B59-C461-C347-9114-EA95CB44DF8F}">
      <dsp:nvSpPr>
        <dsp:cNvPr id="0" name=""/>
        <dsp:cNvSpPr/>
      </dsp:nvSpPr>
      <dsp:spPr>
        <a:xfrm>
          <a:off x="1059" y="373315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Operational: Business Process &amp; Compliance Reporting</a:t>
          </a:r>
        </a:p>
      </dsp:txBody>
      <dsp:txXfrm>
        <a:off x="424128" y="3733159"/>
        <a:ext cx="1269206" cy="846137"/>
      </dsp:txXfrm>
    </dsp:sp>
    <dsp:sp modelId="{F4AEA282-488D-BB4C-BF8E-000EEADF95D0}">
      <dsp:nvSpPr>
        <dsp:cNvPr id="0" name=""/>
        <dsp:cNvSpPr/>
      </dsp:nvSpPr>
      <dsp:spPr>
        <a:xfrm>
          <a:off x="1841408"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Accounting business process</a:t>
          </a:r>
          <a:endParaRPr lang="en-US" sz="1000" b="0" kern="1200">
            <a:latin typeface="Arial Nova"/>
          </a:endParaRPr>
        </a:p>
      </dsp:txBody>
      <dsp:txXfrm>
        <a:off x="2192555" y="3805081"/>
        <a:ext cx="1053441" cy="702294"/>
      </dsp:txXfrm>
    </dsp:sp>
    <dsp:sp modelId="{53962E83-462B-9044-A92A-26B969DC0E24}">
      <dsp:nvSpPr>
        <dsp:cNvPr id="0" name=""/>
        <dsp:cNvSpPr/>
      </dsp:nvSpPr>
      <dsp:spPr>
        <a:xfrm>
          <a:off x="3351340"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Month-end accounting close process</a:t>
          </a:r>
          <a:endParaRPr lang="en-US" sz="1000" b="0" kern="1200">
            <a:latin typeface="Arial Nova"/>
          </a:endParaRPr>
        </a:p>
      </dsp:txBody>
      <dsp:txXfrm>
        <a:off x="3702487" y="3805081"/>
        <a:ext cx="1053441" cy="702294"/>
      </dsp:txXfrm>
    </dsp:sp>
    <dsp:sp modelId="{255887C3-FF4F-834C-B80D-6A4ED3F7E0F8}">
      <dsp:nvSpPr>
        <dsp:cNvPr id="0" name=""/>
        <dsp:cNvSpPr/>
      </dsp:nvSpPr>
      <dsp:spPr>
        <a:xfrm>
          <a:off x="4861273"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Operational reports</a:t>
          </a:r>
          <a:endParaRPr lang="en-US" sz="1000" b="0" kern="1200">
            <a:latin typeface="Arial Nova"/>
          </a:endParaRPr>
        </a:p>
      </dsp:txBody>
      <dsp:txXfrm>
        <a:off x="5212420" y="3805081"/>
        <a:ext cx="1053441" cy="702294"/>
      </dsp:txXfrm>
    </dsp:sp>
    <dsp:sp modelId="{98D99084-7A0B-40E7-90A9-A00DB25C3301}">
      <dsp:nvSpPr>
        <dsp:cNvPr id="0" name=""/>
        <dsp:cNvSpPr/>
      </dsp:nvSpPr>
      <dsp:spPr>
        <a:xfrm>
          <a:off x="6371205"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b="0" kern="1200">
              <a:latin typeface="Arial Nova"/>
              <a:cs typeface="Calibri"/>
            </a:rPr>
            <a:t>Audit reports</a:t>
          </a:r>
        </a:p>
      </dsp:txBody>
      <dsp:txXfrm>
        <a:off x="6722352" y="3805081"/>
        <a:ext cx="1053441" cy="7022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BB078-715E-3D47-809C-628130A52057}">
      <dsp:nvSpPr>
        <dsp:cNvPr id="0" name=""/>
        <dsp:cNvSpPr/>
      </dsp:nvSpPr>
      <dsp:spPr>
        <a:xfrm>
          <a:off x="1059" y="83936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Analytics / Company Level Reporting</a:t>
          </a:r>
        </a:p>
      </dsp:txBody>
      <dsp:txXfrm>
        <a:off x="424128" y="839369"/>
        <a:ext cx="1269206" cy="846137"/>
      </dsp:txXfrm>
    </dsp:sp>
    <dsp:sp modelId="{C0A7BACD-0E95-3446-9206-5E948E3786E2}">
      <dsp:nvSpPr>
        <dsp:cNvPr id="0" name=""/>
        <dsp:cNvSpPr/>
      </dsp:nvSpPr>
      <dsp:spPr>
        <a:xfrm>
          <a:off x="1841408"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Enterprise Dashboards </a:t>
          </a:r>
        </a:p>
      </dsp:txBody>
      <dsp:txXfrm>
        <a:off x="2192555" y="911291"/>
        <a:ext cx="1053441" cy="702294"/>
      </dsp:txXfrm>
    </dsp:sp>
    <dsp:sp modelId="{2D1CA0A4-FF7B-994C-810B-D74C25924F09}">
      <dsp:nvSpPr>
        <dsp:cNvPr id="0" name=""/>
        <dsp:cNvSpPr/>
      </dsp:nvSpPr>
      <dsp:spPr>
        <a:xfrm>
          <a:off x="3351340"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Cross-domain analytics</a:t>
          </a:r>
        </a:p>
      </dsp:txBody>
      <dsp:txXfrm>
        <a:off x="3702487" y="911291"/>
        <a:ext cx="1053441" cy="702294"/>
      </dsp:txXfrm>
    </dsp:sp>
    <dsp:sp modelId="{764755A2-77E7-4C01-A03E-8CDE4894E8FA}">
      <dsp:nvSpPr>
        <dsp:cNvPr id="0" name=""/>
        <dsp:cNvSpPr/>
      </dsp:nvSpPr>
      <dsp:spPr>
        <a:xfrm>
          <a:off x="4861273"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rPr>
            <a:t>KPI Dashboards</a:t>
          </a:r>
        </a:p>
      </dsp:txBody>
      <dsp:txXfrm>
        <a:off x="5212420" y="911291"/>
        <a:ext cx="1053441" cy="702294"/>
      </dsp:txXfrm>
    </dsp:sp>
    <dsp:sp modelId="{CE63B485-5BDA-F844-B7AD-9373FA24342E}">
      <dsp:nvSpPr>
        <dsp:cNvPr id="0" name=""/>
        <dsp:cNvSpPr/>
      </dsp:nvSpPr>
      <dsp:spPr>
        <a:xfrm>
          <a:off x="6371205"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rPr>
            <a:t>Advanced Analytics</a:t>
          </a:r>
        </a:p>
      </dsp:txBody>
      <dsp:txXfrm>
        <a:off x="6722352" y="911291"/>
        <a:ext cx="1053441" cy="702294"/>
      </dsp:txXfrm>
    </dsp:sp>
    <dsp:sp modelId="{B95509C1-4309-F540-B237-BEC5C987E049}">
      <dsp:nvSpPr>
        <dsp:cNvPr id="0" name=""/>
        <dsp:cNvSpPr/>
      </dsp:nvSpPr>
      <dsp:spPr>
        <a:xfrm>
          <a:off x="1059" y="1803966"/>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Self-service Analytics</a:t>
          </a:r>
        </a:p>
      </dsp:txBody>
      <dsp:txXfrm>
        <a:off x="424128" y="1803966"/>
        <a:ext cx="1269206" cy="846137"/>
      </dsp:txXfrm>
    </dsp:sp>
    <dsp:sp modelId="{05DC9820-7285-4D44-9137-CA298677D5D3}">
      <dsp:nvSpPr>
        <dsp:cNvPr id="0" name=""/>
        <dsp:cNvSpPr/>
      </dsp:nvSpPr>
      <dsp:spPr>
        <a:xfrm>
          <a:off x="1841408"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err="1"/>
            <a:t>Adhoc</a:t>
          </a:r>
          <a:r>
            <a:rPr lang="en-US" sz="1100" kern="1200"/>
            <a:t> Reporting</a:t>
          </a:r>
        </a:p>
      </dsp:txBody>
      <dsp:txXfrm>
        <a:off x="2192555" y="1875888"/>
        <a:ext cx="1053441" cy="702294"/>
      </dsp:txXfrm>
    </dsp:sp>
    <dsp:sp modelId="{7BBD68D7-FA0F-CB42-AEE4-687E5A22D1E7}">
      <dsp:nvSpPr>
        <dsp:cNvPr id="0" name=""/>
        <dsp:cNvSpPr/>
      </dsp:nvSpPr>
      <dsp:spPr>
        <a:xfrm>
          <a:off x="3351340"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Prototyping of Analytics</a:t>
          </a:r>
        </a:p>
      </dsp:txBody>
      <dsp:txXfrm>
        <a:off x="3702487" y="1875888"/>
        <a:ext cx="1053441" cy="702294"/>
      </dsp:txXfrm>
    </dsp:sp>
    <dsp:sp modelId="{90C10849-D9FE-E94D-962D-9ABF4EC1FC4F}">
      <dsp:nvSpPr>
        <dsp:cNvPr id="0" name=""/>
        <dsp:cNvSpPr/>
      </dsp:nvSpPr>
      <dsp:spPr>
        <a:xfrm>
          <a:off x="4861273"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Collaborative Analysis  </a:t>
          </a:r>
        </a:p>
      </dsp:txBody>
      <dsp:txXfrm>
        <a:off x="5212420" y="1875888"/>
        <a:ext cx="1053441" cy="702294"/>
      </dsp:txXfrm>
    </dsp:sp>
    <dsp:sp modelId="{927B20EF-EE96-924F-BC44-889575581270}">
      <dsp:nvSpPr>
        <dsp:cNvPr id="0" name=""/>
        <dsp:cNvSpPr/>
      </dsp:nvSpPr>
      <dsp:spPr>
        <a:xfrm>
          <a:off x="1059" y="2768563"/>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Operational: Reconciliation Reporting</a:t>
          </a:r>
        </a:p>
      </dsp:txBody>
      <dsp:txXfrm>
        <a:off x="424128" y="2768563"/>
        <a:ext cx="1269206" cy="846137"/>
      </dsp:txXfrm>
    </dsp:sp>
    <dsp:sp modelId="{B0A7D378-B423-E944-BA87-DD335A23CE9A}">
      <dsp:nvSpPr>
        <dsp:cNvPr id="0" name=""/>
        <dsp:cNvSpPr/>
      </dsp:nvSpPr>
      <dsp:spPr>
        <a:xfrm>
          <a:off x="1841408"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a:effectLst/>
            </a:rPr>
            <a:t>Data Reconciliation </a:t>
          </a:r>
          <a:r>
            <a:rPr lang="en-US" sz="1100" b="0" kern="1200">
              <a:effectLst/>
            </a:rPr>
            <a:t>between systems</a:t>
          </a:r>
        </a:p>
      </dsp:txBody>
      <dsp:txXfrm>
        <a:off x="2192555" y="2840484"/>
        <a:ext cx="1053441" cy="702294"/>
      </dsp:txXfrm>
    </dsp:sp>
    <dsp:sp modelId="{60E221A6-A1D7-4F81-9E83-58F045C3D1E7}">
      <dsp:nvSpPr>
        <dsp:cNvPr id="0" name=""/>
        <dsp:cNvSpPr/>
      </dsp:nvSpPr>
      <dsp:spPr>
        <a:xfrm>
          <a:off x="3351340"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rPr>
            <a:t>Data Governance reports</a:t>
          </a:r>
        </a:p>
      </dsp:txBody>
      <dsp:txXfrm>
        <a:off x="3702487" y="2840484"/>
        <a:ext cx="1053441" cy="702294"/>
      </dsp:txXfrm>
    </dsp:sp>
    <dsp:sp modelId="{11E59B59-C461-C347-9114-EA95CB44DF8F}">
      <dsp:nvSpPr>
        <dsp:cNvPr id="0" name=""/>
        <dsp:cNvSpPr/>
      </dsp:nvSpPr>
      <dsp:spPr>
        <a:xfrm>
          <a:off x="1059" y="373315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Operational: Business Process &amp; Compliance Reporting</a:t>
          </a:r>
        </a:p>
      </dsp:txBody>
      <dsp:txXfrm>
        <a:off x="424128" y="3733159"/>
        <a:ext cx="1269206" cy="846137"/>
      </dsp:txXfrm>
    </dsp:sp>
    <dsp:sp modelId="{F4AEA282-488D-BB4C-BF8E-000EEADF95D0}">
      <dsp:nvSpPr>
        <dsp:cNvPr id="0" name=""/>
        <dsp:cNvSpPr/>
      </dsp:nvSpPr>
      <dsp:spPr>
        <a:xfrm>
          <a:off x="1841408"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Accounting business process</a:t>
          </a:r>
          <a:endParaRPr lang="en-US" sz="1100" b="0" kern="1200"/>
        </a:p>
      </dsp:txBody>
      <dsp:txXfrm>
        <a:off x="2192555" y="3805081"/>
        <a:ext cx="1053441" cy="702294"/>
      </dsp:txXfrm>
    </dsp:sp>
    <dsp:sp modelId="{53962E83-462B-9044-A92A-26B969DC0E24}">
      <dsp:nvSpPr>
        <dsp:cNvPr id="0" name=""/>
        <dsp:cNvSpPr/>
      </dsp:nvSpPr>
      <dsp:spPr>
        <a:xfrm>
          <a:off x="3351340"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Month-end accounting close process</a:t>
          </a:r>
          <a:endParaRPr lang="en-US" sz="1100" b="0" kern="1200"/>
        </a:p>
      </dsp:txBody>
      <dsp:txXfrm>
        <a:off x="3702487" y="3805081"/>
        <a:ext cx="1053441" cy="702294"/>
      </dsp:txXfrm>
    </dsp:sp>
    <dsp:sp modelId="{255887C3-FF4F-834C-B80D-6A4ED3F7E0F8}">
      <dsp:nvSpPr>
        <dsp:cNvPr id="0" name=""/>
        <dsp:cNvSpPr/>
      </dsp:nvSpPr>
      <dsp:spPr>
        <a:xfrm>
          <a:off x="4861273"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Operational reports</a:t>
          </a:r>
          <a:endParaRPr lang="en-US" sz="1100" b="0" kern="1200"/>
        </a:p>
      </dsp:txBody>
      <dsp:txXfrm>
        <a:off x="5212420" y="3805081"/>
        <a:ext cx="1053441" cy="702294"/>
      </dsp:txXfrm>
    </dsp:sp>
    <dsp:sp modelId="{CEA9352F-A650-452E-8996-93ADF94D6AE4}">
      <dsp:nvSpPr>
        <dsp:cNvPr id="0" name=""/>
        <dsp:cNvSpPr/>
      </dsp:nvSpPr>
      <dsp:spPr>
        <a:xfrm>
          <a:off x="6371205"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b="0" kern="1200">
              <a:latin typeface="Calibri"/>
              <a:cs typeface="Calibri"/>
            </a:rPr>
            <a:t>Audit reports</a:t>
          </a:r>
        </a:p>
      </dsp:txBody>
      <dsp:txXfrm>
        <a:off x="6722352" y="3805081"/>
        <a:ext cx="1053441" cy="7022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D6927-881F-4123-B025-82D77DBADB50}">
      <dsp:nvSpPr>
        <dsp:cNvPr id="0" name=""/>
        <dsp:cNvSpPr/>
      </dsp:nvSpPr>
      <dsp:spPr>
        <a:xfrm>
          <a:off x="7418405" y="526526"/>
          <a:ext cx="1380231" cy="137996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23586F-CD53-4E57-83B3-40922976D17E}">
      <dsp:nvSpPr>
        <dsp:cNvPr id="0" name=""/>
        <dsp:cNvSpPr/>
      </dsp:nvSpPr>
      <dsp:spPr>
        <a:xfrm>
          <a:off x="746488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 Access</a:t>
          </a:r>
        </a:p>
      </dsp:txBody>
      <dsp:txXfrm>
        <a:off x="7649028" y="756561"/>
        <a:ext cx="919861" cy="919898"/>
      </dsp:txXfrm>
    </dsp:sp>
    <dsp:sp modelId="{2ECD2CA2-D910-45B4-ADEB-1CC7698DA36F}">
      <dsp:nvSpPr>
        <dsp:cNvPr id="0" name=""/>
        <dsp:cNvSpPr/>
      </dsp:nvSpPr>
      <dsp:spPr>
        <a:xfrm rot="2700000">
          <a:off x="5992672" y="526371"/>
          <a:ext cx="1380036" cy="1380036"/>
        </a:xfrm>
        <a:prstGeom prst="teardrop">
          <a:avLst>
            <a:gd name="adj" fmla="val 10000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5C54D-A01D-443E-8B95-0E66320CF366}">
      <dsp:nvSpPr>
        <dsp:cNvPr id="0" name=""/>
        <dsp:cNvSpPr/>
      </dsp:nvSpPr>
      <dsp:spPr>
        <a:xfrm>
          <a:off x="603905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Level of Reporting</a:t>
          </a:r>
        </a:p>
      </dsp:txBody>
      <dsp:txXfrm>
        <a:off x="6223198" y="756561"/>
        <a:ext cx="919861" cy="919898"/>
      </dsp:txXfrm>
    </dsp:sp>
    <dsp:sp modelId="{842A5557-956D-4F9C-A146-E9AA98644278}">
      <dsp:nvSpPr>
        <dsp:cNvPr id="0" name=""/>
        <dsp:cNvSpPr/>
      </dsp:nvSpPr>
      <dsp:spPr>
        <a:xfrm rot="2700000">
          <a:off x="4566842" y="526371"/>
          <a:ext cx="1380036" cy="1380036"/>
        </a:xfrm>
        <a:prstGeom prst="teardrop">
          <a:avLst>
            <a:gd name="adj" fmla="val 10000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92107-D13B-4ECE-9815-0645E32BE917}">
      <dsp:nvSpPr>
        <dsp:cNvPr id="0" name=""/>
        <dsp:cNvSpPr/>
      </dsp:nvSpPr>
      <dsp:spPr>
        <a:xfrm>
          <a:off x="461322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a:t>
          </a:r>
          <a:r>
            <a:rPr lang="en-US" sz="105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Category</a:t>
          </a:r>
        </a:p>
      </dsp:txBody>
      <dsp:txXfrm>
        <a:off x="4797368" y="756561"/>
        <a:ext cx="919861" cy="919898"/>
      </dsp:txXfrm>
    </dsp:sp>
    <dsp:sp modelId="{359D0BB0-58B4-4B06-B1EA-76E8A6AD3B9C}">
      <dsp:nvSpPr>
        <dsp:cNvPr id="0" name=""/>
        <dsp:cNvSpPr/>
      </dsp:nvSpPr>
      <dsp:spPr>
        <a:xfrm rot="2700000">
          <a:off x="3141012" y="526371"/>
          <a:ext cx="1380036" cy="1380036"/>
        </a:xfrm>
        <a:prstGeom prst="teardrop">
          <a:avLst>
            <a:gd name="adj" fmla="val 10000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44B1C-5EE6-4B02-BE83-F06898282C91}">
      <dsp:nvSpPr>
        <dsp:cNvPr id="0" name=""/>
        <dsp:cNvSpPr/>
      </dsp:nvSpPr>
      <dsp:spPr>
        <a:xfrm>
          <a:off x="3187391" y="572533"/>
          <a:ext cx="1288157" cy="1287954"/>
        </a:xfrm>
        <a:prstGeom prst="ellipse">
          <a:avLst/>
        </a:prstGeom>
        <a:solidFill>
          <a:schemeClr val="lt1">
            <a:alpha val="90000"/>
            <a:hueOff val="0"/>
            <a:satOff val="0"/>
            <a:lumOff val="0"/>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a:t>
          </a:r>
          <a:r>
            <a:rPr lang="en-US" sz="110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Format</a:t>
          </a:r>
        </a:p>
      </dsp:txBody>
      <dsp:txXfrm>
        <a:off x="3370661" y="756561"/>
        <a:ext cx="919861" cy="919898"/>
      </dsp:txXfrm>
    </dsp:sp>
    <dsp:sp modelId="{2A140E5A-D88B-4920-BE53-D3C7507C26BD}">
      <dsp:nvSpPr>
        <dsp:cNvPr id="0" name=""/>
        <dsp:cNvSpPr/>
      </dsp:nvSpPr>
      <dsp:spPr>
        <a:xfrm rot="2700000">
          <a:off x="1715182" y="526371"/>
          <a:ext cx="1380036" cy="1380036"/>
        </a:xfrm>
        <a:prstGeom prst="teardrop">
          <a:avLst>
            <a:gd name="adj" fmla="val 10000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95A87-F220-40A9-BE4E-9322B26A33CC}">
      <dsp:nvSpPr>
        <dsp:cNvPr id="0" name=""/>
        <dsp:cNvSpPr/>
      </dsp:nvSpPr>
      <dsp:spPr>
        <a:xfrm>
          <a:off x="1761561" y="572533"/>
          <a:ext cx="1288157" cy="1287954"/>
        </a:xfrm>
        <a:prstGeom prst="ellipse">
          <a:avLst/>
        </a:prstGeom>
        <a:solidFill>
          <a:schemeClr val="lt1">
            <a:alpha val="90000"/>
            <a:hueOff val="0"/>
            <a:satOff val="0"/>
            <a:lumOff val="0"/>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Data Volume</a:t>
          </a:r>
        </a:p>
      </dsp:txBody>
      <dsp:txXfrm>
        <a:off x="1944832" y="756561"/>
        <a:ext cx="919861" cy="919898"/>
      </dsp:txXfrm>
    </dsp:sp>
    <dsp:sp modelId="{03C783C9-1B3C-4B4B-882E-DFC9A6957005}">
      <dsp:nvSpPr>
        <dsp:cNvPr id="0" name=""/>
        <dsp:cNvSpPr/>
      </dsp:nvSpPr>
      <dsp:spPr>
        <a:xfrm rot="2700000">
          <a:off x="289353" y="526371"/>
          <a:ext cx="1380036" cy="1380036"/>
        </a:xfrm>
        <a:prstGeom prst="teardrop">
          <a:avLst>
            <a:gd name="adj" fmla="val 1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0B60-A65A-45FA-8B12-53296AD34AA0}">
      <dsp:nvSpPr>
        <dsp:cNvPr id="0" name=""/>
        <dsp:cNvSpPr/>
      </dsp:nvSpPr>
      <dsp:spPr>
        <a:xfrm>
          <a:off x="334854" y="572533"/>
          <a:ext cx="1288157" cy="1287954"/>
        </a:xfrm>
        <a:prstGeom prst="ellipse">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Data</a:t>
          </a:r>
          <a:r>
            <a:rPr lang="en-US" sz="110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Privacy</a:t>
          </a:r>
        </a:p>
      </dsp:txBody>
      <dsp:txXfrm>
        <a:off x="519002" y="756561"/>
        <a:ext cx="919861" cy="9198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BB078-715E-3D47-809C-628130A52057}">
      <dsp:nvSpPr>
        <dsp:cNvPr id="0" name=""/>
        <dsp:cNvSpPr/>
      </dsp:nvSpPr>
      <dsp:spPr>
        <a:xfrm>
          <a:off x="1059" y="83936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Company Level Reporting</a:t>
          </a:r>
        </a:p>
      </dsp:txBody>
      <dsp:txXfrm>
        <a:off x="424128" y="839369"/>
        <a:ext cx="1269206" cy="846137"/>
      </dsp:txXfrm>
    </dsp:sp>
    <dsp:sp modelId="{C0A7BACD-0E95-3446-9206-5E948E3786E2}">
      <dsp:nvSpPr>
        <dsp:cNvPr id="0" name=""/>
        <dsp:cNvSpPr/>
      </dsp:nvSpPr>
      <dsp:spPr>
        <a:xfrm>
          <a:off x="1841408"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Nova"/>
            </a:rPr>
            <a:t>Enterprise Dashboards</a:t>
          </a:r>
        </a:p>
      </dsp:txBody>
      <dsp:txXfrm>
        <a:off x="2192555" y="911291"/>
        <a:ext cx="1053441" cy="702294"/>
      </dsp:txXfrm>
    </dsp:sp>
    <dsp:sp modelId="{2D1CA0A4-FF7B-994C-810B-D74C25924F09}">
      <dsp:nvSpPr>
        <dsp:cNvPr id="0" name=""/>
        <dsp:cNvSpPr/>
      </dsp:nvSpPr>
      <dsp:spPr>
        <a:xfrm>
          <a:off x="3351340"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Nova"/>
            </a:rPr>
            <a:t>Cross-domain Analytics</a:t>
          </a:r>
        </a:p>
      </dsp:txBody>
      <dsp:txXfrm>
        <a:off x="3702487" y="911291"/>
        <a:ext cx="1053441" cy="702294"/>
      </dsp:txXfrm>
    </dsp:sp>
    <dsp:sp modelId="{B95509C1-4309-F540-B237-BEC5C987E049}">
      <dsp:nvSpPr>
        <dsp:cNvPr id="0" name=""/>
        <dsp:cNvSpPr/>
      </dsp:nvSpPr>
      <dsp:spPr>
        <a:xfrm>
          <a:off x="1059" y="1803966"/>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Self-service Analytics</a:t>
          </a:r>
        </a:p>
      </dsp:txBody>
      <dsp:txXfrm>
        <a:off x="424128" y="1803966"/>
        <a:ext cx="1269206" cy="846137"/>
      </dsp:txXfrm>
    </dsp:sp>
    <dsp:sp modelId="{05DC9820-7285-4D44-9137-CA298677D5D3}">
      <dsp:nvSpPr>
        <dsp:cNvPr id="0" name=""/>
        <dsp:cNvSpPr/>
      </dsp:nvSpPr>
      <dsp:spPr>
        <a:xfrm>
          <a:off x="1841408"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err="1">
              <a:latin typeface="Arial Nova"/>
            </a:rPr>
            <a:t>Adhoc</a:t>
          </a:r>
          <a:r>
            <a:rPr lang="en-US" sz="1000" kern="1200">
              <a:latin typeface="Arial Nova"/>
            </a:rPr>
            <a:t> Reporting</a:t>
          </a:r>
        </a:p>
      </dsp:txBody>
      <dsp:txXfrm>
        <a:off x="2192555" y="1875888"/>
        <a:ext cx="1053441" cy="702294"/>
      </dsp:txXfrm>
    </dsp:sp>
    <dsp:sp modelId="{7BBD68D7-FA0F-CB42-AEE4-687E5A22D1E7}">
      <dsp:nvSpPr>
        <dsp:cNvPr id="0" name=""/>
        <dsp:cNvSpPr/>
      </dsp:nvSpPr>
      <dsp:spPr>
        <a:xfrm>
          <a:off x="3351340"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kern="1200">
              <a:latin typeface="Arial Nova"/>
            </a:rPr>
            <a:t>Prototyping of Analytics</a:t>
          </a:r>
        </a:p>
      </dsp:txBody>
      <dsp:txXfrm>
        <a:off x="3702487" y="1875888"/>
        <a:ext cx="1053441" cy="702294"/>
      </dsp:txXfrm>
    </dsp:sp>
    <dsp:sp modelId="{90C10849-D9FE-E94D-962D-9ABF4EC1FC4F}">
      <dsp:nvSpPr>
        <dsp:cNvPr id="0" name=""/>
        <dsp:cNvSpPr/>
      </dsp:nvSpPr>
      <dsp:spPr>
        <a:xfrm>
          <a:off x="4861273"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latin typeface="Arial Nova"/>
            </a:rPr>
            <a:t>Collaborative Analysis  </a:t>
          </a:r>
        </a:p>
      </dsp:txBody>
      <dsp:txXfrm>
        <a:off x="5212420" y="1875888"/>
        <a:ext cx="1053441" cy="702294"/>
      </dsp:txXfrm>
    </dsp:sp>
    <dsp:sp modelId="{927B20EF-EE96-924F-BC44-889575581270}">
      <dsp:nvSpPr>
        <dsp:cNvPr id="0" name=""/>
        <dsp:cNvSpPr/>
      </dsp:nvSpPr>
      <dsp:spPr>
        <a:xfrm>
          <a:off x="1059" y="2768563"/>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Operational: Reconciliation Reporting</a:t>
          </a:r>
        </a:p>
      </dsp:txBody>
      <dsp:txXfrm>
        <a:off x="424128" y="2768563"/>
        <a:ext cx="1269206" cy="846137"/>
      </dsp:txXfrm>
    </dsp:sp>
    <dsp:sp modelId="{B0A7D378-B423-E944-BA87-DD335A23CE9A}">
      <dsp:nvSpPr>
        <dsp:cNvPr id="0" name=""/>
        <dsp:cNvSpPr/>
      </dsp:nvSpPr>
      <dsp:spPr>
        <a:xfrm>
          <a:off x="1841408"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kern="1200">
              <a:effectLst/>
              <a:latin typeface="Arial Nova"/>
              <a:cs typeface="Calibri"/>
            </a:rPr>
            <a:t>Data </a:t>
          </a:r>
          <a:r>
            <a:rPr lang="en-US" sz="1000" b="0" kern="1200">
              <a:latin typeface="Arial Nova"/>
              <a:cs typeface="Calibri"/>
            </a:rPr>
            <a:t>Reconciliation between systems</a:t>
          </a:r>
          <a:endParaRPr lang="en-US" sz="1000" b="0" kern="1200">
            <a:latin typeface="Arial Nova"/>
            <a:cs typeface="Arial" panose="020B0604020202020204"/>
          </a:endParaRPr>
        </a:p>
      </dsp:txBody>
      <dsp:txXfrm>
        <a:off x="2192555" y="2840484"/>
        <a:ext cx="1053441" cy="702294"/>
      </dsp:txXfrm>
    </dsp:sp>
    <dsp:sp modelId="{61FB159E-FD36-46AF-8DA8-C39FB170ED87}">
      <dsp:nvSpPr>
        <dsp:cNvPr id="0" name=""/>
        <dsp:cNvSpPr/>
      </dsp:nvSpPr>
      <dsp:spPr>
        <a:xfrm>
          <a:off x="3351340"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b="0" kern="1200">
              <a:latin typeface="Arial Nova"/>
              <a:cs typeface="Calibri"/>
            </a:rPr>
            <a:t>Data Governance reports</a:t>
          </a:r>
        </a:p>
      </dsp:txBody>
      <dsp:txXfrm>
        <a:off x="3702487" y="2840484"/>
        <a:ext cx="1053441" cy="702294"/>
      </dsp:txXfrm>
    </dsp:sp>
    <dsp:sp modelId="{11E59B59-C461-C347-9114-EA95CB44DF8F}">
      <dsp:nvSpPr>
        <dsp:cNvPr id="0" name=""/>
        <dsp:cNvSpPr/>
      </dsp:nvSpPr>
      <dsp:spPr>
        <a:xfrm>
          <a:off x="1059" y="373315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7620" rIns="0" bIns="7620" numCol="1" spcCol="1270" anchor="ctr" anchorCtr="0">
          <a:noAutofit/>
        </a:bodyPr>
        <a:lstStyle/>
        <a:p>
          <a:pPr marL="0" lvl="0" indent="0" algn="ctr" defTabSz="533400">
            <a:lnSpc>
              <a:spcPct val="90000"/>
            </a:lnSpc>
            <a:spcBef>
              <a:spcPct val="0"/>
            </a:spcBef>
            <a:spcAft>
              <a:spcPct val="35000"/>
            </a:spcAft>
            <a:buNone/>
          </a:pPr>
          <a:r>
            <a:rPr lang="en-US" sz="1200" kern="1200">
              <a:latin typeface="Arial Nova"/>
            </a:rPr>
            <a:t>Operational: Business Process &amp; Compliance Reporting</a:t>
          </a:r>
        </a:p>
      </dsp:txBody>
      <dsp:txXfrm>
        <a:off x="424128" y="3733159"/>
        <a:ext cx="1269206" cy="846137"/>
      </dsp:txXfrm>
    </dsp:sp>
    <dsp:sp modelId="{F4AEA282-488D-BB4C-BF8E-000EEADF95D0}">
      <dsp:nvSpPr>
        <dsp:cNvPr id="0" name=""/>
        <dsp:cNvSpPr/>
      </dsp:nvSpPr>
      <dsp:spPr>
        <a:xfrm>
          <a:off x="1841408"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Accounting business process</a:t>
          </a:r>
          <a:endParaRPr lang="en-US" sz="1000" b="0" kern="1200">
            <a:latin typeface="Arial Nova"/>
          </a:endParaRPr>
        </a:p>
      </dsp:txBody>
      <dsp:txXfrm>
        <a:off x="2192555" y="3805081"/>
        <a:ext cx="1053441" cy="702294"/>
      </dsp:txXfrm>
    </dsp:sp>
    <dsp:sp modelId="{53962E83-462B-9044-A92A-26B969DC0E24}">
      <dsp:nvSpPr>
        <dsp:cNvPr id="0" name=""/>
        <dsp:cNvSpPr/>
      </dsp:nvSpPr>
      <dsp:spPr>
        <a:xfrm>
          <a:off x="3351340"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Month-end accounting close process</a:t>
          </a:r>
          <a:endParaRPr lang="en-US" sz="1000" b="0" kern="1200">
            <a:latin typeface="Arial Nova"/>
          </a:endParaRPr>
        </a:p>
      </dsp:txBody>
      <dsp:txXfrm>
        <a:off x="3702487" y="3805081"/>
        <a:ext cx="1053441" cy="702294"/>
      </dsp:txXfrm>
    </dsp:sp>
    <dsp:sp modelId="{255887C3-FF4F-834C-B80D-6A4ED3F7E0F8}">
      <dsp:nvSpPr>
        <dsp:cNvPr id="0" name=""/>
        <dsp:cNvSpPr/>
      </dsp:nvSpPr>
      <dsp:spPr>
        <a:xfrm>
          <a:off x="4861273"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a:lnSpc>
              <a:spcPct val="90000"/>
            </a:lnSpc>
            <a:spcBef>
              <a:spcPct val="0"/>
            </a:spcBef>
            <a:spcAft>
              <a:spcPct val="35000"/>
            </a:spcAft>
            <a:buNone/>
          </a:pPr>
          <a:r>
            <a:rPr lang="en-US" sz="1000" b="0" kern="1200">
              <a:effectLst/>
              <a:latin typeface="Arial Nova"/>
              <a:ea typeface="Times New Roman" panose="02020603050405020304" pitchFamily="18" charset="0"/>
            </a:rPr>
            <a:t>Operational reports</a:t>
          </a:r>
          <a:endParaRPr lang="en-US" sz="1000" b="0" kern="1200">
            <a:latin typeface="Arial Nova"/>
          </a:endParaRPr>
        </a:p>
      </dsp:txBody>
      <dsp:txXfrm>
        <a:off x="5212420" y="3805081"/>
        <a:ext cx="1053441" cy="702294"/>
      </dsp:txXfrm>
    </dsp:sp>
    <dsp:sp modelId="{98D99084-7A0B-40E7-90A9-A00DB25C3301}">
      <dsp:nvSpPr>
        <dsp:cNvPr id="0" name=""/>
        <dsp:cNvSpPr/>
      </dsp:nvSpPr>
      <dsp:spPr>
        <a:xfrm>
          <a:off x="6371205"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700" tIns="6350" rIns="0" bIns="6350" numCol="1" spcCol="1270" anchor="ctr" anchorCtr="0">
          <a:noAutofit/>
        </a:bodyPr>
        <a:lstStyle/>
        <a:p>
          <a:pPr marL="0" lvl="0" indent="0" algn="ctr" defTabSz="444500" rtl="0">
            <a:lnSpc>
              <a:spcPct val="90000"/>
            </a:lnSpc>
            <a:spcBef>
              <a:spcPct val="0"/>
            </a:spcBef>
            <a:spcAft>
              <a:spcPct val="35000"/>
            </a:spcAft>
            <a:buNone/>
          </a:pPr>
          <a:r>
            <a:rPr lang="en-US" sz="1000" b="0" kern="1200">
              <a:latin typeface="Arial Nova"/>
              <a:cs typeface="Calibri"/>
            </a:rPr>
            <a:t>Audit reports</a:t>
          </a:r>
        </a:p>
      </dsp:txBody>
      <dsp:txXfrm>
        <a:off x="6722352" y="3805081"/>
        <a:ext cx="1053441" cy="7022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BB078-715E-3D47-809C-628130A52057}">
      <dsp:nvSpPr>
        <dsp:cNvPr id="0" name=""/>
        <dsp:cNvSpPr/>
      </dsp:nvSpPr>
      <dsp:spPr>
        <a:xfrm>
          <a:off x="1059" y="83936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Analytics / Company Level Reporting</a:t>
          </a:r>
        </a:p>
      </dsp:txBody>
      <dsp:txXfrm>
        <a:off x="424128" y="839369"/>
        <a:ext cx="1269206" cy="846137"/>
      </dsp:txXfrm>
    </dsp:sp>
    <dsp:sp modelId="{C0A7BACD-0E95-3446-9206-5E948E3786E2}">
      <dsp:nvSpPr>
        <dsp:cNvPr id="0" name=""/>
        <dsp:cNvSpPr/>
      </dsp:nvSpPr>
      <dsp:spPr>
        <a:xfrm>
          <a:off x="1841408"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a:latin typeface="Arial" panose="020B0604020202020204"/>
            </a:rPr>
            <a:t>Enterprise Dashboards </a:t>
          </a:r>
        </a:p>
      </dsp:txBody>
      <dsp:txXfrm>
        <a:off x="2192555" y="911291"/>
        <a:ext cx="1053441" cy="702294"/>
      </dsp:txXfrm>
    </dsp:sp>
    <dsp:sp modelId="{2D1CA0A4-FF7B-994C-810B-D74C25924F09}">
      <dsp:nvSpPr>
        <dsp:cNvPr id="0" name=""/>
        <dsp:cNvSpPr/>
      </dsp:nvSpPr>
      <dsp:spPr>
        <a:xfrm>
          <a:off x="3351340"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Cross-domain analytics</a:t>
          </a:r>
        </a:p>
      </dsp:txBody>
      <dsp:txXfrm>
        <a:off x="3702487" y="911291"/>
        <a:ext cx="1053441" cy="702294"/>
      </dsp:txXfrm>
    </dsp:sp>
    <dsp:sp modelId="{764755A2-77E7-4C01-A03E-8CDE4894E8FA}">
      <dsp:nvSpPr>
        <dsp:cNvPr id="0" name=""/>
        <dsp:cNvSpPr/>
      </dsp:nvSpPr>
      <dsp:spPr>
        <a:xfrm>
          <a:off x="4861273"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rPr>
            <a:t>KPI Dashboards</a:t>
          </a:r>
        </a:p>
      </dsp:txBody>
      <dsp:txXfrm>
        <a:off x="5212420" y="911291"/>
        <a:ext cx="1053441" cy="702294"/>
      </dsp:txXfrm>
    </dsp:sp>
    <dsp:sp modelId="{CE63B485-5BDA-F844-B7AD-9373FA24342E}">
      <dsp:nvSpPr>
        <dsp:cNvPr id="0" name=""/>
        <dsp:cNvSpPr/>
      </dsp:nvSpPr>
      <dsp:spPr>
        <a:xfrm>
          <a:off x="6371205" y="91129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1" kern="1200">
              <a:solidFill>
                <a:srgbClr val="0070C0"/>
              </a:solidFill>
            </a:rPr>
            <a:t>Advanced Analytics</a:t>
          </a:r>
        </a:p>
      </dsp:txBody>
      <dsp:txXfrm>
        <a:off x="6722352" y="911291"/>
        <a:ext cx="1053441" cy="702294"/>
      </dsp:txXfrm>
    </dsp:sp>
    <dsp:sp modelId="{B95509C1-4309-F540-B237-BEC5C987E049}">
      <dsp:nvSpPr>
        <dsp:cNvPr id="0" name=""/>
        <dsp:cNvSpPr/>
      </dsp:nvSpPr>
      <dsp:spPr>
        <a:xfrm>
          <a:off x="1059" y="1803966"/>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Self-service Analytics</a:t>
          </a:r>
        </a:p>
      </dsp:txBody>
      <dsp:txXfrm>
        <a:off x="424128" y="1803966"/>
        <a:ext cx="1269206" cy="846137"/>
      </dsp:txXfrm>
    </dsp:sp>
    <dsp:sp modelId="{05DC9820-7285-4D44-9137-CA298677D5D3}">
      <dsp:nvSpPr>
        <dsp:cNvPr id="0" name=""/>
        <dsp:cNvSpPr/>
      </dsp:nvSpPr>
      <dsp:spPr>
        <a:xfrm>
          <a:off x="1841408"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err="1"/>
            <a:t>Adhoc</a:t>
          </a:r>
          <a:r>
            <a:rPr lang="en-US" sz="1100" kern="1200"/>
            <a:t> Reporting</a:t>
          </a:r>
        </a:p>
      </dsp:txBody>
      <dsp:txXfrm>
        <a:off x="2192555" y="1875888"/>
        <a:ext cx="1053441" cy="702294"/>
      </dsp:txXfrm>
    </dsp:sp>
    <dsp:sp modelId="{7BBD68D7-FA0F-CB42-AEE4-687E5A22D1E7}">
      <dsp:nvSpPr>
        <dsp:cNvPr id="0" name=""/>
        <dsp:cNvSpPr/>
      </dsp:nvSpPr>
      <dsp:spPr>
        <a:xfrm>
          <a:off x="3351340"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Prototyping of Analytics</a:t>
          </a:r>
        </a:p>
      </dsp:txBody>
      <dsp:txXfrm>
        <a:off x="3702487" y="1875888"/>
        <a:ext cx="1053441" cy="702294"/>
      </dsp:txXfrm>
    </dsp:sp>
    <dsp:sp modelId="{90C10849-D9FE-E94D-962D-9ABF4EC1FC4F}">
      <dsp:nvSpPr>
        <dsp:cNvPr id="0" name=""/>
        <dsp:cNvSpPr/>
      </dsp:nvSpPr>
      <dsp:spPr>
        <a:xfrm>
          <a:off x="4861273" y="1875888"/>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kern="1200"/>
            <a:t>Collaborative Analysis  </a:t>
          </a:r>
        </a:p>
      </dsp:txBody>
      <dsp:txXfrm>
        <a:off x="5212420" y="1875888"/>
        <a:ext cx="1053441" cy="702294"/>
      </dsp:txXfrm>
    </dsp:sp>
    <dsp:sp modelId="{927B20EF-EE96-924F-BC44-889575581270}">
      <dsp:nvSpPr>
        <dsp:cNvPr id="0" name=""/>
        <dsp:cNvSpPr/>
      </dsp:nvSpPr>
      <dsp:spPr>
        <a:xfrm>
          <a:off x="1059" y="2768563"/>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Operational: Reconciliation Reporting</a:t>
          </a:r>
        </a:p>
      </dsp:txBody>
      <dsp:txXfrm>
        <a:off x="424128" y="2768563"/>
        <a:ext cx="1269206" cy="846137"/>
      </dsp:txXfrm>
    </dsp:sp>
    <dsp:sp modelId="{B0A7D378-B423-E944-BA87-DD335A23CE9A}">
      <dsp:nvSpPr>
        <dsp:cNvPr id="0" name=""/>
        <dsp:cNvSpPr/>
      </dsp:nvSpPr>
      <dsp:spPr>
        <a:xfrm>
          <a:off x="1841408"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kern="1200">
              <a:effectLst/>
            </a:rPr>
            <a:t>Data Reconciliation </a:t>
          </a:r>
          <a:r>
            <a:rPr lang="en-US" sz="1100" b="0" kern="1200">
              <a:effectLst/>
            </a:rPr>
            <a:t>between systems</a:t>
          </a:r>
        </a:p>
      </dsp:txBody>
      <dsp:txXfrm>
        <a:off x="2192555" y="2840484"/>
        <a:ext cx="1053441" cy="702294"/>
      </dsp:txXfrm>
    </dsp:sp>
    <dsp:sp modelId="{60E221A6-A1D7-4F81-9E83-58F045C3D1E7}">
      <dsp:nvSpPr>
        <dsp:cNvPr id="0" name=""/>
        <dsp:cNvSpPr/>
      </dsp:nvSpPr>
      <dsp:spPr>
        <a:xfrm>
          <a:off x="3351340" y="2840484"/>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rPr>
            <a:t>Data Governance reports</a:t>
          </a:r>
        </a:p>
      </dsp:txBody>
      <dsp:txXfrm>
        <a:off x="3702487" y="2840484"/>
        <a:ext cx="1053441" cy="702294"/>
      </dsp:txXfrm>
    </dsp:sp>
    <dsp:sp modelId="{11E59B59-C461-C347-9114-EA95CB44DF8F}">
      <dsp:nvSpPr>
        <dsp:cNvPr id="0" name=""/>
        <dsp:cNvSpPr/>
      </dsp:nvSpPr>
      <dsp:spPr>
        <a:xfrm>
          <a:off x="1059" y="3733159"/>
          <a:ext cx="2115343" cy="84613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8890" rIns="0" bIns="8890" numCol="1" spcCol="1270" anchor="ctr" anchorCtr="0">
          <a:noAutofit/>
        </a:bodyPr>
        <a:lstStyle/>
        <a:p>
          <a:pPr marL="0" lvl="0" indent="0" algn="ctr" defTabSz="622300">
            <a:lnSpc>
              <a:spcPct val="90000"/>
            </a:lnSpc>
            <a:spcBef>
              <a:spcPct val="0"/>
            </a:spcBef>
            <a:spcAft>
              <a:spcPct val="35000"/>
            </a:spcAft>
            <a:buNone/>
          </a:pPr>
          <a:r>
            <a:rPr lang="en-US" sz="1400" kern="1200"/>
            <a:t>Operational: Business Process &amp; Compliance Reporting</a:t>
          </a:r>
        </a:p>
      </dsp:txBody>
      <dsp:txXfrm>
        <a:off x="424128" y="3733159"/>
        <a:ext cx="1269206" cy="846137"/>
      </dsp:txXfrm>
    </dsp:sp>
    <dsp:sp modelId="{F4AEA282-488D-BB4C-BF8E-000EEADF95D0}">
      <dsp:nvSpPr>
        <dsp:cNvPr id="0" name=""/>
        <dsp:cNvSpPr/>
      </dsp:nvSpPr>
      <dsp:spPr>
        <a:xfrm>
          <a:off x="1841408"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Accounting business process</a:t>
          </a:r>
          <a:endParaRPr lang="en-US" sz="1100" b="0" kern="1200"/>
        </a:p>
      </dsp:txBody>
      <dsp:txXfrm>
        <a:off x="2192555" y="3805081"/>
        <a:ext cx="1053441" cy="702294"/>
      </dsp:txXfrm>
    </dsp:sp>
    <dsp:sp modelId="{53962E83-462B-9044-A92A-26B969DC0E24}">
      <dsp:nvSpPr>
        <dsp:cNvPr id="0" name=""/>
        <dsp:cNvSpPr/>
      </dsp:nvSpPr>
      <dsp:spPr>
        <a:xfrm>
          <a:off x="3351340"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Month-end accounting close process</a:t>
          </a:r>
          <a:endParaRPr lang="en-US" sz="1100" b="0" kern="1200"/>
        </a:p>
      </dsp:txBody>
      <dsp:txXfrm>
        <a:off x="3702487" y="3805081"/>
        <a:ext cx="1053441" cy="702294"/>
      </dsp:txXfrm>
    </dsp:sp>
    <dsp:sp modelId="{255887C3-FF4F-834C-B80D-6A4ED3F7E0F8}">
      <dsp:nvSpPr>
        <dsp:cNvPr id="0" name=""/>
        <dsp:cNvSpPr/>
      </dsp:nvSpPr>
      <dsp:spPr>
        <a:xfrm>
          <a:off x="4861273"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a:lnSpc>
              <a:spcPct val="90000"/>
            </a:lnSpc>
            <a:spcBef>
              <a:spcPct val="0"/>
            </a:spcBef>
            <a:spcAft>
              <a:spcPct val="35000"/>
            </a:spcAft>
            <a:buNone/>
          </a:pPr>
          <a:r>
            <a:rPr lang="en-US" sz="1100" b="0" kern="1200">
              <a:effectLst/>
              <a:latin typeface="Calibri" panose="020F0502020204030204" pitchFamily="34" charset="0"/>
              <a:ea typeface="Times New Roman" panose="02020603050405020304" pitchFamily="18" charset="0"/>
            </a:rPr>
            <a:t>Operational reports</a:t>
          </a:r>
          <a:endParaRPr lang="en-US" sz="1100" b="0" kern="1200"/>
        </a:p>
      </dsp:txBody>
      <dsp:txXfrm>
        <a:off x="5212420" y="3805081"/>
        <a:ext cx="1053441" cy="702294"/>
      </dsp:txXfrm>
    </dsp:sp>
    <dsp:sp modelId="{CEA9352F-A650-452E-8996-93ADF94D6AE4}">
      <dsp:nvSpPr>
        <dsp:cNvPr id="0" name=""/>
        <dsp:cNvSpPr/>
      </dsp:nvSpPr>
      <dsp:spPr>
        <a:xfrm>
          <a:off x="6371205" y="3805081"/>
          <a:ext cx="1755735" cy="702294"/>
        </a:xfrm>
        <a:prstGeom prst="chevron">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en-US" sz="1100" b="0" kern="1200">
              <a:latin typeface="Calibri"/>
              <a:cs typeface="Calibri"/>
            </a:rPr>
            <a:t>Audit reports</a:t>
          </a:r>
        </a:p>
      </dsp:txBody>
      <dsp:txXfrm>
        <a:off x="6722352" y="3805081"/>
        <a:ext cx="1053441" cy="7022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8D6927-881F-4123-B025-82D77DBADB50}">
      <dsp:nvSpPr>
        <dsp:cNvPr id="0" name=""/>
        <dsp:cNvSpPr/>
      </dsp:nvSpPr>
      <dsp:spPr>
        <a:xfrm>
          <a:off x="7418405" y="526526"/>
          <a:ext cx="1380231" cy="1379968"/>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923586F-CD53-4E57-83B3-40922976D17E}">
      <dsp:nvSpPr>
        <dsp:cNvPr id="0" name=""/>
        <dsp:cNvSpPr/>
      </dsp:nvSpPr>
      <dsp:spPr>
        <a:xfrm>
          <a:off x="746488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 Access</a:t>
          </a:r>
        </a:p>
      </dsp:txBody>
      <dsp:txXfrm>
        <a:off x="7649028" y="756561"/>
        <a:ext cx="919861" cy="919898"/>
      </dsp:txXfrm>
    </dsp:sp>
    <dsp:sp modelId="{2ECD2CA2-D910-45B4-ADEB-1CC7698DA36F}">
      <dsp:nvSpPr>
        <dsp:cNvPr id="0" name=""/>
        <dsp:cNvSpPr/>
      </dsp:nvSpPr>
      <dsp:spPr>
        <a:xfrm rot="2700000">
          <a:off x="5992672" y="526371"/>
          <a:ext cx="1380036" cy="1380036"/>
        </a:xfrm>
        <a:prstGeom prst="teardrop">
          <a:avLst>
            <a:gd name="adj" fmla="val 100000"/>
          </a:avLst>
        </a:prstGeom>
        <a:solidFill>
          <a:schemeClr val="accent4">
            <a:hueOff val="1960178"/>
            <a:satOff val="-8155"/>
            <a:lumOff val="1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5C54D-A01D-443E-8B95-0E66320CF366}">
      <dsp:nvSpPr>
        <dsp:cNvPr id="0" name=""/>
        <dsp:cNvSpPr/>
      </dsp:nvSpPr>
      <dsp:spPr>
        <a:xfrm>
          <a:off x="603905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1960178"/>
              <a:satOff val="-8155"/>
              <a:lumOff val="1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Level of Reporting</a:t>
          </a:r>
        </a:p>
      </dsp:txBody>
      <dsp:txXfrm>
        <a:off x="6223198" y="756561"/>
        <a:ext cx="919861" cy="919898"/>
      </dsp:txXfrm>
    </dsp:sp>
    <dsp:sp modelId="{842A5557-956D-4F9C-A146-E9AA98644278}">
      <dsp:nvSpPr>
        <dsp:cNvPr id="0" name=""/>
        <dsp:cNvSpPr/>
      </dsp:nvSpPr>
      <dsp:spPr>
        <a:xfrm rot="2700000">
          <a:off x="4566842" y="526371"/>
          <a:ext cx="1380036" cy="1380036"/>
        </a:xfrm>
        <a:prstGeom prst="teardrop">
          <a:avLst>
            <a:gd name="adj" fmla="val 100000"/>
          </a:avLst>
        </a:prstGeom>
        <a:solidFill>
          <a:schemeClr val="accent4">
            <a:hueOff val="3920356"/>
            <a:satOff val="-16311"/>
            <a:lumOff val="3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792107-D13B-4ECE-9815-0645E32BE917}">
      <dsp:nvSpPr>
        <dsp:cNvPr id="0" name=""/>
        <dsp:cNvSpPr/>
      </dsp:nvSpPr>
      <dsp:spPr>
        <a:xfrm>
          <a:off x="4613220" y="572533"/>
          <a:ext cx="1288157" cy="1287954"/>
        </a:xfrm>
        <a:prstGeom prst="ellipse">
          <a:avLst/>
        </a:prstGeom>
        <a:solidFill>
          <a:schemeClr val="lt1">
            <a:alpha val="90000"/>
            <a:hueOff val="0"/>
            <a:satOff val="0"/>
            <a:lumOff val="0"/>
            <a:alphaOff val="0"/>
          </a:schemeClr>
        </a:solidFill>
        <a:ln w="12700" cap="flat" cmpd="sng" algn="ctr">
          <a:solidFill>
            <a:schemeClr val="accent4">
              <a:hueOff val="3920356"/>
              <a:satOff val="-16311"/>
              <a:lumOff val="3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a:t>
          </a:r>
          <a:r>
            <a:rPr lang="en-US" sz="105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Category</a:t>
          </a:r>
        </a:p>
      </dsp:txBody>
      <dsp:txXfrm>
        <a:off x="4797368" y="756561"/>
        <a:ext cx="919861" cy="919898"/>
      </dsp:txXfrm>
    </dsp:sp>
    <dsp:sp modelId="{359D0BB0-58B4-4B06-B1EA-76E8A6AD3B9C}">
      <dsp:nvSpPr>
        <dsp:cNvPr id="0" name=""/>
        <dsp:cNvSpPr/>
      </dsp:nvSpPr>
      <dsp:spPr>
        <a:xfrm rot="2700000">
          <a:off x="3141012" y="526371"/>
          <a:ext cx="1380036" cy="1380036"/>
        </a:xfrm>
        <a:prstGeom prst="teardrop">
          <a:avLst>
            <a:gd name="adj" fmla="val 100000"/>
          </a:avLst>
        </a:prstGeom>
        <a:solidFill>
          <a:schemeClr val="accent4">
            <a:hueOff val="5880535"/>
            <a:satOff val="-24466"/>
            <a:lumOff val="5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D44B1C-5EE6-4B02-BE83-F06898282C91}">
      <dsp:nvSpPr>
        <dsp:cNvPr id="0" name=""/>
        <dsp:cNvSpPr/>
      </dsp:nvSpPr>
      <dsp:spPr>
        <a:xfrm>
          <a:off x="3187391" y="572533"/>
          <a:ext cx="1288157" cy="1287954"/>
        </a:xfrm>
        <a:prstGeom prst="ellipse">
          <a:avLst/>
        </a:prstGeom>
        <a:solidFill>
          <a:schemeClr val="lt1">
            <a:alpha val="90000"/>
            <a:hueOff val="0"/>
            <a:satOff val="0"/>
            <a:lumOff val="0"/>
            <a:alphaOff val="0"/>
          </a:schemeClr>
        </a:solidFill>
        <a:ln w="12700" cap="flat" cmpd="sng" algn="ctr">
          <a:solidFill>
            <a:schemeClr val="accent4">
              <a:hueOff val="5880535"/>
              <a:satOff val="-24466"/>
              <a:lumOff val="5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Report</a:t>
          </a:r>
          <a:r>
            <a:rPr lang="en-US" sz="110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Format</a:t>
          </a:r>
        </a:p>
      </dsp:txBody>
      <dsp:txXfrm>
        <a:off x="3370661" y="756561"/>
        <a:ext cx="919861" cy="919898"/>
      </dsp:txXfrm>
    </dsp:sp>
    <dsp:sp modelId="{2A140E5A-D88B-4920-BE53-D3C7507C26BD}">
      <dsp:nvSpPr>
        <dsp:cNvPr id="0" name=""/>
        <dsp:cNvSpPr/>
      </dsp:nvSpPr>
      <dsp:spPr>
        <a:xfrm rot="2700000">
          <a:off x="1715182" y="526371"/>
          <a:ext cx="1380036" cy="1380036"/>
        </a:xfrm>
        <a:prstGeom prst="teardrop">
          <a:avLst>
            <a:gd name="adj" fmla="val 100000"/>
          </a:avLst>
        </a:prstGeom>
        <a:solidFill>
          <a:schemeClr val="accent4">
            <a:hueOff val="7840713"/>
            <a:satOff val="-32622"/>
            <a:lumOff val="768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495A87-F220-40A9-BE4E-9322B26A33CC}">
      <dsp:nvSpPr>
        <dsp:cNvPr id="0" name=""/>
        <dsp:cNvSpPr/>
      </dsp:nvSpPr>
      <dsp:spPr>
        <a:xfrm>
          <a:off x="1761561" y="572533"/>
          <a:ext cx="1288157" cy="1287954"/>
        </a:xfrm>
        <a:prstGeom prst="ellipse">
          <a:avLst/>
        </a:prstGeom>
        <a:solidFill>
          <a:schemeClr val="lt1">
            <a:alpha val="90000"/>
            <a:hueOff val="0"/>
            <a:satOff val="0"/>
            <a:lumOff val="0"/>
            <a:alphaOff val="0"/>
          </a:schemeClr>
        </a:solidFill>
        <a:ln w="12700" cap="flat" cmpd="sng" algn="ctr">
          <a:solidFill>
            <a:schemeClr val="accent4">
              <a:hueOff val="7840713"/>
              <a:satOff val="-32622"/>
              <a:lumOff val="768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Data Volume</a:t>
          </a:r>
        </a:p>
      </dsp:txBody>
      <dsp:txXfrm>
        <a:off x="1944832" y="756561"/>
        <a:ext cx="919861" cy="919898"/>
      </dsp:txXfrm>
    </dsp:sp>
    <dsp:sp modelId="{03C783C9-1B3C-4B4B-882E-DFC9A6957005}">
      <dsp:nvSpPr>
        <dsp:cNvPr id="0" name=""/>
        <dsp:cNvSpPr/>
      </dsp:nvSpPr>
      <dsp:spPr>
        <a:xfrm rot="2700000">
          <a:off x="289353" y="526371"/>
          <a:ext cx="1380036" cy="1380036"/>
        </a:xfrm>
        <a:prstGeom prst="teardrop">
          <a:avLst>
            <a:gd name="adj" fmla="val 10000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1BD0B60-A65A-45FA-8B12-53296AD34AA0}">
      <dsp:nvSpPr>
        <dsp:cNvPr id="0" name=""/>
        <dsp:cNvSpPr/>
      </dsp:nvSpPr>
      <dsp:spPr>
        <a:xfrm>
          <a:off x="334854" y="572533"/>
          <a:ext cx="1288157" cy="1287954"/>
        </a:xfrm>
        <a:prstGeom prst="ellipse">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b="1" kern="1200">
              <a:latin typeface="Verdana" panose="020B0604030504040204" pitchFamily="34" charset="0"/>
              <a:ea typeface="Verdana" panose="020B0604030504040204" pitchFamily="34" charset="0"/>
              <a:cs typeface="Verdana" panose="020B0604030504040204" pitchFamily="34" charset="0"/>
            </a:rPr>
            <a:t>Data</a:t>
          </a:r>
          <a:r>
            <a:rPr lang="en-US" sz="1100" b="1" kern="1200">
              <a:latin typeface="Verdana" panose="020B0604030504040204" pitchFamily="34" charset="0"/>
              <a:ea typeface="Verdana" panose="020B0604030504040204" pitchFamily="34" charset="0"/>
              <a:cs typeface="Verdana" panose="020B0604030504040204" pitchFamily="34" charset="0"/>
            </a:rPr>
            <a:t> </a:t>
          </a:r>
          <a:r>
            <a:rPr lang="en-US" sz="1200" b="1" kern="1200">
              <a:latin typeface="Verdana" panose="020B0604030504040204" pitchFamily="34" charset="0"/>
              <a:ea typeface="Verdana" panose="020B0604030504040204" pitchFamily="34" charset="0"/>
              <a:cs typeface="Verdana" panose="020B0604030504040204" pitchFamily="34" charset="0"/>
            </a:rPr>
            <a:t>Privacy</a:t>
          </a:r>
        </a:p>
      </dsp:txBody>
      <dsp:txXfrm>
        <a:off x="519002" y="756561"/>
        <a:ext cx="919861" cy="919898"/>
      </dsp:txXfrm>
    </dsp:sp>
  </dsp:spTree>
</dsp:drawing>
</file>

<file path=ppt/diagrams/layout1.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2608C-994B-4186-BC77-DB18BC139839}" type="datetimeFigureOut">
              <a:rPr lang="en-US" smtClean="0"/>
              <a:t>9/14/2023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A545AF-DFDD-4151-8C1E-B3BB12D0996F}" type="slidenum">
              <a:rPr lang="en-US" smtClean="0"/>
              <a:t>‹#›</a:t>
            </a:fld>
            <a:endParaRPr lang="en-US"/>
          </a:p>
        </p:txBody>
      </p:sp>
    </p:spTree>
    <p:extLst>
      <p:ext uri="{BB962C8B-B14F-4D97-AF65-F5344CB8AC3E}">
        <p14:creationId xmlns:p14="http://schemas.microsoft.com/office/powerpoint/2010/main" val="742481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teradataservicehub.service-now.com/sp?id=index"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3" Type="http://schemas.openxmlformats.org/officeDocument/2006/relationships/hyperlink" Target="https://teradataservicehub.service-now.com/sp?id=index" TargetMode="External"/><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871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130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Self-service</a:t>
            </a:r>
          </a:p>
          <a:p>
            <a:r>
              <a:rPr lang="en-US" err="1">
                <a:ea typeface="Calibri"/>
                <a:cs typeface="Calibri"/>
              </a:rPr>
              <a:t>PowerBI</a:t>
            </a:r>
            <a:r>
              <a:rPr lang="en-US">
                <a:ea typeface="Calibri"/>
                <a:cs typeface="Calibri"/>
              </a:rPr>
              <a:t> and Business Objects – Pre-canned</a:t>
            </a:r>
            <a:endParaRPr lang="en-US"/>
          </a:p>
          <a:p>
            <a:r>
              <a:rPr lang="en-US">
                <a:ea typeface="Calibri"/>
                <a:cs typeface="Calibri"/>
              </a:rPr>
              <a:t>Change Management – Assess/evaluate needs for </a:t>
            </a:r>
            <a:r>
              <a:rPr lang="en-US" err="1">
                <a:ea typeface="Calibri"/>
                <a:cs typeface="Calibri"/>
              </a:rPr>
              <a:t>PowerBI</a:t>
            </a:r>
            <a:r>
              <a:rPr lang="en-US">
                <a:ea typeface="Calibri"/>
                <a:cs typeface="Calibri"/>
              </a:rPr>
              <a:t> usage training and enablement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5478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14</a:t>
            </a:fld>
            <a:endParaRPr lang="en-US"/>
          </a:p>
        </p:txBody>
      </p:sp>
    </p:spTree>
    <p:extLst>
      <p:ext uri="{BB962C8B-B14F-4D97-AF65-F5344CB8AC3E}">
        <p14:creationId xmlns:p14="http://schemas.microsoft.com/office/powerpoint/2010/main" val="2658163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15</a:t>
            </a:fld>
            <a:endParaRPr lang="en-US"/>
          </a:p>
        </p:txBody>
      </p:sp>
    </p:spTree>
    <p:extLst>
      <p:ext uri="{BB962C8B-B14F-4D97-AF65-F5344CB8AC3E}">
        <p14:creationId xmlns:p14="http://schemas.microsoft.com/office/powerpoint/2010/main" val="7243275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0725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3062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11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354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9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a:ea typeface="Calibri"/>
                <a:cs typeface="Calibri"/>
              </a:rPr>
              <a:t>Opportunity to simplify, standardize &amp; streamline implementation of security in Transcend</a:t>
            </a:r>
          </a:p>
          <a:p>
            <a:pPr>
              <a:lnSpc>
                <a:spcPct val="120000"/>
              </a:lnSpc>
              <a:spcBef>
                <a:spcPts val="1000"/>
              </a:spcBef>
            </a:pPr>
            <a:r>
              <a:rPr lang="en-US">
                <a:ea typeface="Calibri"/>
                <a:cs typeface="Calibri"/>
              </a:rPr>
              <a:t>Leverage Deloitte's experience in ERP data security for analytics</a:t>
            </a:r>
          </a:p>
        </p:txBody>
      </p:sp>
      <p:sp>
        <p:nvSpPr>
          <p:cNvPr id="4" name="Slide Number Placeholder 3"/>
          <p:cNvSpPr>
            <a:spLocks noGrp="1"/>
          </p:cNvSpPr>
          <p:nvPr>
            <p:ph type="sldNum" sz="quarter" idx="5"/>
          </p:nvPr>
        </p:nvSpPr>
        <p:spPr/>
        <p:txBody>
          <a:bodyPr/>
          <a:lstStyle/>
          <a:p>
            <a:fld id="{FFDCFA53-E6C0-FD4E-82A8-4284543D7962}" type="slidenum">
              <a:rPr lang="en-US" smtClean="0"/>
              <a:pPr/>
              <a:t>22</a:t>
            </a:fld>
            <a:endParaRPr lang="en-US"/>
          </a:p>
        </p:txBody>
      </p:sp>
    </p:spTree>
    <p:extLst>
      <p:ext uri="{BB962C8B-B14F-4D97-AF65-F5344CB8AC3E}">
        <p14:creationId xmlns:p14="http://schemas.microsoft.com/office/powerpoint/2010/main" val="1331419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FFDCFA53-E6C0-FD4E-82A8-4284543D7962}" type="slidenum">
              <a:rPr lang="en-US" smtClean="0"/>
              <a:pPr/>
              <a:t>2</a:t>
            </a:fld>
            <a:endParaRPr lang="en-US"/>
          </a:p>
        </p:txBody>
      </p:sp>
    </p:spTree>
    <p:extLst>
      <p:ext uri="{BB962C8B-B14F-4D97-AF65-F5344CB8AC3E}">
        <p14:creationId xmlns:p14="http://schemas.microsoft.com/office/powerpoint/2010/main" val="38005483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23</a:t>
            </a:fld>
            <a:endParaRPr lang="en-US"/>
          </a:p>
        </p:txBody>
      </p:sp>
    </p:spTree>
    <p:extLst>
      <p:ext uri="{BB962C8B-B14F-4D97-AF65-F5344CB8AC3E}">
        <p14:creationId xmlns:p14="http://schemas.microsoft.com/office/powerpoint/2010/main" val="2819140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3102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5037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4576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851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927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5537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1810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dk1"/>
                </a:solidFill>
                <a:latin typeface="+mn-lt"/>
                <a:ea typeface="+mn-ea"/>
                <a:cs typeface="+mn-cs"/>
              </a:rPr>
              <a:t>Drill down feature allows us to visualize granular levels of data in one chart. By “nesting” additional variables of hierarchical data, drill down analysis lets you extract deeper insights without jumping to another chart or report. </a:t>
            </a:r>
          </a:p>
          <a:p>
            <a:r>
              <a:rPr lang="en-US" sz="1200" kern="1200">
                <a:solidFill>
                  <a:schemeClr val="dk1"/>
                </a:solidFill>
                <a:latin typeface="+mn-lt"/>
                <a:ea typeface="+mn-ea"/>
                <a:cs typeface="+mn-cs"/>
              </a:rPr>
              <a:t>Ex: Breaking down sales by continent, country, and city.</a:t>
            </a:r>
          </a:p>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8576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3738"/>
            <a:ext cx="6156325" cy="34623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35</a:t>
            </a:fld>
            <a:endParaRPr lang="en-US"/>
          </a:p>
        </p:txBody>
      </p:sp>
    </p:spTree>
    <p:extLst>
      <p:ext uri="{BB962C8B-B14F-4D97-AF65-F5344CB8AC3E}">
        <p14:creationId xmlns:p14="http://schemas.microsoft.com/office/powerpoint/2010/main" val="1439215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FDCFA53-E6C0-FD4E-82A8-4284543D7962}" type="slidenum">
              <a:rPr lang="en-US" smtClean="0"/>
              <a:t>3</a:t>
            </a:fld>
            <a:endParaRPr lang="en-US"/>
          </a:p>
        </p:txBody>
      </p:sp>
    </p:spTree>
    <p:extLst>
      <p:ext uri="{BB962C8B-B14F-4D97-AF65-F5344CB8AC3E}">
        <p14:creationId xmlns:p14="http://schemas.microsoft.com/office/powerpoint/2010/main" val="37491582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90242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1309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45</a:t>
            </a:fld>
            <a:endParaRPr lang="en-US"/>
          </a:p>
        </p:txBody>
      </p:sp>
    </p:spTree>
    <p:extLst>
      <p:ext uri="{BB962C8B-B14F-4D97-AF65-F5344CB8AC3E}">
        <p14:creationId xmlns:p14="http://schemas.microsoft.com/office/powerpoint/2010/main" val="32740053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operationalize?</a:t>
            </a:r>
          </a:p>
        </p:txBody>
      </p:sp>
      <p:sp>
        <p:nvSpPr>
          <p:cNvPr id="4" name="Slide Number Placeholder 3"/>
          <p:cNvSpPr>
            <a:spLocks noGrp="1"/>
          </p:cNvSpPr>
          <p:nvPr>
            <p:ph type="sldNum" sz="quarter" idx="5"/>
          </p:nvPr>
        </p:nvSpPr>
        <p:spPr/>
        <p:txBody>
          <a:bodyPr/>
          <a:lstStyle/>
          <a:p>
            <a:fld id="{FFDCFA53-E6C0-FD4E-82A8-4284543D7962}" type="slidenum">
              <a:rPr lang="en-US" smtClean="0"/>
              <a:pPr/>
              <a:t>46</a:t>
            </a:fld>
            <a:endParaRPr lang="en-US"/>
          </a:p>
        </p:txBody>
      </p:sp>
    </p:spTree>
    <p:extLst>
      <p:ext uri="{BB962C8B-B14F-4D97-AF65-F5344CB8AC3E}">
        <p14:creationId xmlns:p14="http://schemas.microsoft.com/office/powerpoint/2010/main" val="15687437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Operational Reporting modifications may be overwritten when operational software is upgraded/updated.</a:t>
            </a:r>
          </a:p>
        </p:txBody>
      </p:sp>
      <p:sp>
        <p:nvSpPr>
          <p:cNvPr id="4" name="Slide Number Placeholder 3"/>
          <p:cNvSpPr>
            <a:spLocks noGrp="1"/>
          </p:cNvSpPr>
          <p:nvPr>
            <p:ph type="sldNum" sz="quarter" idx="5"/>
          </p:nvPr>
        </p:nvSpPr>
        <p:spPr/>
        <p:txBody>
          <a:bodyPr/>
          <a:lstStyle/>
          <a:p>
            <a:fld id="{FFDCFA53-E6C0-FD4E-82A8-4284543D7962}" type="slidenum">
              <a:rPr lang="en-US" smtClean="0"/>
              <a:pPr/>
              <a:t>47</a:t>
            </a:fld>
            <a:endParaRPr lang="en-US"/>
          </a:p>
        </p:txBody>
      </p:sp>
    </p:spTree>
    <p:extLst>
      <p:ext uri="{BB962C8B-B14F-4D97-AF65-F5344CB8AC3E}">
        <p14:creationId xmlns:p14="http://schemas.microsoft.com/office/powerpoint/2010/main" val="6521518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49</a:t>
            </a:fld>
            <a:endParaRPr lang="en-US"/>
          </a:p>
        </p:txBody>
      </p:sp>
    </p:spTree>
    <p:extLst>
      <p:ext uri="{BB962C8B-B14F-4D97-AF65-F5344CB8AC3E}">
        <p14:creationId xmlns:p14="http://schemas.microsoft.com/office/powerpoint/2010/main" val="3254763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50</a:t>
            </a:fld>
            <a:endParaRPr lang="en-US"/>
          </a:p>
        </p:txBody>
      </p:sp>
    </p:spTree>
    <p:extLst>
      <p:ext uri="{BB962C8B-B14F-4D97-AF65-F5344CB8AC3E}">
        <p14:creationId xmlns:p14="http://schemas.microsoft.com/office/powerpoint/2010/main" val="14918925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9587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endParaRPr lang="en-US">
              <a:cs typeface="Calibri"/>
            </a:endParaRPr>
          </a:p>
        </p:txBody>
      </p:sp>
      <p:sp>
        <p:nvSpPr>
          <p:cNvPr id="4" name="Slide Number Placeholder 3"/>
          <p:cNvSpPr>
            <a:spLocks noGrp="1"/>
          </p:cNvSpPr>
          <p:nvPr>
            <p:ph type="sldNum" sz="quarter" idx="5"/>
          </p:nvPr>
        </p:nvSpPr>
        <p:spPr/>
        <p:txBody>
          <a:bodyPr/>
          <a:lstStyle/>
          <a:p>
            <a:fld id="{FFDCFA53-E6C0-FD4E-82A8-4284543D7962}" type="slidenum">
              <a:rPr lang="en-US" smtClean="0"/>
              <a:pPr/>
              <a:t>54</a:t>
            </a:fld>
            <a:endParaRPr lang="en-US"/>
          </a:p>
        </p:txBody>
      </p:sp>
    </p:spTree>
    <p:extLst>
      <p:ext uri="{BB962C8B-B14F-4D97-AF65-F5344CB8AC3E}">
        <p14:creationId xmlns:p14="http://schemas.microsoft.com/office/powerpoint/2010/main" val="38005483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FFDCFA53-E6C0-FD4E-82A8-4284543D7962}" type="slidenum">
              <a:rPr lang="en-US" smtClean="0"/>
              <a:t>55</a:t>
            </a:fld>
            <a:endParaRPr lang="en-US"/>
          </a:p>
        </p:txBody>
      </p:sp>
    </p:spTree>
    <p:extLst>
      <p:ext uri="{BB962C8B-B14F-4D97-AF65-F5344CB8AC3E}">
        <p14:creationId xmlns:p14="http://schemas.microsoft.com/office/powerpoint/2010/main" val="37491582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4</a:t>
            </a:fld>
            <a:endParaRPr lang="en-GB"/>
          </a:p>
        </p:txBody>
      </p:sp>
    </p:spTree>
    <p:extLst>
      <p:ext uri="{BB962C8B-B14F-4D97-AF65-F5344CB8AC3E}">
        <p14:creationId xmlns:p14="http://schemas.microsoft.com/office/powerpoint/2010/main" val="48263179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56</a:t>
            </a:fld>
            <a:endParaRPr lang="en-GB"/>
          </a:p>
        </p:txBody>
      </p:sp>
    </p:spTree>
    <p:extLst>
      <p:ext uri="{BB962C8B-B14F-4D97-AF65-F5344CB8AC3E}">
        <p14:creationId xmlns:p14="http://schemas.microsoft.com/office/powerpoint/2010/main" val="482631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a:ea typeface="Times New Roman" panose="02020603050405020304" pitchFamily="18" charset="0"/>
                <a:cs typeface="Calibri"/>
              </a:rPr>
              <a:t>Operational reports are formal documents or reports which provide the most granular level detail for business transactions and events.</a:t>
            </a:r>
            <a:endParaRPr lang="en-US" sz="1200">
              <a:effectLst/>
              <a:latin typeface="Calibri"/>
              <a:ea typeface="Calibri" panose="020F0502020204030204" pitchFamily="34" charset="0"/>
              <a:cs typeface="Calibri"/>
            </a:endParaRPr>
          </a:p>
          <a:p>
            <a:endParaRPr lang="en-US">
              <a:cs typeface="Calibri"/>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768A5E5-D83D-4456-8B8D-26841EA48759}" type="slidenum">
              <a:rPr lang="en-GB" smtClean="0"/>
              <a:t>57</a:t>
            </a:fld>
            <a:endParaRPr lang="en-GB"/>
          </a:p>
        </p:txBody>
      </p:sp>
    </p:spTree>
    <p:extLst>
      <p:ext uri="{BB962C8B-B14F-4D97-AF65-F5344CB8AC3E}">
        <p14:creationId xmlns:p14="http://schemas.microsoft.com/office/powerpoint/2010/main" val="18702482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1312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752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741546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Oracle Cloud is not target state, Opportunity to leverage source systems and not disposition everything has Transcend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8554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1309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Self-service</a:t>
            </a:r>
          </a:p>
          <a:p>
            <a:r>
              <a:rPr lang="en-US" err="1">
                <a:ea typeface="Calibri"/>
                <a:cs typeface="Calibri"/>
              </a:rPr>
              <a:t>PowerBI</a:t>
            </a:r>
            <a:r>
              <a:rPr lang="en-US">
                <a:ea typeface="Calibri"/>
                <a:cs typeface="Calibri"/>
              </a:rPr>
              <a:t> and Business Objects – Pre-canned</a:t>
            </a:r>
            <a:endParaRPr lang="en-US"/>
          </a:p>
          <a:p>
            <a:r>
              <a:rPr lang="en-US">
                <a:ea typeface="Calibri"/>
                <a:cs typeface="Calibri"/>
              </a:rPr>
              <a:t>Change Management – Assess/evaluate needs for </a:t>
            </a:r>
            <a:r>
              <a:rPr lang="en-US" err="1">
                <a:ea typeface="Calibri"/>
                <a:cs typeface="Calibri"/>
              </a:rPr>
              <a:t>PowerBI</a:t>
            </a:r>
            <a:r>
              <a:rPr lang="en-US">
                <a:ea typeface="Calibri"/>
                <a:cs typeface="Calibri"/>
              </a:rPr>
              <a:t> usage training and enablement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605478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66</a:t>
            </a:fld>
            <a:endParaRPr lang="en-US"/>
          </a:p>
        </p:txBody>
      </p:sp>
    </p:spTree>
    <p:extLst>
      <p:ext uri="{BB962C8B-B14F-4D97-AF65-F5344CB8AC3E}">
        <p14:creationId xmlns:p14="http://schemas.microsoft.com/office/powerpoint/2010/main" val="2658163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67</a:t>
            </a:fld>
            <a:endParaRPr lang="en-US"/>
          </a:p>
        </p:txBody>
      </p:sp>
    </p:spTree>
    <p:extLst>
      <p:ext uri="{BB962C8B-B14F-4D97-AF65-F5344CB8AC3E}">
        <p14:creationId xmlns:p14="http://schemas.microsoft.com/office/powerpoint/2010/main" val="72432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a:ea typeface="Times New Roman" panose="02020603050405020304" pitchFamily="18" charset="0"/>
                <a:cs typeface="Calibri"/>
              </a:rPr>
              <a:t>Operational reports are formal documents or reports which provide the most granular level detail for business transactions and events.</a:t>
            </a:r>
            <a:endParaRPr lang="en-US" sz="1200">
              <a:effectLst/>
              <a:latin typeface="Calibri"/>
              <a:ea typeface="Calibri" panose="020F0502020204030204" pitchFamily="34" charset="0"/>
              <a:cs typeface="Calibri"/>
            </a:endParaRPr>
          </a:p>
          <a:p>
            <a:endParaRPr lang="en-US">
              <a:cs typeface="Calibri"/>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2768A5E5-D83D-4456-8B8D-26841EA48759}" type="slidenum">
              <a:rPr lang="en-GB" smtClean="0"/>
              <a:t>5</a:t>
            </a:fld>
            <a:endParaRPr lang="en-GB"/>
          </a:p>
        </p:txBody>
      </p:sp>
    </p:spTree>
    <p:extLst>
      <p:ext uri="{BB962C8B-B14F-4D97-AF65-F5344CB8AC3E}">
        <p14:creationId xmlns:p14="http://schemas.microsoft.com/office/powerpoint/2010/main" val="18702482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0725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23062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7111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7354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49730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spcBef>
                <a:spcPts val="1000"/>
              </a:spcBef>
            </a:pPr>
            <a:r>
              <a:rPr lang="en-US">
                <a:ea typeface="Calibri"/>
                <a:cs typeface="Calibri"/>
              </a:rPr>
              <a:t>Opportunity to simplify, standardize &amp; streamline implementation of security in Transcend</a:t>
            </a:r>
          </a:p>
          <a:p>
            <a:pPr>
              <a:lnSpc>
                <a:spcPct val="120000"/>
              </a:lnSpc>
              <a:spcBef>
                <a:spcPts val="1000"/>
              </a:spcBef>
            </a:pPr>
            <a:r>
              <a:rPr lang="en-US">
                <a:ea typeface="Calibri"/>
                <a:cs typeface="Calibri"/>
              </a:rPr>
              <a:t>Leverage Deloitte's experience in ERP data security for analytics</a:t>
            </a:r>
          </a:p>
        </p:txBody>
      </p:sp>
      <p:sp>
        <p:nvSpPr>
          <p:cNvPr id="4" name="Slide Number Placeholder 3"/>
          <p:cNvSpPr>
            <a:spLocks noGrp="1"/>
          </p:cNvSpPr>
          <p:nvPr>
            <p:ph type="sldNum" sz="quarter" idx="5"/>
          </p:nvPr>
        </p:nvSpPr>
        <p:spPr/>
        <p:txBody>
          <a:bodyPr/>
          <a:lstStyle/>
          <a:p>
            <a:fld id="{FFDCFA53-E6C0-FD4E-82A8-4284543D7962}" type="slidenum">
              <a:rPr lang="en-US" smtClean="0"/>
              <a:pPr/>
              <a:t>74</a:t>
            </a:fld>
            <a:endParaRPr lang="en-US"/>
          </a:p>
        </p:txBody>
      </p:sp>
    </p:spTree>
    <p:extLst>
      <p:ext uri="{BB962C8B-B14F-4D97-AF65-F5344CB8AC3E}">
        <p14:creationId xmlns:p14="http://schemas.microsoft.com/office/powerpoint/2010/main" val="13314193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75</a:t>
            </a:fld>
            <a:endParaRPr lang="en-US"/>
          </a:p>
        </p:txBody>
      </p:sp>
    </p:spTree>
    <p:extLst>
      <p:ext uri="{BB962C8B-B14F-4D97-AF65-F5344CB8AC3E}">
        <p14:creationId xmlns:p14="http://schemas.microsoft.com/office/powerpoint/2010/main" val="2819140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031025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950379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34457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413121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385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99270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1553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21810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dk1"/>
                </a:solidFill>
                <a:latin typeface="+mn-lt"/>
                <a:ea typeface="+mn-ea"/>
                <a:cs typeface="+mn-cs"/>
              </a:rPr>
              <a:t>Drill down feature allows us to visualize granular levels of data in one chart. By “nesting” additional variables of hierarchical data, drill down analysis lets you extract deeper insights without jumping to another chart or report. </a:t>
            </a:r>
          </a:p>
          <a:p>
            <a:r>
              <a:rPr lang="en-US" sz="1200" kern="1200">
                <a:solidFill>
                  <a:schemeClr val="dk1"/>
                </a:solidFill>
                <a:latin typeface="+mn-lt"/>
                <a:ea typeface="+mn-ea"/>
                <a:cs typeface="+mn-cs"/>
              </a:rPr>
              <a:t>Ex: Breaking down sales by continent, country, and city.</a:t>
            </a:r>
          </a:p>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085761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27038" y="693738"/>
            <a:ext cx="6156325" cy="3462337"/>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87</a:t>
            </a:fld>
            <a:endParaRPr lang="en-US"/>
          </a:p>
        </p:txBody>
      </p:sp>
    </p:spTree>
    <p:extLst>
      <p:ext uri="{BB962C8B-B14F-4D97-AF65-F5344CB8AC3E}">
        <p14:creationId xmlns:p14="http://schemas.microsoft.com/office/powerpoint/2010/main" val="14392159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90242321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6130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97</a:t>
            </a:fld>
            <a:endParaRPr lang="en-US"/>
          </a:p>
        </p:txBody>
      </p:sp>
    </p:spTree>
    <p:extLst>
      <p:ext uri="{BB962C8B-B14F-4D97-AF65-F5344CB8AC3E}">
        <p14:creationId xmlns:p14="http://schemas.microsoft.com/office/powerpoint/2010/main" val="327400534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operationalize?</a:t>
            </a:r>
          </a:p>
        </p:txBody>
      </p:sp>
      <p:sp>
        <p:nvSpPr>
          <p:cNvPr id="4" name="Slide Number Placeholder 3"/>
          <p:cNvSpPr>
            <a:spLocks noGrp="1"/>
          </p:cNvSpPr>
          <p:nvPr>
            <p:ph type="sldNum" sz="quarter" idx="5"/>
          </p:nvPr>
        </p:nvSpPr>
        <p:spPr/>
        <p:txBody>
          <a:bodyPr/>
          <a:lstStyle/>
          <a:p>
            <a:fld id="{FFDCFA53-E6C0-FD4E-82A8-4284543D7962}" type="slidenum">
              <a:rPr lang="en-US" smtClean="0"/>
              <a:pPr/>
              <a:t>98</a:t>
            </a:fld>
            <a:endParaRPr lang="en-US"/>
          </a:p>
        </p:txBody>
      </p:sp>
    </p:spTree>
    <p:extLst>
      <p:ext uri="{BB962C8B-B14F-4D97-AF65-F5344CB8AC3E}">
        <p14:creationId xmlns:p14="http://schemas.microsoft.com/office/powerpoint/2010/main" val="15687437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75273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Operational Reporting modifications may be overwritten when operational software is upgraded/updated.</a:t>
            </a:r>
          </a:p>
        </p:txBody>
      </p:sp>
      <p:sp>
        <p:nvSpPr>
          <p:cNvPr id="4" name="Slide Number Placeholder 3"/>
          <p:cNvSpPr>
            <a:spLocks noGrp="1"/>
          </p:cNvSpPr>
          <p:nvPr>
            <p:ph type="sldNum" sz="quarter" idx="5"/>
          </p:nvPr>
        </p:nvSpPr>
        <p:spPr/>
        <p:txBody>
          <a:bodyPr/>
          <a:lstStyle/>
          <a:p>
            <a:fld id="{FFDCFA53-E6C0-FD4E-82A8-4284543D7962}" type="slidenum">
              <a:rPr lang="en-US" smtClean="0"/>
              <a:pPr/>
              <a:t>99</a:t>
            </a:fld>
            <a:endParaRPr lang="en-US"/>
          </a:p>
        </p:txBody>
      </p:sp>
    </p:spTree>
    <p:extLst>
      <p:ext uri="{BB962C8B-B14F-4D97-AF65-F5344CB8AC3E}">
        <p14:creationId xmlns:p14="http://schemas.microsoft.com/office/powerpoint/2010/main" val="65215180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FDCFA53-E6C0-FD4E-82A8-4284543D7962}" type="slidenum">
              <a:rPr lang="en-US" smtClean="0"/>
              <a:pPr/>
              <a:t>101</a:t>
            </a:fld>
            <a:endParaRPr lang="en-US"/>
          </a:p>
        </p:txBody>
      </p:sp>
    </p:spTree>
    <p:extLst>
      <p:ext uri="{BB962C8B-B14F-4D97-AF65-F5344CB8AC3E}">
        <p14:creationId xmlns:p14="http://schemas.microsoft.com/office/powerpoint/2010/main" val="325476355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Data Steward?  Master Data Management?</a:t>
            </a:r>
          </a:p>
        </p:txBody>
      </p:sp>
      <p:sp>
        <p:nvSpPr>
          <p:cNvPr id="4" name="Slide Number Placeholder 3"/>
          <p:cNvSpPr>
            <a:spLocks noGrp="1"/>
          </p:cNvSpPr>
          <p:nvPr>
            <p:ph type="sldNum" sz="quarter" idx="5"/>
          </p:nvPr>
        </p:nvSpPr>
        <p:spPr/>
        <p:txBody>
          <a:bodyPr/>
          <a:lstStyle/>
          <a:p>
            <a:fld id="{FFDCFA53-E6C0-FD4E-82A8-4284543D7962}" type="slidenum">
              <a:rPr lang="en-US" smtClean="0"/>
              <a:pPr/>
              <a:t>102</a:t>
            </a:fld>
            <a:endParaRPr lang="en-US"/>
          </a:p>
        </p:txBody>
      </p:sp>
    </p:spTree>
    <p:extLst>
      <p:ext uri="{BB962C8B-B14F-4D97-AF65-F5344CB8AC3E}">
        <p14:creationId xmlns:p14="http://schemas.microsoft.com/office/powerpoint/2010/main" val="14918925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Layered data architecture:</a:t>
            </a:r>
          </a:p>
          <a:p>
            <a:r>
              <a:rPr lang="en-US"/>
              <a:t>Raw Layer – source similar, first landing area for the data in Transcend </a:t>
            </a:r>
          </a:p>
          <a:p>
            <a:r>
              <a:rPr lang="en-US"/>
              <a:t>Integration – </a:t>
            </a:r>
            <a:r>
              <a:rPr lang="en-US" sz="1200" b="0" i="0">
                <a:effectLst/>
                <a:latin typeface="+mj-lt"/>
                <a:ea typeface="+mj-ea"/>
                <a:cs typeface="+mj-cs"/>
                <a:sym typeface="Calibri"/>
              </a:rPr>
              <a:t>Core layer for enabling data warehousing best practices</a:t>
            </a:r>
            <a:endParaRPr lang="en-US"/>
          </a:p>
          <a:p>
            <a:r>
              <a:rPr lang="en-US"/>
              <a:t>Semantic - </a:t>
            </a:r>
            <a:r>
              <a:rPr lang="en-US" sz="1200" b="0" i="0">
                <a:effectLst/>
                <a:latin typeface="+mj-lt"/>
                <a:ea typeface="+mj-ea"/>
                <a:cs typeface="+mj-cs"/>
                <a:sym typeface="Calibri"/>
              </a:rPr>
              <a:t>reporting layer where users can access modeled data</a:t>
            </a:r>
          </a:p>
          <a:p>
            <a:endParaRPr lang="en-US" sz="1200" b="0" i="0">
              <a:effectLst/>
              <a:latin typeface="+mj-lt"/>
              <a:ea typeface="+mj-ea"/>
              <a:cs typeface="+mj-cs"/>
              <a:sym typeface="Calibri"/>
            </a:endParaRPr>
          </a:p>
          <a:p>
            <a:r>
              <a:rPr lang="en-US" sz="1200" b="1" i="0">
                <a:effectLst/>
                <a:latin typeface="+mj-lt"/>
                <a:ea typeface="+mj-ea"/>
                <a:cs typeface="+mj-cs"/>
                <a:sym typeface="Calibri"/>
              </a:rPr>
              <a:t>Self-service Analytics Prototyping environments:</a:t>
            </a:r>
          </a:p>
          <a:p>
            <a:r>
              <a:rPr lang="en-US" sz="1200" b="0" i="0">
                <a:effectLst/>
                <a:latin typeface="+mj-lt"/>
                <a:ea typeface="+mj-ea"/>
                <a:cs typeface="+mj-cs"/>
                <a:sym typeface="Calibri"/>
              </a:rPr>
              <a:t>1) Personal Database/Sandbox </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200" b="0" i="0">
                <a:effectLst/>
                <a:latin typeface="+mj-lt"/>
                <a:ea typeface="+mj-ea"/>
                <a:cs typeface="+mj-cs"/>
                <a:sym typeface="Calibri"/>
              </a:rPr>
              <a:t>All employees will have a personal database with the same name as your QLID will be available in both the environments: 1GB database on Transcend under their </a:t>
            </a:r>
            <a:r>
              <a:rPr lang="en-US" sz="1200" b="0" i="0" err="1">
                <a:effectLst/>
                <a:latin typeface="+mj-lt"/>
                <a:ea typeface="+mj-ea"/>
                <a:cs typeface="+mj-cs"/>
                <a:sym typeface="Calibri"/>
              </a:rPr>
              <a:t>Quicklook</a:t>
            </a:r>
            <a:r>
              <a:rPr lang="en-US" sz="1200" b="0" i="0">
                <a:effectLst/>
                <a:latin typeface="+mj-lt"/>
                <a:ea typeface="+mj-ea"/>
                <a:cs typeface="+mj-cs"/>
                <a:sym typeface="Calibri"/>
              </a:rPr>
              <a:t> ID (QLID)</a:t>
            </a:r>
          </a:p>
          <a:p>
            <a:pPr marL="171450" indent="-171450">
              <a:buFontTx/>
              <a:buChar char="-"/>
            </a:pPr>
            <a:r>
              <a:rPr lang="en-US" sz="1200" b="0" i="0">
                <a:effectLst/>
                <a:latin typeface="+mj-lt"/>
                <a:ea typeface="+mj-ea"/>
                <a:cs typeface="+mj-cs"/>
                <a:sym typeface="Calibri"/>
              </a:rPr>
              <a:t>Provide the ability for users to load experimental data into their Personal database and query them</a:t>
            </a:r>
          </a:p>
          <a:p>
            <a:r>
              <a:rPr lang="en-US" sz="1200" b="0" i="0">
                <a:effectLst/>
                <a:latin typeface="+mj-lt"/>
                <a:ea typeface="+mj-ea"/>
                <a:cs typeface="+mj-cs"/>
                <a:sym typeface="Calibri"/>
              </a:rPr>
              <a:t>2) </a:t>
            </a:r>
            <a:r>
              <a:rPr lang="en-US" sz="1200" b="0" i="0" err="1">
                <a:effectLst/>
                <a:latin typeface="+mj-lt"/>
                <a:ea typeface="+mj-ea"/>
                <a:cs typeface="+mj-cs"/>
                <a:sym typeface="Calibri"/>
              </a:rPr>
              <a:t>DataLab</a:t>
            </a:r>
            <a:r>
              <a:rPr lang="en-US" sz="1200" b="0" i="0">
                <a:effectLst/>
                <a:latin typeface="+mj-lt"/>
                <a:ea typeface="+mj-ea"/>
                <a:cs typeface="+mj-cs"/>
                <a:sym typeface="Calibri"/>
              </a:rPr>
              <a:t>: Transient environment for collaborative prototyping. You will need to request access to start using </a:t>
            </a:r>
            <a:r>
              <a:rPr lang="en-US" sz="1200" b="0" i="0" err="1">
                <a:effectLst/>
                <a:latin typeface="+mj-lt"/>
                <a:ea typeface="+mj-ea"/>
                <a:cs typeface="+mj-cs"/>
                <a:sym typeface="Calibri"/>
              </a:rPr>
              <a:t>DataLabs</a:t>
            </a:r>
            <a:r>
              <a:rPr lang="en-US" sz="1200" b="0" i="0">
                <a:effectLst/>
                <a:latin typeface="+mj-lt"/>
                <a:ea typeface="+mj-ea"/>
                <a:cs typeface="+mj-cs"/>
                <a:sym typeface="Calibri"/>
              </a:rPr>
              <a:t>.</a:t>
            </a:r>
          </a:p>
          <a:p>
            <a:r>
              <a:rPr lang="en-US" sz="1200" b="0" i="0">
                <a:effectLst/>
                <a:latin typeface="+mj-lt"/>
                <a:ea typeface="+mj-ea"/>
                <a:cs typeface="+mj-cs"/>
                <a:sym typeface="Calibri"/>
              </a:rPr>
              <a:t>Log an incident in </a:t>
            </a:r>
            <a:r>
              <a:rPr lang="en-US" sz="1200" b="0" i="0" u="none" strike="noStrike">
                <a:effectLst/>
                <a:latin typeface="+mj-lt"/>
                <a:ea typeface="+mj-ea"/>
                <a:cs typeface="+mj-cs"/>
                <a:sym typeface="Calibri"/>
                <a:hlinkClick r:id="rId3" tooltip="https://teradataservicehub.service-now.com/sp?id=index"/>
              </a:rPr>
              <a:t>Service Hub</a:t>
            </a:r>
            <a:r>
              <a:rPr lang="en-US" sz="1200" b="0" i="0">
                <a:effectLst/>
                <a:latin typeface="+mj-lt"/>
                <a:ea typeface="+mj-ea"/>
                <a:cs typeface="+mj-cs"/>
                <a:sym typeface="Calibri"/>
              </a:rPr>
              <a:t> to be on-boarded to start using </a:t>
            </a:r>
            <a:r>
              <a:rPr lang="en-US" sz="1200" b="0" i="0" err="1">
                <a:effectLst/>
                <a:latin typeface="+mj-lt"/>
                <a:ea typeface="+mj-ea"/>
                <a:cs typeface="+mj-cs"/>
                <a:sym typeface="Calibri"/>
              </a:rPr>
              <a:t>DataLabs</a:t>
            </a:r>
            <a:r>
              <a:rPr lang="en-US" sz="1200" b="0" i="0">
                <a:effectLst/>
                <a:latin typeface="+mj-lt"/>
                <a:ea typeface="+mj-ea"/>
                <a:cs typeface="+mj-cs"/>
                <a:sym typeface="Calibri"/>
              </a:rPr>
              <a:t>. Begin the incident with “</a:t>
            </a:r>
            <a:r>
              <a:rPr lang="en-US" sz="1200" b="0" i="1">
                <a:effectLst/>
                <a:latin typeface="+mj-lt"/>
                <a:ea typeface="+mj-ea"/>
                <a:cs typeface="+mj-cs"/>
                <a:sym typeface="Calibri"/>
              </a:rPr>
              <a:t>Transcend IDW MS Team-</a:t>
            </a:r>
            <a:r>
              <a:rPr lang="en-US" sz="1200" b="0" i="0">
                <a:effectLst/>
                <a:latin typeface="+mj-lt"/>
                <a:ea typeface="+mj-ea"/>
                <a:cs typeface="+mj-cs"/>
                <a:sym typeface="Calibri"/>
              </a:rPr>
              <a:t>” and the support team will guide you. </a:t>
            </a:r>
          </a:p>
          <a:p>
            <a:r>
              <a:rPr lang="en-US" sz="1200" b="0" i="0">
                <a:effectLst/>
                <a:latin typeface="+mj-lt"/>
                <a:ea typeface="+mj-ea"/>
                <a:cs typeface="+mj-cs"/>
                <a:sym typeface="Calibri"/>
              </a:rPr>
              <a:t>Onboarding/Training/How-to byte size videos will be shared once you acknowledge Terms and Conditions </a:t>
            </a:r>
          </a:p>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DCD1C-D6B1-4953-9340-C126DC2C79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99699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16481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105</a:t>
            </a:fld>
            <a:endParaRPr lang="en-GB"/>
          </a:p>
        </p:txBody>
      </p:sp>
    </p:spTree>
    <p:extLst>
      <p:ext uri="{BB962C8B-B14F-4D97-AF65-F5344CB8AC3E}">
        <p14:creationId xmlns:p14="http://schemas.microsoft.com/office/powerpoint/2010/main" val="202191408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106</a:t>
            </a:fld>
            <a:endParaRPr lang="en-GB"/>
          </a:p>
        </p:txBody>
      </p:sp>
    </p:spTree>
    <p:extLst>
      <p:ext uri="{BB962C8B-B14F-4D97-AF65-F5344CB8AC3E}">
        <p14:creationId xmlns:p14="http://schemas.microsoft.com/office/powerpoint/2010/main" val="424745571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107</a:t>
            </a:fld>
            <a:endParaRPr lang="en-GB"/>
          </a:p>
        </p:txBody>
      </p:sp>
    </p:spTree>
    <p:extLst>
      <p:ext uri="{BB962C8B-B14F-4D97-AF65-F5344CB8AC3E}">
        <p14:creationId xmlns:p14="http://schemas.microsoft.com/office/powerpoint/2010/main" val="38865903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a:t>Layered data architecture:</a:t>
            </a:r>
          </a:p>
          <a:p>
            <a:r>
              <a:rPr lang="en-US"/>
              <a:t>Raw Layer – source similar, first landing area for the data in Transcend </a:t>
            </a:r>
          </a:p>
          <a:p>
            <a:r>
              <a:rPr lang="en-US"/>
              <a:t>Integration – </a:t>
            </a:r>
            <a:r>
              <a:rPr lang="en-US" sz="1200" b="0" i="0">
                <a:effectLst/>
                <a:latin typeface="+mj-lt"/>
                <a:ea typeface="+mj-ea"/>
                <a:cs typeface="+mj-cs"/>
                <a:sym typeface="Calibri"/>
              </a:rPr>
              <a:t>Core layer for enabling data warehousing best practices</a:t>
            </a:r>
            <a:endParaRPr lang="en-US"/>
          </a:p>
          <a:p>
            <a:r>
              <a:rPr lang="en-US"/>
              <a:t>Semantic - </a:t>
            </a:r>
            <a:r>
              <a:rPr lang="en-US" sz="1200" b="0" i="0">
                <a:effectLst/>
                <a:latin typeface="+mj-lt"/>
                <a:ea typeface="+mj-ea"/>
                <a:cs typeface="+mj-cs"/>
                <a:sym typeface="Calibri"/>
              </a:rPr>
              <a:t>reporting layer where users can access modeled data</a:t>
            </a:r>
          </a:p>
          <a:p>
            <a:endParaRPr lang="en-US" sz="1200" b="0" i="0">
              <a:effectLst/>
              <a:latin typeface="+mj-lt"/>
              <a:ea typeface="+mj-ea"/>
              <a:cs typeface="+mj-cs"/>
              <a:sym typeface="Calibri"/>
            </a:endParaRPr>
          </a:p>
          <a:p>
            <a:r>
              <a:rPr lang="en-US" sz="1200" b="1" i="0">
                <a:effectLst/>
                <a:latin typeface="+mj-lt"/>
                <a:ea typeface="+mj-ea"/>
                <a:cs typeface="+mj-cs"/>
                <a:sym typeface="Calibri"/>
              </a:rPr>
              <a:t>Self-service Analytics Prototyping environments:</a:t>
            </a:r>
          </a:p>
          <a:p>
            <a:r>
              <a:rPr lang="en-US" sz="1200" b="0" i="0">
                <a:effectLst/>
                <a:latin typeface="+mj-lt"/>
                <a:ea typeface="+mj-ea"/>
                <a:cs typeface="+mj-cs"/>
                <a:sym typeface="Calibri"/>
              </a:rPr>
              <a:t>1) Personal Database/Sandbox </a:t>
            </a:r>
          </a:p>
          <a:p>
            <a:pPr marL="171450" marR="0" lvl="0" indent="-171450" defTabSz="914400" eaLnBrk="1" fontAlgn="auto" latinLnBrk="0" hangingPunct="1">
              <a:lnSpc>
                <a:spcPct val="100000"/>
              </a:lnSpc>
              <a:spcBef>
                <a:spcPts val="0"/>
              </a:spcBef>
              <a:spcAft>
                <a:spcPts val="0"/>
              </a:spcAft>
              <a:buClrTx/>
              <a:buSzTx/>
              <a:buFontTx/>
              <a:buChar char="-"/>
              <a:tabLst/>
              <a:defRPr/>
            </a:pPr>
            <a:r>
              <a:rPr lang="en-US" sz="1200" b="0" i="0">
                <a:effectLst/>
                <a:latin typeface="+mj-lt"/>
                <a:ea typeface="+mj-ea"/>
                <a:cs typeface="+mj-cs"/>
                <a:sym typeface="Calibri"/>
              </a:rPr>
              <a:t>All employees will have a personal database with the same name as your QLID will be available in both the environments: 1GB database on Transcend under their </a:t>
            </a:r>
            <a:r>
              <a:rPr lang="en-US" sz="1200" b="0" i="0" err="1">
                <a:effectLst/>
                <a:latin typeface="+mj-lt"/>
                <a:ea typeface="+mj-ea"/>
                <a:cs typeface="+mj-cs"/>
                <a:sym typeface="Calibri"/>
              </a:rPr>
              <a:t>Quicklook</a:t>
            </a:r>
            <a:r>
              <a:rPr lang="en-US" sz="1200" b="0" i="0">
                <a:effectLst/>
                <a:latin typeface="+mj-lt"/>
                <a:ea typeface="+mj-ea"/>
                <a:cs typeface="+mj-cs"/>
                <a:sym typeface="Calibri"/>
              </a:rPr>
              <a:t> ID (QLID)</a:t>
            </a:r>
          </a:p>
          <a:p>
            <a:pPr marL="171450" indent="-171450">
              <a:buFontTx/>
              <a:buChar char="-"/>
            </a:pPr>
            <a:r>
              <a:rPr lang="en-US" sz="1200" b="0" i="0">
                <a:effectLst/>
                <a:latin typeface="+mj-lt"/>
                <a:ea typeface="+mj-ea"/>
                <a:cs typeface="+mj-cs"/>
                <a:sym typeface="Calibri"/>
              </a:rPr>
              <a:t>Provide the ability for users to load experimental data into their Personal database and query them</a:t>
            </a:r>
          </a:p>
          <a:p>
            <a:r>
              <a:rPr lang="en-US" sz="1200" b="0" i="0">
                <a:effectLst/>
                <a:latin typeface="+mj-lt"/>
                <a:ea typeface="+mj-ea"/>
                <a:cs typeface="+mj-cs"/>
                <a:sym typeface="Calibri"/>
              </a:rPr>
              <a:t>2) </a:t>
            </a:r>
            <a:r>
              <a:rPr lang="en-US" sz="1200" b="0" i="0" err="1">
                <a:effectLst/>
                <a:latin typeface="+mj-lt"/>
                <a:ea typeface="+mj-ea"/>
                <a:cs typeface="+mj-cs"/>
                <a:sym typeface="Calibri"/>
              </a:rPr>
              <a:t>DataLab</a:t>
            </a:r>
            <a:r>
              <a:rPr lang="en-US" sz="1200" b="0" i="0">
                <a:effectLst/>
                <a:latin typeface="+mj-lt"/>
                <a:ea typeface="+mj-ea"/>
                <a:cs typeface="+mj-cs"/>
                <a:sym typeface="Calibri"/>
              </a:rPr>
              <a:t>: Transient environment for collaborative prototyping. You will need to request access to start using </a:t>
            </a:r>
            <a:r>
              <a:rPr lang="en-US" sz="1200" b="0" i="0" err="1">
                <a:effectLst/>
                <a:latin typeface="+mj-lt"/>
                <a:ea typeface="+mj-ea"/>
                <a:cs typeface="+mj-cs"/>
                <a:sym typeface="Calibri"/>
              </a:rPr>
              <a:t>DataLabs</a:t>
            </a:r>
            <a:r>
              <a:rPr lang="en-US" sz="1200" b="0" i="0">
                <a:effectLst/>
                <a:latin typeface="+mj-lt"/>
                <a:ea typeface="+mj-ea"/>
                <a:cs typeface="+mj-cs"/>
                <a:sym typeface="Calibri"/>
              </a:rPr>
              <a:t>.</a:t>
            </a:r>
          </a:p>
          <a:p>
            <a:r>
              <a:rPr lang="en-US" sz="1200" b="0" i="0">
                <a:effectLst/>
                <a:latin typeface="+mj-lt"/>
                <a:ea typeface="+mj-ea"/>
                <a:cs typeface="+mj-cs"/>
                <a:sym typeface="Calibri"/>
              </a:rPr>
              <a:t>Log an incident in </a:t>
            </a:r>
            <a:r>
              <a:rPr lang="en-US" sz="1200" b="0" i="0" u="none" strike="noStrike">
                <a:effectLst/>
                <a:latin typeface="+mj-lt"/>
                <a:ea typeface="+mj-ea"/>
                <a:cs typeface="+mj-cs"/>
                <a:sym typeface="Calibri"/>
                <a:hlinkClick r:id="rId3" tooltip="https://teradataservicehub.service-now.com/sp?id=index"/>
              </a:rPr>
              <a:t>Service Hub</a:t>
            </a:r>
            <a:r>
              <a:rPr lang="en-US" sz="1200" b="0" i="0">
                <a:effectLst/>
                <a:latin typeface="+mj-lt"/>
                <a:ea typeface="+mj-ea"/>
                <a:cs typeface="+mj-cs"/>
                <a:sym typeface="Calibri"/>
              </a:rPr>
              <a:t> to be on-boarded to start using </a:t>
            </a:r>
            <a:r>
              <a:rPr lang="en-US" sz="1200" b="0" i="0" err="1">
                <a:effectLst/>
                <a:latin typeface="+mj-lt"/>
                <a:ea typeface="+mj-ea"/>
                <a:cs typeface="+mj-cs"/>
                <a:sym typeface="Calibri"/>
              </a:rPr>
              <a:t>DataLabs</a:t>
            </a:r>
            <a:r>
              <a:rPr lang="en-US" sz="1200" b="0" i="0">
                <a:effectLst/>
                <a:latin typeface="+mj-lt"/>
                <a:ea typeface="+mj-ea"/>
                <a:cs typeface="+mj-cs"/>
                <a:sym typeface="Calibri"/>
              </a:rPr>
              <a:t>. Begin the incident with “</a:t>
            </a:r>
            <a:r>
              <a:rPr lang="en-US" sz="1200" b="0" i="1">
                <a:effectLst/>
                <a:latin typeface="+mj-lt"/>
                <a:ea typeface="+mj-ea"/>
                <a:cs typeface="+mj-cs"/>
                <a:sym typeface="Calibri"/>
              </a:rPr>
              <a:t>Transcend IDW MS Team-</a:t>
            </a:r>
            <a:r>
              <a:rPr lang="en-US" sz="1200" b="0" i="0">
                <a:effectLst/>
                <a:latin typeface="+mj-lt"/>
                <a:ea typeface="+mj-ea"/>
                <a:cs typeface="+mj-cs"/>
                <a:sym typeface="Calibri"/>
              </a:rPr>
              <a:t>” and the support team will guide you. </a:t>
            </a:r>
          </a:p>
          <a:p>
            <a:r>
              <a:rPr lang="en-US" sz="1200" b="0" i="0">
                <a:effectLst/>
                <a:latin typeface="+mj-lt"/>
                <a:ea typeface="+mj-ea"/>
                <a:cs typeface="+mj-cs"/>
                <a:sym typeface="Calibri"/>
              </a:rPr>
              <a:t>Onboarding/Training/How-to byte size videos will be shared once you acknowledge Terms and Conditions </a:t>
            </a:r>
          </a:p>
          <a:p>
            <a:pPr marL="0" marR="0" lvl="0" indent="0" defTabSz="91440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0DCD1C-D6B1-4953-9340-C126DC2C79C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19969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42164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kern="1200">
              <a:solidFill>
                <a:schemeClr val="dk1"/>
              </a:solidFill>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42C7F1-C345-4C9C-AF54-5DE9A6136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a:sym typeface="Arial"/>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a:sym typeface="Arial"/>
            </a:endParaRPr>
          </a:p>
        </p:txBody>
      </p:sp>
    </p:spTree>
    <p:extLst>
      <p:ext uri="{BB962C8B-B14F-4D97-AF65-F5344CB8AC3E}">
        <p14:creationId xmlns:p14="http://schemas.microsoft.com/office/powerpoint/2010/main" val="157415469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110</a:t>
            </a:fld>
            <a:endParaRPr lang="en-GB"/>
          </a:p>
        </p:txBody>
      </p:sp>
    </p:spTree>
    <p:extLst>
      <p:ext uri="{BB962C8B-B14F-4D97-AF65-F5344CB8AC3E}">
        <p14:creationId xmlns:p14="http://schemas.microsoft.com/office/powerpoint/2010/main" val="202191408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Times New Roman" panose="02020603050405020304" pitchFamily="18" charset="0"/>
              </a:rPr>
              <a:t>Operational reports are formal documents or reports which provide the most granular level detail for business transactions and events.</a:t>
            </a:r>
            <a:endParaRPr lang="en-US" sz="1200">
              <a:effectLst/>
              <a:latin typeface="Calibri" panose="020F0502020204030204" pitchFamily="34"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111</a:t>
            </a:fld>
            <a:endParaRPr lang="en-GB"/>
          </a:p>
        </p:txBody>
      </p:sp>
    </p:spTree>
    <p:extLst>
      <p:ext uri="{BB962C8B-B14F-4D97-AF65-F5344CB8AC3E}">
        <p14:creationId xmlns:p14="http://schemas.microsoft.com/office/powerpoint/2010/main" val="424745571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768A5E5-D83D-4456-8B8D-26841EA48759}" type="slidenum">
              <a:rPr lang="en-GB" smtClean="0"/>
              <a:t>112</a:t>
            </a:fld>
            <a:endParaRPr lang="en-GB"/>
          </a:p>
        </p:txBody>
      </p:sp>
    </p:spTree>
    <p:extLst>
      <p:ext uri="{BB962C8B-B14F-4D97-AF65-F5344CB8AC3E}">
        <p14:creationId xmlns:p14="http://schemas.microsoft.com/office/powerpoint/2010/main" val="3886590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Oracle Cloud is not target state, Opportunity to leverage source systems and not disposition everything has Transcend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DF3EAD-B477-45D2-BA82-3AC85514583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2855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76BB-7D96-EDC6-774F-10A54E4043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40FE81-9D7B-AC96-5121-EC5F71863E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3DAF76F-9090-1B6E-686B-2FCCD03B7A41}"/>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1108DE78-E9DD-9E5B-6D55-AF714E5E79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657CA4-7346-4F5E-D938-43978E38ED48}"/>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4321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18DD6-AC22-7F81-ED3C-09C4567D49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DBB429-B5C7-ED78-42FD-0EAC245D4E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7117E6-29B6-AA3A-ED1A-3027A02C0E26}"/>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C1CCEA24-62F3-A026-69BC-722B891D82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17BB09-83E5-0A9C-EE04-FEA91DA23271}"/>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7929676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A1DCB71-AA52-0357-8536-CA7C94C642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D9F735-A165-693F-BF18-BC980534D5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7578D-6D15-66A6-F465-9F221B5A1751}"/>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DBF53AD0-B0A4-E54F-8906-297E915857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998B06-8FCD-6D58-6FDB-8331D26FD89A}"/>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20381710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pic>
        <p:nvPicPr>
          <p:cNvPr id="17" name="Picture 16">
            <a:extLst>
              <a:ext uri="{FF2B5EF4-FFF2-40B4-BE49-F238E27FC236}">
                <a16:creationId xmlns:a16="http://schemas.microsoft.com/office/drawing/2014/main" id="{07FBDA82-7791-114A-823E-0184D1BF1BF3}"/>
              </a:ext>
            </a:extLst>
          </p:cNvPr>
          <p:cNvPicPr>
            <a:picLocks noChangeAspect="1"/>
          </p:cNvPicPr>
          <p:nvPr userDrawn="1"/>
        </p:nvPicPr>
        <p:blipFill>
          <a:blip r:embed="rId3"/>
          <a:stretch>
            <a:fillRect/>
          </a:stretch>
        </p:blipFill>
        <p:spPr>
          <a:xfrm>
            <a:off x="819150" y="3186002"/>
            <a:ext cx="2554284" cy="484991"/>
          </a:xfrm>
          <a:prstGeom prst="rect">
            <a:avLst/>
          </a:pr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spTree>
    <p:extLst>
      <p:ext uri="{BB962C8B-B14F-4D97-AF65-F5344CB8AC3E}">
        <p14:creationId xmlns:p14="http://schemas.microsoft.com/office/powerpoint/2010/main" val="3286815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63339141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a:stretch>
            <a:fillRect/>
          </a:stretch>
        </p:blipFill>
        <p:spPr>
          <a:xfrm>
            <a:off x="10413670" y="641038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65" cy="169277"/>
          </a:xfrm>
          <a:prstGeom prst="rect">
            <a:avLst/>
          </a:prstGeom>
        </p:spPr>
        <p:txBody>
          <a:bodyPr wrap="none" lIns="0" tIns="0" rIns="0" bIns="0">
            <a:spAutoFit/>
          </a:bodyPr>
          <a:lstStyle/>
          <a:p>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25822646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72126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2689513635"/>
      </p:ext>
    </p:extLst>
  </p:cSld>
  <p:clrMapOvr>
    <a:masterClrMapping/>
  </p:clrMapOvr>
  <p:transition>
    <p:fade/>
  </p:transition>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pic>
        <p:nvPicPr>
          <p:cNvPr id="10" name="Picture 9">
            <a:extLst>
              <a:ext uri="{FF2B5EF4-FFF2-40B4-BE49-F238E27FC236}">
                <a16:creationId xmlns:a16="http://schemas.microsoft.com/office/drawing/2014/main" id="{6874A0AD-B87F-7345-AF41-B1DB89286B81}"/>
              </a:ext>
            </a:extLst>
          </p:cNvPr>
          <p:cNvPicPr>
            <a:picLocks noChangeAspect="1"/>
          </p:cNvPicPr>
          <p:nvPr userDrawn="1"/>
        </p:nvPicPr>
        <p:blipFill>
          <a:blip r:embed="rId2"/>
          <a:stretch>
            <a:fillRect/>
          </a:stretch>
        </p:blipFill>
        <p:spPr>
          <a:xfrm>
            <a:off x="10413670" y="6349429"/>
            <a:ext cx="1140032" cy="215339"/>
          </a:xfrm>
          <a:prstGeom prst="rect">
            <a:avLst/>
          </a:prstGeom>
        </p:spPr>
      </p:pic>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Tree>
    <p:extLst>
      <p:ext uri="{BB962C8B-B14F-4D97-AF65-F5344CB8AC3E}">
        <p14:creationId xmlns:p14="http://schemas.microsoft.com/office/powerpoint/2010/main" val="19005189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slide">
    <p:spTree>
      <p:nvGrpSpPr>
        <p:cNvPr id="1" name=""/>
        <p:cNvGrpSpPr/>
        <p:nvPr/>
      </p:nvGrpSpPr>
      <p:grpSpPr>
        <a:xfrm>
          <a:off x="0" y="0"/>
          <a:ext cx="0" cy="0"/>
          <a:chOff x="0" y="0"/>
          <a:chExt cx="0" cy="0"/>
        </a:xfrm>
      </p:grpSpPr>
      <p:sp>
        <p:nvSpPr>
          <p:cNvPr id="3" name="Content Placeholder 2"/>
          <p:cNvSpPr>
            <a:spLocks noGrp="1"/>
          </p:cNvSpPr>
          <p:nvPr>
            <p:ph idx="1"/>
          </p:nvPr>
        </p:nvSpPr>
        <p:spPr>
          <a:xfrm>
            <a:off x="188540" y="1447356"/>
            <a:ext cx="11850374" cy="4577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
          <p:cNvSpPr>
            <a:spLocks noGrp="1" noChangeArrowheads="1"/>
          </p:cNvSpPr>
          <p:nvPr>
            <p:ph type="title"/>
          </p:nvPr>
        </p:nvSpPr>
        <p:spPr bwMode="auto">
          <a:xfrm>
            <a:off x="162611" y="176609"/>
            <a:ext cx="11850375" cy="861044"/>
          </a:xfrm>
          <a:prstGeom prst="rect">
            <a:avLst/>
          </a:prstGeom>
          <a:noFill/>
          <a:ln w="9525">
            <a:noFill/>
            <a:miter lim="800000"/>
            <a:headEnd/>
            <a:tailEnd/>
          </a:ln>
        </p:spPr>
        <p:txBody>
          <a:bodyPr vert="horz" wrap="square" lIns="102413" tIns="0" rIns="102413" bIns="0" numCol="1" anchor="ctr" anchorCtr="0" compatLnSpc="1">
            <a:prstTxWarp prst="textNoShape">
              <a:avLst/>
            </a:prstTxWarp>
          </a:bodyPr>
          <a:lstStyle>
            <a:lvl1pPr>
              <a:defRPr sz="3150"/>
            </a:lvl1pPr>
          </a:lstStyle>
          <a:p>
            <a:pPr lvl="0"/>
            <a:r>
              <a:rPr lang="en-US"/>
              <a:t>Click to edit Master title style</a:t>
            </a:r>
          </a:p>
        </p:txBody>
      </p:sp>
      <p:sp>
        <p:nvSpPr>
          <p:cNvPr id="6" name="Slide Number Placeholder 7"/>
          <p:cNvSpPr>
            <a:spLocks noGrp="1"/>
          </p:cNvSpPr>
          <p:nvPr>
            <p:ph type="sldNum" sz="quarter" idx="4"/>
          </p:nvPr>
        </p:nvSpPr>
        <p:spPr>
          <a:xfrm>
            <a:off x="5299344" y="6379768"/>
            <a:ext cx="1600044" cy="273844"/>
          </a:xfrm>
          <a:prstGeom prst="rect">
            <a:avLst/>
          </a:prstGeom>
        </p:spPr>
        <p:txBody>
          <a:bodyPr vert="horz" lIns="91440" tIns="45720" rIns="91440" bIns="45720" rtlCol="0" anchor="ctr"/>
          <a:lstStyle>
            <a:lvl1pPr algn="ctr">
              <a:defRPr sz="900">
                <a:solidFill>
                  <a:schemeClr val="tx1">
                    <a:tint val="75000"/>
                  </a:schemeClr>
                </a:solidFill>
              </a:defRPr>
            </a:lvl1pPr>
          </a:lstStyle>
          <a:p>
            <a:fld id="{88E40817-A980-6F4C-818E-1928CB61A1F1}" type="slidenum">
              <a:rPr lang="en-US" smtClean="0"/>
              <a:pPr/>
              <a:t>‹#›</a:t>
            </a:fld>
            <a:endParaRPr lang="en-US"/>
          </a:p>
        </p:txBody>
      </p:sp>
    </p:spTree>
    <p:extLst>
      <p:ext uri="{BB962C8B-B14F-4D97-AF65-F5344CB8AC3E}">
        <p14:creationId xmlns:p14="http://schemas.microsoft.com/office/powerpoint/2010/main" val="16880873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8ED1B7-EDB1-46A7-B088-8A6B093C3B38}"/>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428ED1B7-EDB1-46A7-B088-8A6B093C3B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294AE6-A78E-4D9D-9884-FD12298B4CDF}"/>
              </a:ext>
            </a:extLst>
          </p:cNvPr>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800" b="0" i="0" baseline="0">
              <a:solidFill>
                <a:schemeClr val="bg1"/>
              </a:solidFill>
              <a:latin typeface="Chronicle Display Light" pitchFamily="50" charset="0"/>
              <a:ea typeface="+mj-ea"/>
              <a:cs typeface="+mj-cs"/>
              <a:sym typeface="Chronicle Display Light" pitchFamily="50" charset="0"/>
            </a:endParaRPr>
          </a:p>
        </p:txBody>
      </p:sp>
      <p:sp>
        <p:nvSpPr>
          <p:cNvPr id="4" name="Text Placeholder 8"/>
          <p:cNvSpPr>
            <a:spLocks noGrp="1"/>
          </p:cNvSpPr>
          <p:nvPr>
            <p:ph type="body" sz="quarter" idx="13" hasCustomPrompt="1"/>
          </p:nvPr>
        </p:nvSpPr>
        <p:spPr>
          <a:xfrm>
            <a:off x="469900" y="865403"/>
            <a:ext cx="11252200" cy="548640"/>
          </a:xfrm>
          <a:prstGeom prst="rect">
            <a:avLst/>
          </a:prstGeom>
        </p:spPr>
        <p:txBody>
          <a:bodyPr lIns="0" tIns="0" rIns="0" bIns="0">
            <a:noAutofit/>
          </a:bodyPr>
          <a:lstStyle>
            <a:lvl1pPr marL="0" indent="0">
              <a:buNone/>
              <a:defRPr sz="1400"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0" y="402587"/>
            <a:ext cx="11252200" cy="457200"/>
          </a:xfrm>
          <a:prstGeom prst="rect">
            <a:avLst/>
          </a:prstGeom>
        </p:spPr>
        <p:txBody>
          <a:bodyPr vert="horz" lIns="0" tIns="0" rIns="0" bIns="0" rtlCol="0" anchor="t" anchorCtr="0">
            <a:noAutofit/>
          </a:bodyPr>
          <a:lstStyle>
            <a:lvl1pPr>
              <a:defRPr sz="2800">
                <a:latin typeface="Chronicle Display Light" pitchFamily="50" charset="0"/>
              </a:defRPr>
            </a:lvl1pPr>
          </a:lstStyle>
          <a:p>
            <a:r>
              <a:rPr lang="en-US" noProof="0"/>
              <a:t>Click to edit Master title style</a:t>
            </a:r>
          </a:p>
        </p:txBody>
      </p:sp>
      <p:sp>
        <p:nvSpPr>
          <p:cNvPr id="7" name="Content Placeholder 6">
            <a:extLst>
              <a:ext uri="{FF2B5EF4-FFF2-40B4-BE49-F238E27FC236}">
                <a16:creationId xmlns:a16="http://schemas.microsoft.com/office/drawing/2014/main" id="{7D0AC681-1F03-4445-A849-DFB9A714CEBA}"/>
              </a:ext>
            </a:extLst>
          </p:cNvPr>
          <p:cNvSpPr>
            <a:spLocks noGrp="1"/>
          </p:cNvSpPr>
          <p:nvPr>
            <p:ph sz="quarter" idx="14"/>
          </p:nvPr>
        </p:nvSpPr>
        <p:spPr>
          <a:xfrm>
            <a:off x="469898" y="172072"/>
            <a:ext cx="5486400" cy="182880"/>
          </a:xfrm>
        </p:spPr>
        <p:txBody>
          <a:bodyPr anchor="ctr"/>
          <a:lstStyle>
            <a:lvl1pPr>
              <a:defRPr sz="900" b="0" cap="all" spc="30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Tree>
    <p:extLst>
      <p:ext uri="{BB962C8B-B14F-4D97-AF65-F5344CB8AC3E}">
        <p14:creationId xmlns:p14="http://schemas.microsoft.com/office/powerpoint/2010/main" val="2343270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54286-DFCD-B8CB-1681-69DA8F93CA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48302F-B63E-A2F8-9266-522BB3BC3EE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70FCE4-6236-814A-FE54-3F0BB1F1E57C}"/>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D0A3E411-632C-EE7E-D425-7E58F4242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C360F7-4251-2F43-6F9C-AA9DEA2A9B3D}"/>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4851742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2000" b="0">
                <a:solidFill>
                  <a:schemeClr val="tx2"/>
                </a:solidFill>
              </a:defRPr>
            </a:lvl1pPr>
          </a:lstStyle>
          <a:p>
            <a:pPr lvl="0"/>
            <a:r>
              <a:rPr lang="en-US" noProof="0"/>
              <a:t>Click to add subtitle</a:t>
            </a:r>
          </a:p>
        </p:txBody>
      </p:sp>
      <p:sp>
        <p:nvSpPr>
          <p:cNvPr id="11" name="Title Placeholder 1"/>
          <p:cNvSpPr>
            <a:spLocks noGrp="1"/>
          </p:cNvSpPr>
          <p:nvPr>
            <p:ph type="title" hasCustomPrompt="1"/>
          </p:nvPr>
        </p:nvSpPr>
        <p:spPr>
          <a:xfrm>
            <a:off x="501650" y="317500"/>
            <a:ext cx="11188700" cy="334101"/>
          </a:xfrm>
          <a:prstGeom prst="rect">
            <a:avLst/>
          </a:prstGeom>
        </p:spPr>
        <p:txBody>
          <a:bodyPr vert="horz" lIns="0" tIns="0" rIns="0" bIns="0" rtlCol="0" anchor="t" anchorCtr="0">
            <a:noAutofit/>
          </a:bodyPr>
          <a:lstStyle>
            <a:lvl1pPr>
              <a:defRPr/>
            </a:lvl1pPr>
          </a:lstStyle>
          <a:p>
            <a:r>
              <a:rPr lang="en-US" noProof="0"/>
              <a:t>Click to add title</a:t>
            </a:r>
          </a:p>
        </p:txBody>
      </p:sp>
    </p:spTree>
    <p:extLst>
      <p:ext uri="{BB962C8B-B14F-4D97-AF65-F5344CB8AC3E}">
        <p14:creationId xmlns:p14="http://schemas.microsoft.com/office/powerpoint/2010/main" val="281051004"/>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902154"/>
            <a:ext cx="11252200" cy="757255"/>
          </a:xfrm>
          <a:prstGeom prst="rect">
            <a:avLst/>
          </a:prstGeom>
        </p:spPr>
        <p:txBody>
          <a:bodyPr lIns="0" tIns="0" rIns="0" bIns="0">
            <a:noAutofit/>
          </a:bodyPr>
          <a:lstStyle>
            <a:lvl1pPr marL="0" indent="0">
              <a:buNone/>
              <a:defRPr sz="1961"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8"/>
            <a:ext cx="11252200" cy="334102"/>
          </a:xfrm>
          <a:prstGeom prst="rect">
            <a:avLst/>
          </a:prstGeom>
        </p:spPr>
        <p:txBody>
          <a:bodyPr vert="horz" lIns="0" tIns="0" rIns="0" bIns="0" rtlCol="0" anchor="t" anchorCtr="0">
            <a:noAutofit/>
          </a:bodyPr>
          <a:lstStyle>
            <a:lvl1pPr>
              <a:defRPr sz="5884"/>
            </a:lvl1pPr>
          </a:lstStyle>
          <a:p>
            <a:r>
              <a:rPr lang="en-US" noProof="0"/>
              <a:t>Click to edit Master title style</a:t>
            </a:r>
          </a:p>
        </p:txBody>
      </p:sp>
    </p:spTree>
    <p:extLst>
      <p:ext uri="{BB962C8B-B14F-4D97-AF65-F5344CB8AC3E}">
        <p14:creationId xmlns:p14="http://schemas.microsoft.com/office/powerpoint/2010/main" val="297210180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nchor="ctr"/>
          <a:lstStyle>
            <a:lvl1pPr>
              <a:defRPr/>
            </a:lvl1pPr>
          </a:lstStyle>
          <a:p>
            <a:r>
              <a:rPr lang="en-US"/>
              <a:t>Page Title Placeholder</a:t>
            </a:r>
          </a:p>
        </p:txBody>
      </p:sp>
    </p:spTree>
    <p:extLst>
      <p:ext uri="{BB962C8B-B14F-4D97-AF65-F5344CB8AC3E}">
        <p14:creationId xmlns:p14="http://schemas.microsoft.com/office/powerpoint/2010/main" val="6449508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nchor="ct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4184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53192" y="395492"/>
            <a:ext cx="10515600" cy="715294"/>
          </a:xfrm>
        </p:spPr>
        <p:txBody>
          <a:bodyPr anchor="b">
            <a:normAutofit/>
          </a:bodyPr>
          <a:lstStyle>
            <a:lvl1pPr>
              <a:defRPr lang="en-US" b="1" smtClean="0">
                <a:solidFill>
                  <a:srgbClr val="F37440"/>
                </a:solidFill>
                <a:effectLst/>
              </a:defRPr>
            </a:lvl1pPr>
          </a:lstStyle>
          <a:p>
            <a:r>
              <a:rPr lang="en-US" b="1">
                <a:solidFill>
                  <a:srgbClr val="F7884F"/>
                </a:solidFill>
                <a:effectLst/>
                <a:latin typeface="Arial" panose="020B0604020202020204" pitchFamily="34" charset="0"/>
              </a:rPr>
              <a:t>Page Title Placeholder</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52450" y="1111250"/>
            <a:ext cx="4470400" cy="503238"/>
          </a:xfrm>
        </p:spPr>
        <p:txBody>
          <a:bodyPr>
            <a:normAutofit/>
          </a:bodyPr>
          <a:lstStyle>
            <a:lvl1pPr marL="0" indent="0">
              <a:buNone/>
              <a:defRPr sz="2500">
                <a:solidFill>
                  <a:srgbClr val="394951"/>
                </a:solidFill>
              </a:defRPr>
            </a:lvl1pPr>
          </a:lstStyle>
          <a:p>
            <a:pPr lvl="0"/>
            <a:r>
              <a:rPr lang="en-US"/>
              <a:t>Subtitle Placeholder</a:t>
            </a:r>
          </a:p>
        </p:txBody>
      </p:sp>
      <p:sp>
        <p:nvSpPr>
          <p:cNvPr id="15" name="Text Placeholder 14">
            <a:extLst>
              <a:ext uri="{FF2B5EF4-FFF2-40B4-BE49-F238E27FC236}">
                <a16:creationId xmlns:a16="http://schemas.microsoft.com/office/drawing/2014/main" id="{51F99E08-1C27-5F4A-AD6C-C14B16B42A55}"/>
              </a:ext>
            </a:extLst>
          </p:cNvPr>
          <p:cNvSpPr>
            <a:spLocks noGrp="1"/>
          </p:cNvSpPr>
          <p:nvPr>
            <p:ph type="body" sz="quarter" idx="12" hasCustomPrompt="1"/>
          </p:nvPr>
        </p:nvSpPr>
        <p:spPr>
          <a:xfrm>
            <a:off x="552450" y="1987428"/>
            <a:ext cx="6988175" cy="3774743"/>
          </a:xfrm>
        </p:spPr>
        <p:txBody>
          <a:bodyPr>
            <a:normAutofit/>
          </a:bodyPr>
          <a:lstStyle>
            <a:lvl1pPr marL="0" indent="0">
              <a:lnSpc>
                <a:spcPts val="2700"/>
              </a:lnSpc>
              <a:buNone/>
              <a:defRPr sz="2100"/>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Genia </a:t>
            </a:r>
            <a:r>
              <a:rPr lang="en-US" err="1"/>
              <a:t>cuptata</a:t>
            </a:r>
            <a:r>
              <a:rPr lang="en-US"/>
              <a:t> </a:t>
            </a:r>
            <a:r>
              <a:rPr lang="en-US" err="1"/>
              <a:t>riatio</a:t>
            </a:r>
            <a:r>
              <a:rPr lang="en-US"/>
              <a:t>: </a:t>
            </a:r>
            <a:r>
              <a:rPr lang="en-US" err="1"/>
              <a:t>Nulpa</a:t>
            </a:r>
            <a:r>
              <a:rPr lang="en-US"/>
              <a:t> se </a:t>
            </a:r>
            <a:r>
              <a:rPr lang="en-US" err="1"/>
              <a:t>percim</a:t>
            </a:r>
            <a:r>
              <a:rPr lang="en-US"/>
              <a:t> </a:t>
            </a:r>
            <a:r>
              <a:rPr lang="en-US" err="1"/>
              <a:t>noneque</a:t>
            </a:r>
            <a:r>
              <a:rPr lang="en-US"/>
              <a:t> </a:t>
            </a:r>
            <a:r>
              <a:rPr lang="en-US" err="1"/>
              <a:t>coressi</a:t>
            </a:r>
            <a:r>
              <a:rPr lang="en-US"/>
              <a:t> </a:t>
            </a:r>
            <a:r>
              <a:rPr lang="en-US" err="1"/>
              <a:t>mendum</a:t>
            </a:r>
            <a:r>
              <a:rPr lang="en-US"/>
              <a:t> </a:t>
            </a:r>
            <a:r>
              <a:rPr lang="en-US" err="1"/>
              <a:t>quut</a:t>
            </a:r>
            <a:r>
              <a:rPr lang="en-US"/>
              <a:t> et </a:t>
            </a:r>
            <a:r>
              <a:rPr lang="en-US" err="1"/>
              <a:t>aute</a:t>
            </a:r>
            <a:r>
              <a:rPr lang="en-US"/>
              <a:t> </a:t>
            </a:r>
            <a:r>
              <a:rPr lang="en-US" err="1"/>
              <a:t>latemporem</a:t>
            </a:r>
            <a:r>
              <a:rPr lang="en-US"/>
              <a:t> la </a:t>
            </a:r>
            <a:r>
              <a:rPr lang="en-US" err="1"/>
              <a:t>quassimus</a:t>
            </a:r>
            <a:r>
              <a:rPr lang="en-US"/>
              <a:t>, </a:t>
            </a:r>
            <a:r>
              <a:rPr lang="en-US" err="1"/>
              <a:t>est</a:t>
            </a:r>
            <a:r>
              <a:rPr lang="en-US"/>
              <a:t>, </a:t>
            </a:r>
            <a:r>
              <a:rPr lang="en-US" err="1"/>
              <a:t>voluptasimod</a:t>
            </a:r>
            <a:r>
              <a:rPr lang="en-US"/>
              <a:t> et </a:t>
            </a:r>
            <a:r>
              <a:rPr lang="en-US" err="1"/>
              <a:t>esto</a:t>
            </a:r>
            <a:r>
              <a:rPr lang="en-US"/>
              <a:t> id et, cum </a:t>
            </a:r>
            <a:r>
              <a:rPr lang="en-US" err="1"/>
              <a:t>incte</a:t>
            </a:r>
            <a:r>
              <a:rPr lang="en-US"/>
              <a:t> voles </a:t>
            </a:r>
            <a:r>
              <a:rPr lang="en-US" err="1"/>
              <a:t>verisim</a:t>
            </a:r>
            <a:r>
              <a:rPr lang="en-US"/>
              <a:t> </a:t>
            </a:r>
            <a:r>
              <a:rPr lang="en-US" err="1"/>
              <a:t>inctlet</a:t>
            </a:r>
            <a:endParaRPr lang="en-US"/>
          </a:p>
        </p:txBody>
      </p:sp>
      <p:sp>
        <p:nvSpPr>
          <p:cNvPr id="5" name="Text Placeholder 15">
            <a:extLst>
              <a:ext uri="{FF2B5EF4-FFF2-40B4-BE49-F238E27FC236}">
                <a16:creationId xmlns:a16="http://schemas.microsoft.com/office/drawing/2014/main" id="{41217429-F872-41D2-8E7D-191490E0D320}"/>
              </a:ext>
            </a:extLst>
          </p:cNvPr>
          <p:cNvSpPr txBox="1">
            <a:spLocks/>
          </p:cNvSpPr>
          <p:nvPr userDrawn="1"/>
        </p:nvSpPr>
        <p:spPr bwMode="gray">
          <a:xfrm>
            <a:off x="4806754" y="6591604"/>
            <a:ext cx="2548012" cy="141581"/>
          </a:xfrm>
          <a:prstGeom prst="rect">
            <a:avLst/>
          </a:prstGeo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baseline="0" dirty="0">
                <a:solidFill>
                  <a:schemeClr val="tx2">
                    <a:lumMod val="60000"/>
                    <a:lumOff val="40000"/>
                  </a:schemeClr>
                </a:solidFill>
                <a:latin typeface="+mn-lt"/>
                <a:ea typeface="+mn-ea"/>
                <a:cs typeface="+mn-cs"/>
              </a:defRPr>
            </a:lvl1pPr>
            <a:lvl2pPr marL="457200" indent="-228600" algn="l" defTabSz="914400" rtl="0" eaLnBrk="1" latinLnBrk="0" hangingPunct="1">
              <a:lnSpc>
                <a:spcPct val="85000"/>
              </a:lnSpc>
              <a:spcBef>
                <a:spcPts val="200"/>
              </a:spcBef>
              <a:spcAft>
                <a:spcPts val="200"/>
              </a:spcAft>
              <a:buFontTx/>
              <a:buNone/>
              <a:defRPr sz="1600" b="0" kern="1200">
                <a:solidFill>
                  <a:schemeClr val="accent2"/>
                </a:solidFill>
                <a:latin typeface="+mn-lt"/>
                <a:ea typeface="+mn-ea"/>
                <a:cs typeface="+mn-cs"/>
              </a:defRPr>
            </a:lvl2pPr>
            <a:lvl3pPr marL="628650" indent="-171450" algn="l" defTabSz="914400" rtl="0" eaLnBrk="1" latinLnBrk="0" hangingPunct="1">
              <a:lnSpc>
                <a:spcPct val="85000"/>
              </a:lnSpc>
              <a:spcBef>
                <a:spcPts val="200"/>
              </a:spcBef>
              <a:spcAft>
                <a:spcPts val="200"/>
              </a:spcAft>
              <a:buFontTx/>
              <a:buNone/>
              <a:defRPr sz="1600" b="0" kern="1200">
                <a:solidFill>
                  <a:schemeClr val="accent2"/>
                </a:solidFill>
                <a:latin typeface="+mn-lt"/>
                <a:ea typeface="+mn-ea"/>
                <a:cs typeface="+mn-cs"/>
              </a:defRPr>
            </a:lvl3pPr>
            <a:lvl4pPr marL="0" indent="0" algn="l" defTabSz="914400" rtl="0" eaLnBrk="1" latinLnBrk="0" hangingPunct="1">
              <a:lnSpc>
                <a:spcPct val="95000"/>
              </a:lnSpc>
              <a:spcBef>
                <a:spcPts val="600"/>
              </a:spcBef>
              <a:spcAft>
                <a:spcPts val="200"/>
              </a:spcAft>
              <a:buFontTx/>
              <a:buNone/>
              <a:defRPr sz="1600" b="0" kern="1200">
                <a:solidFill>
                  <a:schemeClr val="accent2"/>
                </a:solidFill>
                <a:latin typeface="+mn-lt"/>
                <a:ea typeface="+mn-ea"/>
                <a:cs typeface="+mn-cs"/>
              </a:defRPr>
            </a:lvl4pPr>
            <a:lvl5pPr marL="0" indent="0" algn="l" defTabSz="914400" rtl="0" eaLnBrk="1" latinLnBrk="0" hangingPunct="1">
              <a:lnSpc>
                <a:spcPct val="95000"/>
              </a:lnSpc>
              <a:spcBef>
                <a:spcPts val="600"/>
              </a:spcBef>
              <a:spcAft>
                <a:spcPts val="200"/>
              </a:spcAft>
              <a:buFontTx/>
              <a:buNone/>
              <a:defRPr sz="1600" b="0" kern="1200">
                <a:solidFill>
                  <a:schemeClr val="accent2"/>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r>
              <a:rPr lang="en-US" sz="800" dirty="0"/>
              <a:t>TERADATA CONFIDENTIAL</a:t>
            </a:r>
          </a:p>
        </p:txBody>
      </p:sp>
    </p:spTree>
    <p:extLst>
      <p:ext uri="{BB962C8B-B14F-4D97-AF65-F5344CB8AC3E}">
        <p14:creationId xmlns:p14="http://schemas.microsoft.com/office/powerpoint/2010/main" val="340782259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D43DA471-06B7-A040-918A-DAFBF85F49A3}"/>
              </a:ext>
            </a:extLst>
          </p:cNvPr>
          <p:cNvPicPr>
            <a:picLocks noChangeAspect="1"/>
          </p:cNvPicPr>
          <p:nvPr userDrawn="1"/>
        </p:nvPicPr>
        <p:blipFill>
          <a:blip r:embed="rId2"/>
          <a:stretch>
            <a:fillRect/>
          </a:stretch>
        </p:blipFill>
        <p:spPr>
          <a:xfrm>
            <a:off x="5200774" y="5441338"/>
            <a:ext cx="1787250" cy="339352"/>
          </a:xfrm>
          <a:prstGeom prst="rect">
            <a:avLst/>
          </a:prstGeom>
        </p:spPr>
      </p:pic>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a:solidFill>
                  <a:schemeClr val="bg2"/>
                </a:solidFill>
                <a:latin typeface="Arial" panose="020B0604020202020204" pitchFamily="34" charset="0"/>
                <a:cs typeface="Arial" panose="020B0604020202020204" pitchFamily="34" charset="0"/>
              </a:rPr>
              <a:t>Copyright © 2022 Deloitte Development LLC. All rights reserved.</a:t>
            </a:r>
          </a:p>
        </p:txBody>
      </p:sp>
    </p:spTree>
    <p:extLst>
      <p:ext uri="{BB962C8B-B14F-4D97-AF65-F5344CB8AC3E}">
        <p14:creationId xmlns:p14="http://schemas.microsoft.com/office/powerpoint/2010/main" val="15853353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9DA0-F28C-BE7E-0BA2-C1368450574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5A4D5A-2F69-2CC9-D6B0-E9C663AE63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66FA2-2CF2-ADB2-9CAB-BF96BF8AD789}"/>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EB0919F0-9230-9E5F-8022-7BFE567709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D7B28A-8F44-C1E7-00D9-A7DAF50C085E}"/>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22051895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C4E2-C692-A811-75F8-C8723508B1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E83E2C-748F-B616-4F69-567C24AA54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DDFCF0-91E4-40BD-BC98-E006F5CEE18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55EAA6-673A-476D-A1F9-CFAAA1CF1D0B}"/>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6" name="Footer Placeholder 5">
            <a:extLst>
              <a:ext uri="{FF2B5EF4-FFF2-40B4-BE49-F238E27FC236}">
                <a16:creationId xmlns:a16="http://schemas.microsoft.com/office/drawing/2014/main" id="{621715CE-D24F-2435-F38D-6DCB3EE58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2FD96A-3BF8-7E9B-D441-CE2053376B0F}"/>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128715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5B4E-0E07-E6F5-09C8-364BA146319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C8C7309-2984-6840-649F-1C5C65A397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830CD-E33F-E59B-1DE5-A47B0629733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6816CA6-7890-0009-7609-3702B8EDA0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D6D04F-B0A2-9B6C-B0C8-CEDA8F1B36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08C980E-8385-3D29-33C7-ED6510165639}"/>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8" name="Footer Placeholder 7">
            <a:extLst>
              <a:ext uri="{FF2B5EF4-FFF2-40B4-BE49-F238E27FC236}">
                <a16:creationId xmlns:a16="http://schemas.microsoft.com/office/drawing/2014/main" id="{6B3B47F5-C3DF-4326-8C90-50F42A4E79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56CACCF-4E5A-E8BF-EBAA-16EC47948258}"/>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30050776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89BBF-0716-6D07-8C3D-3F0678D72B8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7FDB801-6D64-C490-A675-CBC56CF6C3B4}"/>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4" name="Footer Placeholder 3">
            <a:extLst>
              <a:ext uri="{FF2B5EF4-FFF2-40B4-BE49-F238E27FC236}">
                <a16:creationId xmlns:a16="http://schemas.microsoft.com/office/drawing/2014/main" id="{549129A0-D5FD-DEBD-A317-B944819FE66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DAB9F1A-44F4-4AF6-9641-657CB88C5B2C}"/>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3918953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FCE3A67-4AD8-B58B-0C99-A0DFED87CF9A}"/>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3" name="Footer Placeholder 2">
            <a:extLst>
              <a:ext uri="{FF2B5EF4-FFF2-40B4-BE49-F238E27FC236}">
                <a16:creationId xmlns:a16="http://schemas.microsoft.com/office/drawing/2014/main" id="{7642D627-868B-0B19-1531-E10B9B0377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EB50F0-ECCF-5D64-F2A8-9CE224EB1F5C}"/>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3551332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8B55-19CD-AA49-6043-D33C899CE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6A2C9F-39E9-AD15-47C4-0425A95475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12BD3C-0A51-63DF-E7A6-62527A79D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19DD6C-391F-C9AC-D894-02E1058D07CB}"/>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6" name="Footer Placeholder 5">
            <a:extLst>
              <a:ext uri="{FF2B5EF4-FFF2-40B4-BE49-F238E27FC236}">
                <a16:creationId xmlns:a16="http://schemas.microsoft.com/office/drawing/2014/main" id="{29E6E420-5DD7-75D7-B50C-CECD17FE62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5F5318-342F-F2BD-51D4-47E1E9C24D39}"/>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1584279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FAF5-DA34-A6A0-5DAB-927758CC56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6727476-9BD5-9D4A-62B0-CEAEAA6C9A3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4EC8D0-6094-BC9E-75A1-2B17750ED2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3E7786-DDBD-3088-5A7D-864CFB8E5555}"/>
              </a:ext>
            </a:extLst>
          </p:cNvPr>
          <p:cNvSpPr>
            <a:spLocks noGrp="1"/>
          </p:cNvSpPr>
          <p:nvPr>
            <p:ph type="dt" sz="half" idx="10"/>
          </p:nvPr>
        </p:nvSpPr>
        <p:spPr/>
        <p:txBody>
          <a:bodyPr/>
          <a:lstStyle/>
          <a:p>
            <a:fld id="{AD674BE3-F923-4772-B250-F13209AFC6DE}" type="datetimeFigureOut">
              <a:rPr lang="en-US" smtClean="0"/>
              <a:t>9/14/2023</a:t>
            </a:fld>
            <a:endParaRPr lang="en-US"/>
          </a:p>
        </p:txBody>
      </p:sp>
      <p:sp>
        <p:nvSpPr>
          <p:cNvPr id="6" name="Footer Placeholder 5">
            <a:extLst>
              <a:ext uri="{FF2B5EF4-FFF2-40B4-BE49-F238E27FC236}">
                <a16:creationId xmlns:a16="http://schemas.microsoft.com/office/drawing/2014/main" id="{F58AFF61-2255-655D-ED08-3C0B438A03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73110E-26CA-78B4-8D83-831FED2058F1}"/>
              </a:ext>
            </a:extLst>
          </p:cNvPr>
          <p:cNvSpPr>
            <a:spLocks noGrp="1"/>
          </p:cNvSpPr>
          <p:nvPr>
            <p:ph type="sldNum" sz="quarter" idx="12"/>
          </p:nvPr>
        </p:nvSpPr>
        <p:spPr/>
        <p:txBody>
          <a:bodyPr/>
          <a:lstStyle/>
          <a:p>
            <a:fld id="{6AA37925-2153-4833-A19A-1A47F202F33F}" type="slidenum">
              <a:rPr lang="en-US" smtClean="0"/>
              <a:t>‹#›</a:t>
            </a:fld>
            <a:endParaRPr lang="en-US"/>
          </a:p>
        </p:txBody>
      </p:sp>
    </p:spTree>
    <p:extLst>
      <p:ext uri="{BB962C8B-B14F-4D97-AF65-F5344CB8AC3E}">
        <p14:creationId xmlns:p14="http://schemas.microsoft.com/office/powerpoint/2010/main" val="185965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27B2-42A8-FCF4-C40E-54633E0643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9CC9AAA-ADB3-8E9A-6D8C-52325338CAD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2E4BB1-D3F3-006B-6BBD-E8FD9636CF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74BE3-F923-4772-B250-F13209AFC6DE}" type="datetimeFigureOut">
              <a:rPr lang="en-US" smtClean="0"/>
              <a:t>9/14/2023</a:t>
            </a:fld>
            <a:endParaRPr lang="en-US"/>
          </a:p>
        </p:txBody>
      </p:sp>
      <p:sp>
        <p:nvSpPr>
          <p:cNvPr id="5" name="Footer Placeholder 4">
            <a:extLst>
              <a:ext uri="{FF2B5EF4-FFF2-40B4-BE49-F238E27FC236}">
                <a16:creationId xmlns:a16="http://schemas.microsoft.com/office/drawing/2014/main" id="{D147B75D-ED2C-7A47-8E57-9F931CC698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C29EE8C-5999-8E6C-32FE-689DBBAAA8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A37925-2153-4833-A19A-1A47F202F33F}" type="slidenum">
              <a:rPr lang="en-US" smtClean="0"/>
              <a:t>‹#›</a:t>
            </a:fld>
            <a:endParaRPr lang="en-US"/>
          </a:p>
        </p:txBody>
      </p:sp>
    </p:spTree>
    <p:extLst>
      <p:ext uri="{BB962C8B-B14F-4D97-AF65-F5344CB8AC3E}">
        <p14:creationId xmlns:p14="http://schemas.microsoft.com/office/powerpoint/2010/main" val="750544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teradata.atlassian.net/wiki/spaces/TIH/pages/1628340274/Transcend+PowerBI+FAQ"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4.xml"/></Relationships>
</file>

<file path=ppt/slides/_rels/slide10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4.xml"/><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4.xml"/></Relationships>
</file>

<file path=ppt/slides/_rels/slide10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6.svg"/><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5.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6.svg"/><Relationship Id="rId2" Type="http://schemas.openxmlformats.org/officeDocument/2006/relationships/notesSlide" Target="../notesSlides/notesSlide12.xml"/><Relationship Id="rId16"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38.sv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6.svg"/><Relationship Id="rId5" Type="http://schemas.openxmlformats.org/officeDocument/2006/relationships/image" Target="../media/image44.svg"/><Relationship Id="rId10" Type="http://schemas.openxmlformats.org/officeDocument/2006/relationships/image" Target="../media/image5.png"/><Relationship Id="rId4" Type="http://schemas.openxmlformats.org/officeDocument/2006/relationships/image" Target="../media/image43.png"/><Relationship Id="rId9" Type="http://schemas.openxmlformats.org/officeDocument/2006/relationships/image" Target="../media/image48.sv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6.sv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4.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9.xml"/><Relationship Id="rId7" Type="http://schemas.openxmlformats.org/officeDocument/2006/relationships/image" Target="../media/image50.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3.xml"/><Relationship Id="rId7" Type="http://schemas.openxmlformats.org/officeDocument/2006/relationships/image" Target="../media/image5.pn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8" Type="http://schemas.openxmlformats.org/officeDocument/2006/relationships/hyperlink" Target="https://teradata.sharepoint.com/:v:/r/teams/FIN-OptimusPrimeTransformationProgram/Shared%20Documents/General/Technical/Reports/Technology_Reporting%20Strategy%20Session.mp4?csf=1&amp;web=1&amp;e=SJX8Jd" TargetMode="External"/><Relationship Id="rId3" Type="http://schemas.openxmlformats.org/officeDocument/2006/relationships/hyperlink" Target="https://teradata.sharepoint.com/:x:/r/teams/FIN-OptimusPrimeTransformationProgram/_layouts/15/Doc.aspx?sourcedoc=%7BF6A78DC2-DE77-4F1F-97B8-1528F34B29B0%7D&amp;file=TD_Reports_CurrentState_Template_v1.xlsx&amp;action=default&amp;mobileredirect=true" TargetMode="External"/><Relationship Id="rId7" Type="http://schemas.openxmlformats.org/officeDocument/2006/relationships/hyperlink" Target="https://www.oracle.com/docs/tech/project-management.xls" TargetMode="External"/><Relationship Id="rId12" Type="http://schemas.openxmlformats.org/officeDocument/2006/relationships/hyperlink" Target="https://teradata.sharepoint.com/:f:/r/teams/FIN-OptimusPrimeTransformationProgram/Shared%20Documents/General/01%20-%20Global%20Design/Subledger%20Reporting?csf=1&amp;web=1&amp;e=xGZyt5"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oracle.com/docs/tech/supply-chain-management-reports.xls" TargetMode="External"/><Relationship Id="rId11" Type="http://schemas.openxmlformats.org/officeDocument/2006/relationships/hyperlink" Target="https://teradata.sharepoint.com/:v:/r/teams/FIN-OptimusPrimeTransformationProgram/Shared%20Documents/General/01%20-%20Global%20Design/Record%20to%20Report/EPM%20-%20FCC%20%26%20ARC%20%26%20NR%20%26%20EDM/03.%20Narrative%20Reporting%20(NR)/OP%20-%20EPM%20Narrative%20Reporting%20Deep%20Dive%20Session%2001.30.2023/OP%20-%20EPM%20Narrative%20Reporting%20Deep%20Dive%20Session%20-%20Meeting%20Recording%2001.30.2023.mp4?csf=1&amp;web=1&amp;e=rAcD9e" TargetMode="External"/><Relationship Id="rId5" Type="http://schemas.openxmlformats.org/officeDocument/2006/relationships/hyperlink" Target="https://www.oracle.com/docs/tech/procurement-reports.xls" TargetMode="External"/><Relationship Id="rId10" Type="http://schemas.openxmlformats.org/officeDocument/2006/relationships/hyperlink" Target="https://teradata.sharepoint.com/:f:/r/teams/FIN-OptimusPrimeTransformationProgram/Shared%20Documents/General/Technical/Reports/Reporting%20Tools%20Demo%20Recordings?csf=1&amp;web=1&amp;e=lVbSk4" TargetMode="External"/><Relationship Id="rId4" Type="http://schemas.openxmlformats.org/officeDocument/2006/relationships/hyperlink" Target="https://www.oracle.com/docs/tech/financials-reports.xls" TargetMode="External"/><Relationship Id="rId9" Type="http://schemas.openxmlformats.org/officeDocument/2006/relationships/hyperlink" Target="https://teradata.sharepoint.com/:v:/r/teams/FIN-OptimusPrimeTransformationProgram/Shared%20Documents/General/01%20-%20Global%20Design/Record%20to%20Report/EPM%20-%20FCC%20%26%20ARC%20%26%20NR%20%26%20EDM/03.%20Narrative%20Reporting%20(NR)/OP%20-%20EPM%20Reporting%20Strategy%20%20Session%2012.14.2022/OP%20-%20EPM%20Reporting%20Strategy%20%26%20Narrative%20Reporting%20Session%2012.14.2022.mp4?csf=1&amp;web=1&amp;e=wVgzdT"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sv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jpg"/><Relationship Id="rId11" Type="http://schemas.openxmlformats.org/officeDocument/2006/relationships/image" Target="../media/image69.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6.sv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teradata.atlassian.net/wiki/spaces/TIH/pages/454459464/Transcend+Metadata+-+Detail+Level"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hyperlink" Target="https://transcend-vantage.td.teradata.com/applications/data-labs" TargetMode="External"/><Relationship Id="rId4" Type="http://schemas.openxmlformats.org/officeDocument/2006/relationships/hyperlink" Target="https://teradata.atlassian.net/wiki/spaces/TIH/pages/454393930"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teradata.atlassian.net/wiki/spaces/TIH/pages/1628340274/Transcend+PowerBI+FAQ"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6.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3.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svg"/></Relationships>
</file>

<file path=ppt/slides/_rels/slide5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0.xml"/><Relationship Id="rId1" Type="http://schemas.openxmlformats.org/officeDocument/2006/relationships/slideLayout" Target="../slideLayouts/slideLayout1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6.svg"/></Relationships>
</file>

<file path=ppt/slides/_rels/slide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15.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6.svg"/></Relationships>
</file>

<file path=ppt/slides/_rels/slide5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9.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svg"/><Relationship Id="rId18" Type="http://schemas.openxmlformats.org/officeDocument/2006/relationships/image" Target="../media/image24.svg"/><Relationship Id="rId3" Type="http://schemas.openxmlformats.org/officeDocument/2006/relationships/image" Target="../media/image10.png"/><Relationship Id="rId21" Type="http://schemas.openxmlformats.org/officeDocument/2006/relationships/image" Target="../media/image6.sv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image" Target="../media/image9.png"/><Relationship Id="rId16" Type="http://schemas.openxmlformats.org/officeDocument/2006/relationships/image" Target="../media/image22.png"/><Relationship Id="rId20"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image" Target="../media/image17.png"/><Relationship Id="rId5" Type="http://schemas.openxmlformats.org/officeDocument/2006/relationships/image" Target="../media/image12.png"/><Relationship Id="rId15" Type="http://schemas.openxmlformats.org/officeDocument/2006/relationships/image" Target="../media/image21.sv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11.png"/><Relationship Id="rId9" Type="http://schemas.openxmlformats.org/officeDocument/2006/relationships/image" Target="../media/image15.pn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hyperlink" Target="https://teradata.sharepoint.com/:x:/r/teams/FIN-OptimusPrimeTransformationProgram/Shared%20Documents/General/Technical/Reports/OptimusPrime_CurrentState_Reporting_Inventory.xlsx?d=w0566d5efba174d7bae7ddfd7ac4e9a4b&amp;csf=1&amp;web=1&amp;e=E56pDz"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5.xml"/><Relationship Id="rId1" Type="http://schemas.openxmlformats.org/officeDocument/2006/relationships/slideLayout" Target="../slideLayouts/slideLayout16.xml"/><Relationship Id="rId5" Type="http://schemas.openxmlformats.org/officeDocument/2006/relationships/image" Target="../media/image6.svg"/><Relationship Id="rId4" Type="http://schemas.openxmlformats.org/officeDocument/2006/relationships/image" Target="../media/image5.png"/></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6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6.svg"/><Relationship Id="rId2" Type="http://schemas.openxmlformats.org/officeDocument/2006/relationships/notesSlide" Target="../notesSlides/notesSlide48.xml"/><Relationship Id="rId16" Type="http://schemas.openxmlformats.org/officeDocument/2006/relationships/image" Target="../media/image40.svg"/><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5.png"/><Relationship Id="rId5" Type="http://schemas.openxmlformats.org/officeDocument/2006/relationships/image" Target="../media/image31.png"/><Relationship Id="rId15" Type="http://schemas.openxmlformats.org/officeDocument/2006/relationships/image" Target="../media/image39.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 Id="rId14" Type="http://schemas.openxmlformats.org/officeDocument/2006/relationships/image" Target="../media/image38.svg"/></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18" Type="http://schemas.openxmlformats.org/officeDocument/2006/relationships/image" Target="../media/image25.png"/><Relationship Id="rId3" Type="http://schemas.openxmlformats.org/officeDocument/2006/relationships/image" Target="../media/image10.png"/><Relationship Id="rId7" Type="http://schemas.openxmlformats.org/officeDocument/2006/relationships/image" Target="../media/image14.svg"/><Relationship Id="rId12" Type="http://schemas.openxmlformats.org/officeDocument/2006/relationships/image" Target="../media/image19.svg"/><Relationship Id="rId17" Type="http://schemas.openxmlformats.org/officeDocument/2006/relationships/image" Target="../media/image24.svg"/><Relationship Id="rId2" Type="http://schemas.openxmlformats.org/officeDocument/2006/relationships/image" Target="../media/image9.png"/><Relationship Id="rId16" Type="http://schemas.openxmlformats.org/officeDocument/2006/relationships/image" Target="../media/image23.png"/><Relationship Id="rId20" Type="http://schemas.openxmlformats.org/officeDocument/2006/relationships/image" Target="../media/image6.sv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19" Type="http://schemas.openxmlformats.org/officeDocument/2006/relationships/image" Target="../media/image5.png"/><Relationship Id="rId4" Type="http://schemas.openxmlformats.org/officeDocument/2006/relationships/image" Target="../media/image11.png"/><Relationship Id="rId9" Type="http://schemas.openxmlformats.org/officeDocument/2006/relationships/image" Target="../media/image16.svg"/><Relationship Id="rId14" Type="http://schemas.openxmlformats.org/officeDocument/2006/relationships/image" Target="../media/image21.svg"/></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svg"/><Relationship Id="rId7" Type="http://schemas.openxmlformats.org/officeDocument/2006/relationships/image" Target="../media/image46.svg"/><Relationship Id="rId2" Type="http://schemas.openxmlformats.org/officeDocument/2006/relationships/image" Target="../media/image41.png"/><Relationship Id="rId1" Type="http://schemas.openxmlformats.org/officeDocument/2006/relationships/slideLayout" Target="../slideLayouts/slideLayout18.xml"/><Relationship Id="rId6" Type="http://schemas.openxmlformats.org/officeDocument/2006/relationships/image" Target="../media/image45.png"/><Relationship Id="rId11" Type="http://schemas.openxmlformats.org/officeDocument/2006/relationships/image" Target="../media/image6.svg"/><Relationship Id="rId5" Type="http://schemas.openxmlformats.org/officeDocument/2006/relationships/image" Target="../media/image44.svg"/><Relationship Id="rId10" Type="http://schemas.openxmlformats.org/officeDocument/2006/relationships/image" Target="../media/image5.png"/><Relationship Id="rId4" Type="http://schemas.openxmlformats.org/officeDocument/2006/relationships/image" Target="../media/image43.png"/><Relationship Id="rId9" Type="http://schemas.openxmlformats.org/officeDocument/2006/relationships/image" Target="../media/image48.svg"/></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6.sv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svg"/></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 Target="slide14.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7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slideLayout" Target="../slideLayouts/slideLayout19.xml"/><Relationship Id="rId7" Type="http://schemas.openxmlformats.org/officeDocument/2006/relationships/image" Target="../media/image50.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57.xml"/></Relationships>
</file>

<file path=ppt/slides/_rels/slide78.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diagramLayout" Target="../diagrams/layout6.xml"/><Relationship Id="rId7" Type="http://schemas.openxmlformats.org/officeDocument/2006/relationships/image" Target="../media/image5.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teradata.sharepoint.com/:x:/r/teams/FIN-OptimusPrimeTransformationProgram/Shared%20Documents/General/Technical/Reports/OptimusPrime_CurrentState_Reporting_Inventory.xlsx?d=w0566d5efba174d7bae7ddfd7ac4e9a4b&amp;csf=1&amp;web=1&amp;e=E56pDz"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84.xml.rels><?xml version="1.0" encoding="UTF-8" standalone="yes"?>
<Relationships xmlns="http://schemas.openxmlformats.org/package/2006/relationships"><Relationship Id="rId8" Type="http://schemas.openxmlformats.org/officeDocument/2006/relationships/hyperlink" Target="https://teradata.sharepoint.com/:v:/r/teams/FIN-OptimusPrimeTransformationProgram/Shared%20Documents/General/Technical/Reports/Technology_Reporting%20Strategy%20Session.mp4?csf=1&amp;web=1&amp;e=SJX8Jd" TargetMode="External"/><Relationship Id="rId3" Type="http://schemas.openxmlformats.org/officeDocument/2006/relationships/hyperlink" Target="https://teradata.sharepoint.com/:x:/r/teams/FIN-OptimusPrimeTransformationProgram/_layouts/15/Doc.aspx?sourcedoc=%7BF6A78DC2-DE77-4F1F-97B8-1528F34B29B0%7D&amp;file=TD_Reports_CurrentState_Template_v1.xlsx&amp;action=default&amp;mobileredirect=true" TargetMode="External"/><Relationship Id="rId7" Type="http://schemas.openxmlformats.org/officeDocument/2006/relationships/hyperlink" Target="https://www.oracle.com/docs/tech/project-management.xls" TargetMode="External"/><Relationship Id="rId12" Type="http://schemas.openxmlformats.org/officeDocument/2006/relationships/hyperlink" Target="https://teradata.sharepoint.com/:f:/r/teams/FIN-OptimusPrimeTransformationProgram/Shared%20Documents/General/01%20-%20Global%20Design/Subledger%20Reporting?csf=1&amp;web=1&amp;e=xGZyt5"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hyperlink" Target="https://www.oracle.com/docs/tech/supply-chain-management-reports.xls" TargetMode="External"/><Relationship Id="rId11" Type="http://schemas.openxmlformats.org/officeDocument/2006/relationships/hyperlink" Target="https://teradata.sharepoint.com/:v:/r/teams/FIN-OptimusPrimeTransformationProgram/Shared%20Documents/General/01%20-%20Global%20Design/Record%20to%20Report/EPM%20-%20FCC%20%26%20ARC%20%26%20NR%20%26%20EDM/03.%20Narrative%20Reporting%20(NR)/OP%20-%20EPM%20Narrative%20Reporting%20Deep%20Dive%20Session%2001.30.2023/OP%20-%20EPM%20Narrative%20Reporting%20Deep%20Dive%20Session%20-%20Meeting%20Recording%2001.30.2023.mp4?csf=1&amp;web=1&amp;e=rAcD9e" TargetMode="External"/><Relationship Id="rId5" Type="http://schemas.openxmlformats.org/officeDocument/2006/relationships/hyperlink" Target="https://www.oracle.com/docs/tech/procurement-reports.xls" TargetMode="External"/><Relationship Id="rId10" Type="http://schemas.openxmlformats.org/officeDocument/2006/relationships/hyperlink" Target="https://teradata.sharepoint.com/:f:/r/teams/FIN-OptimusPrimeTransformationProgram/Shared%20Documents/General/Technical/Reports/Reporting%20Tools%20Demo%20Recordings?csf=1&amp;web=1&amp;e=lVbSk4" TargetMode="External"/><Relationship Id="rId4" Type="http://schemas.openxmlformats.org/officeDocument/2006/relationships/hyperlink" Target="https://www.oracle.com/docs/tech/financials-reports.xls" TargetMode="External"/><Relationship Id="rId9" Type="http://schemas.openxmlformats.org/officeDocument/2006/relationships/hyperlink" Target="https://teradata.sharepoint.com/:v:/r/teams/FIN-OptimusPrimeTransformationProgram/Shared%20Documents/General/01%20-%20Global%20Design/Record%20to%20Report/EPM%20-%20FCC%20%26%20ARC%20%26%20NR%20%26%20EDM/03.%20Narrative%20Reporting%20(NR)/OP%20-%20EPM%20Reporting%20Strategy%20%20Session%2012.14.2022/OP%20-%20EPM%20Reporting%20Strategy%20%26%20Narrative%20Reporting%20Session%2012.14.2022.mp4?csf=1&amp;web=1&amp;e=wVgzdT" TargetMode="Externa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sv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21.xml"/><Relationship Id="rId6" Type="http://schemas.openxmlformats.org/officeDocument/2006/relationships/image" Target="../media/image64.jpg"/><Relationship Id="rId11" Type="http://schemas.openxmlformats.org/officeDocument/2006/relationships/image" Target="../media/image69.png"/><Relationship Id="rId5" Type="http://schemas.openxmlformats.org/officeDocument/2006/relationships/image" Target="../media/image63.sv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https://teradata.atlassian.net/wiki/spaces/TIH/pages/454459464/Transcend+Metadata+-+Detail+Level"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transcend-vantage.td.teradata.com/applications/data-labs" TargetMode="External"/><Relationship Id="rId4" Type="http://schemas.openxmlformats.org/officeDocument/2006/relationships/hyperlink" Target="https://teradata.atlassian.net/wiki/spaces/TIH/pages/454393930" TargetMode="Externa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a:solidFill>
                  <a:schemeClr val="accent1"/>
                </a:solidFill>
                <a:ea typeface="Verdana" panose="020B0604030504040204" pitchFamily="34" charset="0"/>
              </a:rPr>
              <a:t>Agenda</a:t>
            </a:r>
            <a:br>
              <a:rPr lang="en-US" sz="4000">
                <a:ea typeface="Verdana" panose="020B0604030504040204" pitchFamily="34" charset="0"/>
                <a:cs typeface="Verdana" panose="020B0604030504040204" pitchFamily="34" charset="0"/>
              </a:rPr>
            </a:br>
            <a:endParaRPr lang="en-US" sz="4000"/>
          </a:p>
        </p:txBody>
      </p:sp>
      <p:sp>
        <p:nvSpPr>
          <p:cNvPr id="7" name="TextBox 6">
            <a:extLst>
              <a:ext uri="{FF2B5EF4-FFF2-40B4-BE49-F238E27FC236}">
                <a16:creationId xmlns:a16="http://schemas.microsoft.com/office/drawing/2014/main" id="{04FB86EB-E708-4894-8163-185C65381FC9}"/>
              </a:ext>
            </a:extLst>
          </p:cNvPr>
          <p:cNvSpPr txBox="1"/>
          <p:nvPr/>
        </p:nvSpPr>
        <p:spPr>
          <a:xfrm>
            <a:off x="630192" y="1505347"/>
            <a:ext cx="6260400" cy="4422488"/>
          </a:xfrm>
          <a:prstGeom prst="rect">
            <a:avLst/>
          </a:prstGeom>
          <a:noFill/>
        </p:spPr>
        <p:txBody>
          <a:bodyPr wrap="square" lIns="0" tIns="0" rIns="0" bIns="0" rtlCol="0" anchor="t">
            <a:noAutofit/>
          </a:bodyPr>
          <a:lstStyle/>
          <a:p>
            <a:pPr marL="285750" indent="-285750">
              <a:lnSpc>
                <a:spcPct val="150000"/>
              </a:lnSpc>
              <a:spcBef>
                <a:spcPts val="600"/>
              </a:spcBef>
              <a:spcAft>
                <a:spcPts val="900"/>
              </a:spcAft>
              <a:buFont typeface="Wingdings" panose="05000000000000000000" pitchFamily="2" charset="2"/>
              <a:buChar char="q"/>
            </a:pPr>
            <a:r>
              <a:rPr lang="en-US" sz="1300" b="1"/>
              <a:t>Reporting Guidelines</a:t>
            </a:r>
          </a:p>
          <a:p>
            <a:pPr marL="285750" indent="-285750">
              <a:lnSpc>
                <a:spcPct val="150000"/>
              </a:lnSpc>
              <a:spcBef>
                <a:spcPts val="600"/>
              </a:spcBef>
              <a:spcAft>
                <a:spcPts val="900"/>
              </a:spcAft>
              <a:buFont typeface="Wingdings" panose="05000000000000000000" pitchFamily="2" charset="2"/>
              <a:buChar char="q"/>
            </a:pPr>
            <a:r>
              <a:rPr lang="en-US" sz="1300" b="1"/>
              <a:t>Reporting Ecosystem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Methodology</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Oracle Reporting Tools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Dispositioning Framework &amp; Rationalization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Reporting Requirement Management </a:t>
            </a:r>
            <a:endParaRPr lang="en-US" sz="1300"/>
          </a:p>
          <a:p>
            <a:pPr marL="285750" indent="-285750">
              <a:lnSpc>
                <a:spcPct val="150000"/>
              </a:lnSpc>
              <a:spcBef>
                <a:spcPts val="600"/>
              </a:spcBef>
              <a:spcAft>
                <a:spcPts val="900"/>
              </a:spcAft>
              <a:buFont typeface="Wingdings" panose="05000000000000000000" pitchFamily="2" charset="2"/>
              <a:buChar char="q"/>
            </a:pPr>
            <a:r>
              <a:rPr lang="en-US" sz="1300" b="1"/>
              <a:t>Current State &amp; High-Level Timeline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Known Risks &amp; Mitigation</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Appendix </a:t>
            </a:r>
            <a:endParaRPr lang="en-US" sz="1300" b="1">
              <a:cs typeface="Arial"/>
            </a:endParaRPr>
          </a:p>
        </p:txBody>
      </p:sp>
    </p:spTree>
    <p:extLst>
      <p:ext uri="{BB962C8B-B14F-4D97-AF65-F5344CB8AC3E}">
        <p14:creationId xmlns:p14="http://schemas.microsoft.com/office/powerpoint/2010/main" val="909394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17767" y="131523"/>
            <a:ext cx="10480301" cy="794052"/>
          </a:xfrm>
        </p:spPr>
        <p:txBody>
          <a:bodyPr vert="horz" lIns="0" tIns="0" rIns="0" bIns="0" rtlCol="0" anchor="t" anchorCtr="0">
            <a:noAutofit/>
          </a:bodyPr>
          <a:lstStyle/>
          <a:p>
            <a:r>
              <a:rPr lang="en-US">
                <a:solidFill>
                  <a:schemeClr val="accent1"/>
                </a:solidFill>
                <a:latin typeface="Arial"/>
                <a:ea typeface="Verdana"/>
                <a:cs typeface="Arial"/>
              </a:rPr>
              <a:t>Salesforce Integration Tool and Strategy – Being Evaluated </a:t>
            </a:r>
            <a:endParaRPr lang="en-US">
              <a:solidFill>
                <a:schemeClr val="accent1"/>
              </a:solidFill>
              <a:ea typeface="Verdana"/>
            </a:endParaRPr>
          </a:p>
        </p:txBody>
      </p:sp>
      <p:pic>
        <p:nvPicPr>
          <p:cNvPr id="86" name="Picture 85" descr="Logo&#10;&#10;Description automatically generated">
            <a:extLst>
              <a:ext uri="{FF2B5EF4-FFF2-40B4-BE49-F238E27FC236}">
                <a16:creationId xmlns:a16="http://schemas.microsoft.com/office/drawing/2014/main" id="{223A868B-4701-4982-9F87-23F4B9378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3519" y="886919"/>
            <a:ext cx="1464727" cy="787600"/>
          </a:xfrm>
          <a:prstGeom prst="rect">
            <a:avLst/>
          </a:prstGeom>
        </p:spPr>
      </p:pic>
      <p:pic>
        <p:nvPicPr>
          <p:cNvPr id="7" name="Picture 7" descr="Graphical user interface, text, chat or text message&#10;&#10;Description automatically generated">
            <a:extLst>
              <a:ext uri="{FF2B5EF4-FFF2-40B4-BE49-F238E27FC236}">
                <a16:creationId xmlns:a16="http://schemas.microsoft.com/office/drawing/2014/main" id="{DEFF3C2F-598E-6A58-A4A0-90A61B01AA83}"/>
              </a:ext>
            </a:extLst>
          </p:cNvPr>
          <p:cNvPicPr>
            <a:picLocks noChangeAspect="1"/>
          </p:cNvPicPr>
          <p:nvPr/>
        </p:nvPicPr>
        <p:blipFill rotWithShape="1">
          <a:blip r:embed="rId4"/>
          <a:srcRect r="33333" b="-1439"/>
          <a:stretch/>
        </p:blipFill>
        <p:spPr>
          <a:xfrm>
            <a:off x="1648998" y="846000"/>
            <a:ext cx="1394815" cy="1073253"/>
          </a:xfrm>
          <a:prstGeom prst="rect">
            <a:avLst/>
          </a:prstGeom>
        </p:spPr>
      </p:pic>
      <p:cxnSp>
        <p:nvCxnSpPr>
          <p:cNvPr id="3" name="Straight Arrow Connector 2">
            <a:extLst>
              <a:ext uri="{FF2B5EF4-FFF2-40B4-BE49-F238E27FC236}">
                <a16:creationId xmlns:a16="http://schemas.microsoft.com/office/drawing/2014/main" id="{97353790-2139-FB25-821B-80940B63CD56}"/>
              </a:ext>
            </a:extLst>
          </p:cNvPr>
          <p:cNvCxnSpPr/>
          <p:nvPr/>
        </p:nvCxnSpPr>
        <p:spPr>
          <a:xfrm flipV="1">
            <a:off x="3302836" y="1342181"/>
            <a:ext cx="5598825" cy="99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3AC37E-536C-298B-AC43-D567E9520E94}"/>
              </a:ext>
            </a:extLst>
          </p:cNvPr>
          <p:cNvSpPr/>
          <p:nvPr/>
        </p:nvSpPr>
        <p:spPr>
          <a:xfrm>
            <a:off x="4957215" y="1157770"/>
            <a:ext cx="2300991" cy="3772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r>
              <a:rPr lang="en-US" sz="1200" b="1">
                <a:solidFill>
                  <a:srgbClr val="000000">
                    <a:lumMod val="95000"/>
                    <a:lumOff val="5000"/>
                  </a:srgbClr>
                </a:solidFill>
                <a:latin typeface="Arial" panose="020B0604020202020204"/>
                <a:cs typeface="Arial"/>
                <a:sym typeface="Arial"/>
              </a:rPr>
              <a:t>Salesforce Connect</a:t>
            </a:r>
            <a:endParaRPr lang="en-US" b="1">
              <a:solidFill>
                <a:srgbClr val="000000">
                  <a:lumMod val="95000"/>
                  <a:lumOff val="5000"/>
                </a:srgbClr>
              </a:solidFill>
              <a:latin typeface="Arial" panose="020B0604020202020204"/>
              <a:sym typeface="Arial"/>
            </a:endParaRPr>
          </a:p>
        </p:txBody>
      </p:sp>
      <p:sp>
        <p:nvSpPr>
          <p:cNvPr id="9" name="TextBox 8">
            <a:extLst>
              <a:ext uri="{FF2B5EF4-FFF2-40B4-BE49-F238E27FC236}">
                <a16:creationId xmlns:a16="http://schemas.microsoft.com/office/drawing/2014/main" id="{F57D78A2-4249-1871-4DB4-291FE47D1CC6}"/>
              </a:ext>
            </a:extLst>
          </p:cNvPr>
          <p:cNvSpPr txBox="1"/>
          <p:nvPr/>
        </p:nvSpPr>
        <p:spPr>
          <a:xfrm>
            <a:off x="974804" y="1987399"/>
            <a:ext cx="2743200" cy="1292662"/>
          </a:xfrm>
          <a:prstGeom prst="rect">
            <a:avLst/>
          </a:prstGeom>
          <a:solidFill>
            <a:schemeClr val="bg1">
              <a:lumMod val="95000"/>
            </a:schemeClr>
          </a:solid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defTabSz="914377"/>
            <a:r>
              <a:rPr lang="en-US" sz="1200" b="1" u="sng">
                <a:solidFill>
                  <a:srgbClr val="000000">
                    <a:lumMod val="75000"/>
                    <a:lumOff val="25000"/>
                  </a:srgbClr>
                </a:solidFill>
                <a:latin typeface="Arial Body"/>
                <a:cs typeface="Arial"/>
                <a:sym typeface="Arial"/>
              </a:rPr>
              <a:t>Salesforce Report Types:</a:t>
            </a:r>
          </a:p>
          <a:p>
            <a:pPr marL="228594" indent="-228594" defTabSz="914377">
              <a:buFont typeface="Arial" panose="020B0604020202020204" pitchFamily="34" charset="0"/>
              <a:buChar char="•"/>
            </a:pPr>
            <a:r>
              <a:rPr lang="en-US" sz="1200">
                <a:solidFill>
                  <a:srgbClr val="FFFFFF">
                    <a:lumMod val="65000"/>
                  </a:srgbClr>
                </a:solidFill>
                <a:latin typeface="Arial Body"/>
                <a:cs typeface="Arial"/>
                <a:sym typeface="Arial"/>
              </a:rPr>
              <a:t>Transcend GTM Reports – Not in scope for Phase 1B</a:t>
            </a:r>
          </a:p>
          <a:p>
            <a:pPr marL="228594" indent="-228594" defTabSz="914377">
              <a:buFont typeface="Arial" panose="020B0604020202020204" pitchFamily="34" charset="0"/>
              <a:buChar char="•"/>
            </a:pPr>
            <a:r>
              <a:rPr lang="en-US" sz="1200" b="1">
                <a:solidFill>
                  <a:srgbClr val="000000">
                    <a:lumMod val="75000"/>
                    <a:lumOff val="25000"/>
                  </a:srgbClr>
                </a:solidFill>
                <a:latin typeface="Arial Body"/>
                <a:cs typeface="Arial"/>
                <a:sym typeface="Arial"/>
              </a:rPr>
              <a:t>Ad-hoc Salesforce Reports – In Scope for Phase 1B</a:t>
            </a:r>
          </a:p>
        </p:txBody>
      </p:sp>
      <p:cxnSp>
        <p:nvCxnSpPr>
          <p:cNvPr id="6" name="Connector: Elbow 5">
            <a:extLst>
              <a:ext uri="{FF2B5EF4-FFF2-40B4-BE49-F238E27FC236}">
                <a16:creationId xmlns:a16="http://schemas.microsoft.com/office/drawing/2014/main" id="{3796EFB3-9A59-4276-8BCF-132D28CEB669}"/>
              </a:ext>
            </a:extLst>
          </p:cNvPr>
          <p:cNvCxnSpPr>
            <a:cxnSpLocks/>
            <a:stCxn id="86" idx="2"/>
            <a:endCxn id="38" idx="0"/>
          </p:cNvCxnSpPr>
          <p:nvPr/>
        </p:nvCxnSpPr>
        <p:spPr>
          <a:xfrm rot="5400000">
            <a:off x="9503580" y="1995152"/>
            <a:ext cx="642937" cy="1670"/>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1E16DAE-7A08-4B03-BACD-0CFCF6AB8F16}"/>
              </a:ext>
            </a:extLst>
          </p:cNvPr>
          <p:cNvCxnSpPr>
            <a:cxnSpLocks/>
            <a:stCxn id="86" idx="2"/>
            <a:endCxn id="39" idx="0"/>
          </p:cNvCxnSpPr>
          <p:nvPr/>
        </p:nvCxnSpPr>
        <p:spPr>
          <a:xfrm rot="16200000" flipH="1">
            <a:off x="10251128" y="1249275"/>
            <a:ext cx="642937" cy="1493424"/>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EADB3EA-E759-49C7-88FD-B87EC0E4C12E}"/>
              </a:ext>
            </a:extLst>
          </p:cNvPr>
          <p:cNvCxnSpPr>
            <a:cxnSpLocks/>
            <a:stCxn id="86" idx="2"/>
            <a:endCxn id="28" idx="0"/>
          </p:cNvCxnSpPr>
          <p:nvPr/>
        </p:nvCxnSpPr>
        <p:spPr>
          <a:xfrm rot="5400000">
            <a:off x="8752871" y="1250769"/>
            <a:ext cx="649263" cy="1496763"/>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F7FF291D-AE90-4502-BF0D-53A26A403C39}"/>
              </a:ext>
            </a:extLst>
          </p:cNvPr>
          <p:cNvGraphicFramePr>
            <a:graphicFrameLocks noGrp="1"/>
          </p:cNvGraphicFramePr>
          <p:nvPr/>
        </p:nvGraphicFramePr>
        <p:xfrm>
          <a:off x="7636160" y="2323782"/>
          <a:ext cx="1385920" cy="956278"/>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868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Order Header</a:t>
                      </a:r>
                    </a:p>
                  </a:txBody>
                  <a:tcPr marL="121920" marR="121920" marT="60960" marB="60960" anchor="ctr">
                    <a:solidFill>
                      <a:schemeClr val="bg1">
                        <a:lumMod val="95000"/>
                      </a:schemeClr>
                    </a:solidFill>
                  </a:tcPr>
                </a:tc>
                <a:extLst>
                  <a:ext uri="{0D108BD9-81ED-4DB2-BD59-A6C34878D82A}">
                    <a16:rowId xmlns:a16="http://schemas.microsoft.com/office/drawing/2014/main" val="4134837586"/>
                  </a:ext>
                </a:extLst>
              </a:tr>
              <a:tr h="46940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Order Line </a:t>
                      </a:r>
                    </a:p>
                  </a:txBody>
                  <a:tcPr marL="121920" marR="121920" marT="60960" marB="60960" anchor="ctr">
                    <a:solidFill>
                      <a:schemeClr val="bg1">
                        <a:lumMod val="95000"/>
                      </a:schemeClr>
                    </a:solidFill>
                  </a:tcPr>
                </a:tc>
                <a:extLst>
                  <a:ext uri="{0D108BD9-81ED-4DB2-BD59-A6C34878D82A}">
                    <a16:rowId xmlns:a16="http://schemas.microsoft.com/office/drawing/2014/main" val="235317805"/>
                  </a:ext>
                </a:extLst>
              </a:tr>
            </a:tbl>
          </a:graphicData>
        </a:graphic>
      </p:graphicFrame>
      <p:graphicFrame>
        <p:nvGraphicFramePr>
          <p:cNvPr id="38" name="Table 28">
            <a:extLst>
              <a:ext uri="{FF2B5EF4-FFF2-40B4-BE49-F238E27FC236}">
                <a16:creationId xmlns:a16="http://schemas.microsoft.com/office/drawing/2014/main" id="{0FCDCA73-6CCE-4E90-9C43-DC4954DD0372}"/>
              </a:ext>
            </a:extLst>
          </p:cNvPr>
          <p:cNvGraphicFramePr>
            <a:graphicFrameLocks noGrp="1"/>
          </p:cNvGraphicFramePr>
          <p:nvPr/>
        </p:nvGraphicFramePr>
        <p:xfrm>
          <a:off x="9131253" y="2317456"/>
          <a:ext cx="1385920" cy="962606"/>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900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Invoice Header</a:t>
                      </a:r>
                    </a:p>
                  </a:txBody>
                  <a:tcPr marL="121920" marR="121920" marT="60960" marB="60960" anchor="ctr">
                    <a:solidFill>
                      <a:schemeClr val="bg1">
                        <a:lumMod val="95000"/>
                      </a:schemeClr>
                    </a:solidFill>
                  </a:tcPr>
                </a:tc>
                <a:extLst>
                  <a:ext uri="{0D108BD9-81ED-4DB2-BD59-A6C34878D82A}">
                    <a16:rowId xmlns:a16="http://schemas.microsoft.com/office/drawing/2014/main" val="4134837586"/>
                  </a:ext>
                </a:extLst>
              </a:tr>
              <a:tr h="47251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Invoice Line </a:t>
                      </a:r>
                    </a:p>
                  </a:txBody>
                  <a:tcPr marL="121920" marR="121920" marT="60960" marB="60960" anchor="ctr">
                    <a:solidFill>
                      <a:schemeClr val="bg1">
                        <a:lumMod val="95000"/>
                      </a:schemeClr>
                    </a:solidFill>
                  </a:tcPr>
                </a:tc>
                <a:extLst>
                  <a:ext uri="{0D108BD9-81ED-4DB2-BD59-A6C34878D82A}">
                    <a16:rowId xmlns:a16="http://schemas.microsoft.com/office/drawing/2014/main" val="235317805"/>
                  </a:ext>
                </a:extLst>
              </a:tr>
            </a:tbl>
          </a:graphicData>
        </a:graphic>
      </p:graphicFrame>
      <p:graphicFrame>
        <p:nvGraphicFramePr>
          <p:cNvPr id="39" name="Table 28">
            <a:extLst>
              <a:ext uri="{FF2B5EF4-FFF2-40B4-BE49-F238E27FC236}">
                <a16:creationId xmlns:a16="http://schemas.microsoft.com/office/drawing/2014/main" id="{807F5438-3EA0-4983-9A7B-83B7F9B5C80F}"/>
              </a:ext>
            </a:extLst>
          </p:cNvPr>
          <p:cNvGraphicFramePr>
            <a:graphicFrameLocks noGrp="1"/>
          </p:cNvGraphicFramePr>
          <p:nvPr/>
        </p:nvGraphicFramePr>
        <p:xfrm>
          <a:off x="10626347" y="2317456"/>
          <a:ext cx="1385920" cy="975360"/>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87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Subscription  Header</a:t>
                      </a:r>
                    </a:p>
                  </a:txBody>
                  <a:tcPr marL="121920" marR="121920" marT="60960" marB="60960">
                    <a:solidFill>
                      <a:schemeClr val="bg1">
                        <a:lumMod val="95000"/>
                      </a:schemeClr>
                    </a:solidFill>
                  </a:tcPr>
                </a:tc>
                <a:extLst>
                  <a:ext uri="{0D108BD9-81ED-4DB2-BD59-A6C34878D82A}">
                    <a16:rowId xmlns:a16="http://schemas.microsoft.com/office/drawing/2014/main" val="4134837586"/>
                  </a:ext>
                </a:extLst>
              </a:tr>
              <a:tr h="487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Arial"/>
                          <a:ea typeface="Arial"/>
                          <a:cs typeface="Arial"/>
                        </a:rPr>
                        <a:t>Subscription</a:t>
                      </a:r>
                      <a:r>
                        <a:rPr lang="en-US" sz="1200" b="1" i="0" kern="1200">
                          <a:solidFill>
                            <a:schemeClr val="accent6">
                              <a:lumMod val="75000"/>
                              <a:lumOff val="25000"/>
                            </a:schemeClr>
                          </a:solidFill>
                          <a:latin typeface="+mn-lt"/>
                          <a:ea typeface="Arial"/>
                          <a:cs typeface="Arial"/>
                        </a:rPr>
                        <a:t> Line </a:t>
                      </a:r>
                    </a:p>
                  </a:txBody>
                  <a:tcPr marL="121920" marR="121920" marT="60960" marB="60960">
                    <a:solidFill>
                      <a:schemeClr val="bg1">
                        <a:lumMod val="95000"/>
                      </a:schemeClr>
                    </a:solidFill>
                  </a:tcPr>
                </a:tc>
                <a:extLst>
                  <a:ext uri="{0D108BD9-81ED-4DB2-BD59-A6C34878D82A}">
                    <a16:rowId xmlns:a16="http://schemas.microsoft.com/office/drawing/2014/main" val="235317805"/>
                  </a:ext>
                </a:extLst>
              </a:tr>
            </a:tbl>
          </a:graphicData>
        </a:graphic>
      </p:graphicFrame>
      <p:sp>
        <p:nvSpPr>
          <p:cNvPr id="45" name="Isosceles Triangle 44">
            <a:extLst>
              <a:ext uri="{FF2B5EF4-FFF2-40B4-BE49-F238E27FC236}">
                <a16:creationId xmlns:a16="http://schemas.microsoft.com/office/drawing/2014/main" id="{FF206C67-60A7-4FC3-BDEE-34B3C7448F91}"/>
              </a:ext>
            </a:extLst>
          </p:cNvPr>
          <p:cNvSpPr/>
          <p:nvPr/>
        </p:nvSpPr>
        <p:spPr>
          <a:xfrm rot="10800000">
            <a:off x="841365" y="3987260"/>
            <a:ext cx="11162675" cy="1364344"/>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endParaRPr lang="en-US" sz="1867" kern="0">
              <a:solidFill>
                <a:srgbClr val="6B767D"/>
              </a:solidFill>
              <a:latin typeface="Arial" panose="020B0604020202020204"/>
              <a:sym typeface="Arial"/>
            </a:endParaRPr>
          </a:p>
        </p:txBody>
      </p:sp>
      <p:sp>
        <p:nvSpPr>
          <p:cNvPr id="47" name="TextBox 46">
            <a:extLst>
              <a:ext uri="{FF2B5EF4-FFF2-40B4-BE49-F238E27FC236}">
                <a16:creationId xmlns:a16="http://schemas.microsoft.com/office/drawing/2014/main" id="{2661213A-B78A-4F5D-9CFF-F07D1ECB899E}"/>
              </a:ext>
            </a:extLst>
          </p:cNvPr>
          <p:cNvSpPr txBox="1"/>
          <p:nvPr/>
        </p:nvSpPr>
        <p:spPr>
          <a:xfrm>
            <a:off x="841365" y="3767632"/>
            <a:ext cx="11162675" cy="553998"/>
          </a:xfrm>
          <a:prstGeom prst="rect">
            <a:avLst/>
          </a:prstGeom>
          <a:solidFill>
            <a:schemeClr val="bg1"/>
          </a:solidFill>
          <a:ln>
            <a:solidFill>
              <a:schemeClr val="accent1"/>
            </a:solidFill>
          </a:ln>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defTabSz="914377"/>
            <a:r>
              <a:rPr lang="en-US" sz="1200">
                <a:solidFill>
                  <a:srgbClr val="6B767D"/>
                </a:solidFill>
                <a:latin typeface="Arial Body"/>
                <a:cs typeface="Arial"/>
                <a:sym typeface="Arial"/>
              </a:rPr>
              <a:t>Ability to configure external object data access in Salesforce to Oracle Cloud ERP via Salesforce Connect (ODATA) integration to Oracle. </a:t>
            </a:r>
          </a:p>
        </p:txBody>
      </p:sp>
      <p:graphicFrame>
        <p:nvGraphicFramePr>
          <p:cNvPr id="46" name="Table 47">
            <a:extLst>
              <a:ext uri="{FF2B5EF4-FFF2-40B4-BE49-F238E27FC236}">
                <a16:creationId xmlns:a16="http://schemas.microsoft.com/office/drawing/2014/main" id="{4A5F969F-E783-4D55-A792-7F9360DF81F2}"/>
              </a:ext>
            </a:extLst>
          </p:cNvPr>
          <p:cNvGraphicFramePr>
            <a:graphicFrameLocks noGrp="1"/>
          </p:cNvGraphicFramePr>
          <p:nvPr>
            <p:extLst>
              <p:ext uri="{D42A27DB-BD31-4B8C-83A1-F6EECF244321}">
                <p14:modId xmlns:p14="http://schemas.microsoft.com/office/powerpoint/2010/main" val="1225275032"/>
              </p:ext>
            </p:extLst>
          </p:nvPr>
        </p:nvGraphicFramePr>
        <p:xfrm>
          <a:off x="841365" y="4607576"/>
          <a:ext cx="11162672" cy="1706880"/>
        </p:xfrm>
        <a:graphic>
          <a:graphicData uri="http://schemas.openxmlformats.org/drawingml/2006/table">
            <a:tbl>
              <a:tblPr firstRow="1" bandRow="1"/>
              <a:tblGrid>
                <a:gridCol w="9690761">
                  <a:extLst>
                    <a:ext uri="{9D8B030D-6E8A-4147-A177-3AD203B41FA5}">
                      <a16:colId xmlns:a16="http://schemas.microsoft.com/office/drawing/2014/main" val="1109482548"/>
                    </a:ext>
                  </a:extLst>
                </a:gridCol>
                <a:gridCol w="1471911">
                  <a:extLst>
                    <a:ext uri="{9D8B030D-6E8A-4147-A177-3AD203B41FA5}">
                      <a16:colId xmlns:a16="http://schemas.microsoft.com/office/drawing/2014/main" val="3543578436"/>
                    </a:ext>
                  </a:extLst>
                </a:gridCol>
              </a:tblGrid>
              <a:tr h="304800">
                <a:tc>
                  <a:txBody>
                    <a:bodyPr/>
                    <a:lstStyle/>
                    <a:p>
                      <a:r>
                        <a:rPr lang="en-US" sz="1200" b="0" kern="1200">
                          <a:solidFill>
                            <a:srgbClr val="6B767D"/>
                          </a:solidFill>
                        </a:rPr>
                        <a:t>Utilize Salesforce connect to integrate with Oracle Cloud</a:t>
                      </a:r>
                      <a:endParaRPr lang="en-US" sz="1200">
                        <a:latin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lang="en-US" sz="1200" b="1">
                          <a:solidFill>
                            <a:schemeClr val="tx1">
                              <a:lumMod val="50000"/>
                            </a:schemeClr>
                          </a:solidFill>
                        </a:rPr>
                        <a:t>Deloitte</a:t>
                      </a:r>
                      <a:endParaRPr lang="en-US" sz="1200" b="1">
                        <a:solidFill>
                          <a:schemeClr val="tx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14656050"/>
                  </a:ext>
                </a:extLst>
              </a:tr>
              <a:tr h="3048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kern="1200">
                          <a:solidFill>
                            <a:srgbClr val="6B767D"/>
                          </a:solidFill>
                        </a:rPr>
                        <a:t>Configure External Objects on the Salesforce platform that will connect to specific Oracle ERP tables</a:t>
                      </a:r>
                      <a:endParaRPr lang="en-US" sz="1200" b="0" i="0" kern="1200">
                        <a:solidFill>
                          <a:srgbClr val="6B767D"/>
                        </a:solidFill>
                        <a:latin typeface="+mn-lt"/>
                        <a:ea typeface="Arial"/>
                        <a:cs typeface="Arial"/>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a:solidFill>
                            <a:schemeClr val="tx1">
                              <a:lumMod val="50000"/>
                            </a:schemeClr>
                          </a:solidFill>
                        </a:rPr>
                        <a:t>Deloitte</a:t>
                      </a:r>
                      <a:endParaRPr lang="en-US" sz="1200" b="1">
                        <a:solidFill>
                          <a:schemeClr val="tx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858192873"/>
                  </a:ext>
                </a:extLst>
              </a:tr>
              <a:tr h="304800">
                <a:tc>
                  <a:txBody>
                    <a:bodyPr/>
                    <a:lstStyle/>
                    <a:p>
                      <a:r>
                        <a:rPr lang="en-US" sz="1200" b="0" kern="1200">
                          <a:solidFill>
                            <a:srgbClr val="6B767D"/>
                          </a:solidFill>
                        </a:rPr>
                        <a:t>Configure additional Salesforce External Objects to enable data from additional Oracle ERP tables to be displayed within Salesforce</a:t>
                      </a:r>
                      <a:endParaRPr lang="en-US" sz="1200">
                        <a:latin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lang="en-US" sz="1200" b="1" dirty="0">
                          <a:solidFill>
                            <a:schemeClr val="tx1">
                              <a:lumMod val="50000"/>
                            </a:schemeClr>
                          </a:solidFill>
                          <a:latin typeface="+mn-lt"/>
                        </a:rPr>
                        <a:t>XYZ</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490342820"/>
                  </a:ext>
                </a:extLst>
              </a:tr>
              <a:tr h="3048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kern="1200">
                          <a:solidFill>
                            <a:srgbClr val="6B767D"/>
                          </a:solidFill>
                        </a:rPr>
                        <a:t>Configure</a:t>
                      </a:r>
                      <a:r>
                        <a:rPr lang="en-US" sz="1200" kern="1200">
                          <a:solidFill>
                            <a:srgbClr val="6B767D"/>
                          </a:solidFill>
                        </a:rPr>
                        <a:t> Custom Report Types in Salesforce that join Oracle ERP data to Salesforce data</a:t>
                      </a:r>
                      <a:endParaRPr lang="en-US" sz="1200" kern="1200">
                        <a:solidFill>
                          <a:srgbClr val="6B767D"/>
                        </a:solidFill>
                        <a:latin typeface="+mn-lt"/>
                        <a:ea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50000"/>
                            </a:schemeClr>
                          </a:solidFill>
                          <a:effectLst/>
                          <a:uLnTx/>
                          <a:uFillTx/>
                          <a:latin typeface="+mn-lt"/>
                          <a:cs typeface="Arial"/>
                        </a:rPr>
                        <a:t>XYZ</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81052904"/>
                  </a:ext>
                </a:extLst>
              </a:tr>
              <a:tr h="4876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a:solidFill>
                            <a:srgbClr val="6B767D"/>
                          </a:solidFill>
                        </a:rPr>
                        <a:t>Build any new Salesforce reports for GTM users that combines and displays transaction-related data from Oracle that is related to Salesforce Accounts, Quotes, and Opportunities</a:t>
                      </a:r>
                      <a:endParaRPr lang="en-US" sz="1200" b="0" i="0" kern="1200">
                        <a:solidFill>
                          <a:srgbClr val="6B767D"/>
                        </a:solidFill>
                        <a:latin typeface="+mn-lt"/>
                        <a:ea typeface="Arial"/>
                        <a:cs typeface="Arial"/>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tx1">
                              <a:lumMod val="50000"/>
                            </a:schemeClr>
                          </a:solidFill>
                          <a:effectLst/>
                          <a:uLnTx/>
                          <a:uFillTx/>
                          <a:latin typeface="+mn-lt"/>
                          <a:cs typeface="Arial"/>
                        </a:rPr>
                        <a:t>XYZ</a:t>
                      </a: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124022860"/>
                  </a:ext>
                </a:extLst>
              </a:tr>
            </a:tbl>
          </a:graphicData>
        </a:graphic>
      </p:graphicFrame>
      <p:sp>
        <p:nvSpPr>
          <p:cNvPr id="48" name="Rectangle 47">
            <a:extLst>
              <a:ext uri="{FF2B5EF4-FFF2-40B4-BE49-F238E27FC236}">
                <a16:creationId xmlns:a16="http://schemas.microsoft.com/office/drawing/2014/main" id="{A65E5495-355F-4A86-A217-D106F927FE72}"/>
              </a:ext>
            </a:extLst>
          </p:cNvPr>
          <p:cNvSpPr/>
          <p:nvPr/>
        </p:nvSpPr>
        <p:spPr>
          <a:xfrm>
            <a:off x="517767" y="3766735"/>
            <a:ext cx="323599" cy="5557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r>
              <a:rPr lang="en-US" sz="1200" b="1" kern="0">
                <a:solidFill>
                  <a:srgbClr val="FFFFFF"/>
                </a:solidFill>
                <a:latin typeface="Arial" panose="020B0604020202020204"/>
                <a:sym typeface="Arial"/>
              </a:rPr>
              <a:t>REQ</a:t>
            </a:r>
          </a:p>
        </p:txBody>
      </p:sp>
      <p:sp>
        <p:nvSpPr>
          <p:cNvPr id="50" name="Rectangle 49">
            <a:extLst>
              <a:ext uri="{FF2B5EF4-FFF2-40B4-BE49-F238E27FC236}">
                <a16:creationId xmlns:a16="http://schemas.microsoft.com/office/drawing/2014/main" id="{C4C6A147-76A1-4B2D-AE25-BBC4B38B6482}"/>
              </a:ext>
            </a:extLst>
          </p:cNvPr>
          <p:cNvSpPr/>
          <p:nvPr/>
        </p:nvSpPr>
        <p:spPr>
          <a:xfrm>
            <a:off x="517765" y="4590142"/>
            <a:ext cx="323599" cy="17243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r>
              <a:rPr lang="en-US" sz="1200" b="1" kern="0">
                <a:solidFill>
                  <a:srgbClr val="FFFFFF"/>
                </a:solidFill>
                <a:latin typeface="Arial" panose="020B0604020202020204"/>
                <a:sym typeface="Arial"/>
              </a:rPr>
              <a:t>APPROACH</a:t>
            </a:r>
          </a:p>
        </p:txBody>
      </p:sp>
      <p:sp>
        <p:nvSpPr>
          <p:cNvPr id="4" name="Rectangle 3">
            <a:extLst>
              <a:ext uri="{FF2B5EF4-FFF2-40B4-BE49-F238E27FC236}">
                <a16:creationId xmlns:a16="http://schemas.microsoft.com/office/drawing/2014/main" id="{A9FA23F3-18FF-A7BC-BBF4-6944746B8720}"/>
              </a:ext>
            </a:extLst>
          </p:cNvPr>
          <p:cNvSpPr/>
          <p:nvPr/>
        </p:nvSpPr>
        <p:spPr>
          <a:xfrm>
            <a:off x="7451835" y="3326526"/>
            <a:ext cx="4382811" cy="257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900">
                <a:solidFill>
                  <a:srgbClr val="353A3E"/>
                </a:solidFill>
                <a:latin typeface="Arial Body"/>
                <a:cs typeface="Arial"/>
              </a:rPr>
              <a:t>6 External Objects to be configured in Salesforce</a:t>
            </a:r>
            <a:endParaRPr lang="en-US" sz="900">
              <a:solidFill>
                <a:srgbClr val="353A3E"/>
              </a:solidFill>
              <a:latin typeface="Arial Body"/>
            </a:endParaRPr>
          </a:p>
        </p:txBody>
      </p:sp>
      <p:sp>
        <p:nvSpPr>
          <p:cNvPr id="10" name="TextBox 9">
            <a:extLst>
              <a:ext uri="{FF2B5EF4-FFF2-40B4-BE49-F238E27FC236}">
                <a16:creationId xmlns:a16="http://schemas.microsoft.com/office/drawing/2014/main" id="{7EB37DAB-532C-4E5A-B974-9551FD5FA360}"/>
              </a:ext>
            </a:extLst>
          </p:cNvPr>
          <p:cNvSpPr txBox="1"/>
          <p:nvPr/>
        </p:nvSpPr>
        <p:spPr>
          <a:xfrm>
            <a:off x="328577" y="566963"/>
            <a:ext cx="11232801" cy="175521"/>
          </a:xfrm>
          <a:prstGeom prst="rect">
            <a:avLst/>
          </a:prstGeom>
          <a:noFill/>
        </p:spPr>
        <p:txBody>
          <a:bodyPr wrap="square" lIns="182880" tIns="182880" rIns="182880" bIns="182880" rtlCol="0" anchor="ctr" anchorCtr="0">
            <a:noAutofit/>
          </a:bodyPr>
          <a:lstStyle/>
          <a:p>
            <a:pPr algn="l"/>
            <a:r>
              <a:rPr lang="en-US" sz="1400">
                <a:solidFill>
                  <a:schemeClr val="bg1">
                    <a:lumMod val="65000"/>
                  </a:schemeClr>
                </a:solidFill>
              </a:rPr>
              <a:t>Salesforce connect is being evaluated to support the data integration and reporting out of salesforce </a:t>
            </a:r>
          </a:p>
        </p:txBody>
      </p:sp>
      <p:grpSp>
        <p:nvGrpSpPr>
          <p:cNvPr id="26" name="Group 25">
            <a:extLst>
              <a:ext uri="{FF2B5EF4-FFF2-40B4-BE49-F238E27FC236}">
                <a16:creationId xmlns:a16="http://schemas.microsoft.com/office/drawing/2014/main" id="{42DFFCDB-33E3-47B6-ADC8-193F1AD4E4BF}"/>
              </a:ext>
            </a:extLst>
          </p:cNvPr>
          <p:cNvGrpSpPr/>
          <p:nvPr/>
        </p:nvGrpSpPr>
        <p:grpSpPr>
          <a:xfrm>
            <a:off x="10515108" y="91017"/>
            <a:ext cx="384443" cy="564847"/>
            <a:chOff x="10031310" y="132997"/>
            <a:chExt cx="384443" cy="564847"/>
          </a:xfrm>
        </p:grpSpPr>
        <p:sp>
          <p:nvSpPr>
            <p:cNvPr id="27" name="Flowchart: Connector 26">
              <a:extLst>
                <a:ext uri="{FF2B5EF4-FFF2-40B4-BE49-F238E27FC236}">
                  <a16:creationId xmlns:a16="http://schemas.microsoft.com/office/drawing/2014/main" id="{CAFDED13-B8E3-4420-A1BE-DA248162532E}"/>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9" name="Graphic 28" descr="Microphone with solid fill">
              <a:extLst>
                <a:ext uri="{FF2B5EF4-FFF2-40B4-BE49-F238E27FC236}">
                  <a16:creationId xmlns:a16="http://schemas.microsoft.com/office/drawing/2014/main" id="{52322129-12BD-4134-8DDB-F994224C52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331" y="225755"/>
              <a:ext cx="363422" cy="363422"/>
            </a:xfrm>
            <a:prstGeom prst="rect">
              <a:avLst/>
            </a:prstGeom>
          </p:spPr>
        </p:pic>
      </p:grpSp>
      <p:sp>
        <p:nvSpPr>
          <p:cNvPr id="30" name="TextBox 29">
            <a:extLst>
              <a:ext uri="{FF2B5EF4-FFF2-40B4-BE49-F238E27FC236}">
                <a16:creationId xmlns:a16="http://schemas.microsoft.com/office/drawing/2014/main" id="{2B7C2000-5F7E-43A2-B196-A5E637E7B88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7362907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3134-1610-4EED-868D-F73992128562}"/>
              </a:ext>
            </a:extLst>
          </p:cNvPr>
          <p:cNvSpPr>
            <a:spLocks noGrp="1"/>
          </p:cNvSpPr>
          <p:nvPr>
            <p:ph type="title"/>
          </p:nvPr>
        </p:nvSpPr>
        <p:spPr/>
        <p:txBody>
          <a:bodyPr/>
          <a:lstStyle/>
          <a:p>
            <a:r>
              <a:rPr lang="en-US">
                <a:solidFill>
                  <a:srgbClr val="F3753F"/>
                </a:solidFill>
                <a:latin typeface="Arial"/>
                <a:cs typeface="Arial"/>
              </a:rPr>
              <a:t>Application Deployment – Reporting Considerations</a:t>
            </a:r>
            <a:endParaRPr lang="en-US">
              <a:solidFill>
                <a:srgbClr val="F3753F"/>
              </a:solidFill>
            </a:endParaRPr>
          </a:p>
        </p:txBody>
      </p:sp>
      <p:sp>
        <p:nvSpPr>
          <p:cNvPr id="3" name="Content Placeholder 2">
            <a:extLst>
              <a:ext uri="{FF2B5EF4-FFF2-40B4-BE49-F238E27FC236}">
                <a16:creationId xmlns:a16="http://schemas.microsoft.com/office/drawing/2014/main" id="{A1DC1FED-9F8E-4142-9485-660F84199E83}"/>
              </a:ext>
            </a:extLst>
          </p:cNvPr>
          <p:cNvSpPr>
            <a:spLocks noGrp="1"/>
          </p:cNvSpPr>
          <p:nvPr>
            <p:ph idx="1"/>
          </p:nvPr>
        </p:nvSpPr>
        <p:spPr>
          <a:xfrm>
            <a:off x="587482" y="1600200"/>
            <a:ext cx="10744200" cy="4610100"/>
          </a:xfrm>
        </p:spPr>
        <p:txBody>
          <a:bodyPr vert="horz" lIns="91440" tIns="45720" rIns="91440" bIns="45720" rtlCol="0" anchor="t">
            <a:noAutofit/>
          </a:bodyPr>
          <a:lstStyle/>
          <a:p>
            <a:r>
              <a:rPr lang="en-US">
                <a:cs typeface="Arial"/>
              </a:rPr>
              <a:t>Catalog data elements for which the application will be the Source of Record</a:t>
            </a:r>
          </a:p>
          <a:p>
            <a:pPr lvl="1" indent="-223520"/>
            <a:r>
              <a:rPr lang="en-US">
                <a:cs typeface="Arial"/>
              </a:rPr>
              <a:t>Work with the EAD team to integrate new data elements with the Enterprise LDA</a:t>
            </a:r>
          </a:p>
          <a:p>
            <a:pPr lvl="1" indent="-223520"/>
            <a:r>
              <a:rPr lang="en-US">
                <a:cs typeface="Arial"/>
              </a:rPr>
              <a:t>Work with the EAD team to modify LDA processes to replace/supplement current Sources of Record for existing data elements</a:t>
            </a:r>
          </a:p>
          <a:p>
            <a:pPr lvl="1" indent="-223520"/>
            <a:r>
              <a:rPr lang="en-US">
                <a:ea typeface="+mn-lt"/>
                <a:cs typeface="+mn-lt"/>
              </a:rPr>
              <a:t>Work with EAD team to identify/manage new or modified Master Data elements</a:t>
            </a:r>
          </a:p>
          <a:p>
            <a:r>
              <a:rPr lang="en-US">
                <a:ea typeface="+mn-lt"/>
                <a:cs typeface="+mn-lt"/>
              </a:rPr>
              <a:t>Identify reporting requirements</a:t>
            </a:r>
          </a:p>
          <a:p>
            <a:pPr lvl="1" indent="-223520"/>
            <a:r>
              <a:rPr lang="en-US">
                <a:ea typeface="+mn-lt"/>
                <a:cs typeface="+mn-lt"/>
              </a:rPr>
              <a:t>Existing Reporting likely needs to be modified if a current Source of Record is being supplemented/replaced</a:t>
            </a:r>
          </a:p>
          <a:p>
            <a:pPr lvl="2" indent="-233045"/>
            <a:r>
              <a:rPr lang="en-US"/>
              <a:t>Modifications to the EDS-supported LDA may reduce impact of Source of Record changes</a:t>
            </a:r>
            <a:endParaRPr lang="en-US">
              <a:cs typeface="Arial"/>
            </a:endParaRPr>
          </a:p>
          <a:p>
            <a:pPr lvl="1" indent="-223520"/>
            <a:r>
              <a:rPr lang="en-US">
                <a:cs typeface="Arial"/>
              </a:rPr>
              <a:t>Evaluate if the application supports operational reporting that meet new reporting requirements</a:t>
            </a:r>
          </a:p>
          <a:p>
            <a:endParaRPr lang="en-US">
              <a:cs typeface="Arial"/>
            </a:endParaRPr>
          </a:p>
        </p:txBody>
      </p:sp>
    </p:spTree>
    <p:extLst>
      <p:ext uri="{BB962C8B-B14F-4D97-AF65-F5344CB8AC3E}">
        <p14:creationId xmlns:p14="http://schemas.microsoft.com/office/powerpoint/2010/main" val="399042847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p:txBody>
          <a:bodyPr/>
          <a:lstStyle/>
          <a:p>
            <a:r>
              <a:rPr lang="en-US">
                <a:solidFill>
                  <a:srgbClr val="F3753F"/>
                </a:solidFill>
                <a:latin typeface="Arial"/>
                <a:cs typeface="Arial"/>
              </a:rPr>
              <a:t>Reporting Standards – Self-Service Analytics</a:t>
            </a:r>
            <a:endParaRPr lang="en-US">
              <a:solidFill>
                <a:srgbClr val="F3753F"/>
              </a:solidFill>
            </a:endParaRPr>
          </a:p>
        </p:txBody>
      </p:sp>
      <p:sp>
        <p:nvSpPr>
          <p:cNvPr id="3" name="Content Placeholder 2">
            <a:extLst>
              <a:ext uri="{FF2B5EF4-FFF2-40B4-BE49-F238E27FC236}">
                <a16:creationId xmlns:a16="http://schemas.microsoft.com/office/drawing/2014/main" id="{B673D000-B6E2-4520-AC03-16D41AEBCDE8}"/>
              </a:ext>
            </a:extLst>
          </p:cNvPr>
          <p:cNvSpPr>
            <a:spLocks noGrp="1"/>
          </p:cNvSpPr>
          <p:nvPr>
            <p:ph idx="1"/>
          </p:nvPr>
        </p:nvSpPr>
        <p:spPr>
          <a:xfrm>
            <a:off x="640080" y="1463040"/>
            <a:ext cx="10515600" cy="4610100"/>
          </a:xfrm>
        </p:spPr>
        <p:txBody>
          <a:bodyPr vert="horz" lIns="91440" tIns="45720" rIns="91440" bIns="45720" rtlCol="0" anchor="t">
            <a:noAutofit/>
          </a:bodyPr>
          <a:lstStyle/>
          <a:p>
            <a:r>
              <a:rPr lang="en-US" sz="1600" dirty="0"/>
              <a:t>Use </a:t>
            </a:r>
            <a:r>
              <a:rPr lang="en-US" sz="1600" dirty="0">
                <a:hlinkClick r:id="rId3"/>
              </a:rPr>
              <a:t>Power BI</a:t>
            </a:r>
            <a:r>
              <a:rPr lang="en-US" sz="1600" dirty="0"/>
              <a:t> with direct query connection to the Semantic Layer in Transcend (preferred)</a:t>
            </a:r>
          </a:p>
          <a:p>
            <a:pPr lvl="1" indent="-223520"/>
            <a:r>
              <a:rPr lang="en-US" sz="1600" dirty="0"/>
              <a:t>Power BI dashboards for enterprise-wide reporting and management deep-dive reports</a:t>
            </a:r>
          </a:p>
          <a:p>
            <a:pPr lvl="1" indent="-223520"/>
            <a:r>
              <a:rPr lang="en-US" sz="1600" dirty="0"/>
              <a:t>Power BI datasets for self-service business reporting and analytics</a:t>
            </a:r>
          </a:p>
          <a:p>
            <a:pPr lvl="1" indent="-223520"/>
            <a:r>
              <a:rPr lang="en-US" sz="1600" dirty="0"/>
              <a:t>Power BI paginated reports for operational reports, which are multi-page data grids and require </a:t>
            </a:r>
            <a:r>
              <a:rPr lang="en-US" sz="1600" dirty="0" err="1"/>
              <a:t>parametrised</a:t>
            </a:r>
            <a:r>
              <a:rPr lang="en-US" sz="1600" dirty="0"/>
              <a:t> experiences, including data-driven, and cascading parameters.  </a:t>
            </a:r>
          </a:p>
          <a:p>
            <a:r>
              <a:rPr lang="en-US" sz="1600" dirty="0"/>
              <a:t>(Exception-based) Business Objects with a Universe that maps directly to the Semantic Layer in Transcend</a:t>
            </a:r>
          </a:p>
          <a:p>
            <a:r>
              <a:rPr lang="en-US" sz="1600" dirty="0"/>
              <a:t>Vantage Editor – Web-based query tool to access authorized Transcend data  </a:t>
            </a:r>
          </a:p>
          <a:p>
            <a:r>
              <a:rPr lang="en-US" sz="1600" dirty="0" err="1"/>
              <a:t>Jupyter</a:t>
            </a:r>
            <a:r>
              <a:rPr lang="en-US" sz="1600" dirty="0"/>
              <a:t> (R/Python) - Web-based interactive development environment for advanced analytics</a:t>
            </a:r>
          </a:p>
          <a:p>
            <a:r>
              <a:rPr lang="en-US" sz="1600" dirty="0"/>
              <a:t>Use Transcend </a:t>
            </a:r>
            <a:r>
              <a:rPr lang="en-US" sz="1600" b="1" dirty="0" err="1"/>
              <a:t>DataLabs</a:t>
            </a:r>
            <a:r>
              <a:rPr lang="en-US" sz="1600" dirty="0"/>
              <a:t> for Prototyping or Sharing Analytic efforts</a:t>
            </a:r>
          </a:p>
          <a:p>
            <a:r>
              <a:rPr lang="en-US" sz="1600" dirty="0"/>
              <a:t>Personal databases – Every employee has their own database under their </a:t>
            </a:r>
            <a:r>
              <a:rPr lang="en-US" sz="1600" dirty="0" err="1"/>
              <a:t>QuickLook</a:t>
            </a:r>
            <a:r>
              <a:rPr lang="en-US" sz="1600" dirty="0"/>
              <a:t> Id on both Production and AWS Platforms.  Each of us can logon with our </a:t>
            </a:r>
            <a:r>
              <a:rPr lang="en-US" sz="1600" dirty="0" err="1"/>
              <a:t>QuickLook</a:t>
            </a:r>
            <a:r>
              <a:rPr lang="en-US" sz="1600" dirty="0"/>
              <a:t> Id using our normal network password.  </a:t>
            </a:r>
          </a:p>
          <a:p>
            <a:endParaRPr lang="en-US" sz="1800" dirty="0"/>
          </a:p>
        </p:txBody>
      </p:sp>
    </p:spTree>
    <p:extLst>
      <p:ext uri="{BB962C8B-B14F-4D97-AF65-F5344CB8AC3E}">
        <p14:creationId xmlns:p14="http://schemas.microsoft.com/office/powerpoint/2010/main" val="303014836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p:txBody>
          <a:bodyPr/>
          <a:lstStyle/>
          <a:p>
            <a:r>
              <a:rPr lang="en-US">
                <a:solidFill>
                  <a:srgbClr val="F3753F"/>
                </a:solidFill>
                <a:latin typeface="Arial"/>
                <a:cs typeface="Arial"/>
              </a:rPr>
              <a:t>Reporting Glossary</a:t>
            </a:r>
            <a:endParaRPr lang="en-US">
              <a:solidFill>
                <a:srgbClr val="F3753F"/>
              </a:solidFill>
            </a:endParaRP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640080" y="1463040"/>
            <a:ext cx="10515600" cy="4610100"/>
          </a:xfrm>
        </p:spPr>
        <p:txBody>
          <a:bodyPr vert="horz" lIns="91440" tIns="45720" rIns="91440" bIns="45720" rtlCol="0" anchor="t">
            <a:noAutofit/>
          </a:bodyPr>
          <a:lstStyle/>
          <a:p>
            <a:endParaRPr lang="en-US" sz="1600" b="1" dirty="0"/>
          </a:p>
          <a:p>
            <a:r>
              <a:rPr lang="en-US" sz="1600" b="1" dirty="0"/>
              <a:t>System of Record – </a:t>
            </a:r>
            <a:r>
              <a:rPr lang="en-US" sz="1600" dirty="0">
                <a:ea typeface="+mn-lt"/>
                <a:cs typeface="+mn-lt"/>
              </a:rPr>
              <a:t>The authoritative source for a particular data element. </a:t>
            </a:r>
            <a:r>
              <a:rPr lang="en-US" sz="1600" dirty="0"/>
              <a:t>Data elements should be edited only within their System of Record.  Any physical replication of a data element, often necessitated for performance of operational or analytical systems, should be regularly audited against its System of Record to make sure no drift occurs.</a:t>
            </a:r>
            <a:endParaRPr lang="en-US" dirty="0">
              <a:cs typeface="Arial" panose="020B0604020202020204"/>
            </a:endParaRPr>
          </a:p>
          <a:p>
            <a:r>
              <a:rPr lang="en-US" sz="1600" b="1" dirty="0"/>
              <a:t>System of Reference – </a:t>
            </a:r>
            <a:r>
              <a:rPr lang="en-US" sz="1600" dirty="0">
                <a:ea typeface="+mn-lt"/>
                <a:cs typeface="+mn-lt"/>
              </a:rPr>
              <a:t>The recommended source for decision-making, reporting, and analytics.  The System of Reference </a:t>
            </a:r>
            <a:r>
              <a:rPr lang="en-US" sz="1600" dirty="0"/>
              <a:t>is synchronized with the Systems of Record.  Transcend is the System of Reference for the enterprise.</a:t>
            </a:r>
            <a:endParaRPr lang="en-US" sz="1600" dirty="0">
              <a:cs typeface="Arial"/>
            </a:endParaRPr>
          </a:p>
          <a:p>
            <a:r>
              <a:rPr lang="en-US" sz="1600" b="1" dirty="0"/>
              <a:t>Operational Systems – </a:t>
            </a:r>
            <a:r>
              <a:rPr lang="en-US" sz="1600" dirty="0"/>
              <a:t>The set of applications that power  business operations (e.g. Salesforce, Workday, ServiceNow).  Operational systems are typically the Systems of Record for operational data elements.</a:t>
            </a:r>
            <a:endParaRPr lang="en-US" sz="2000" dirty="0"/>
          </a:p>
        </p:txBody>
      </p:sp>
    </p:spTree>
    <p:extLst>
      <p:ext uri="{BB962C8B-B14F-4D97-AF65-F5344CB8AC3E}">
        <p14:creationId xmlns:p14="http://schemas.microsoft.com/office/powerpoint/2010/main" val="113191686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9">
            <a:extLst>
              <a:ext uri="{FF2B5EF4-FFF2-40B4-BE49-F238E27FC236}">
                <a16:creationId xmlns:a16="http://schemas.microsoft.com/office/drawing/2014/main" id="{E3EAC7EE-3EF1-2E40-9527-B479D7E66CBC}"/>
              </a:ext>
            </a:extLst>
          </p:cNvPr>
          <p:cNvSpPr/>
          <p:nvPr/>
        </p:nvSpPr>
        <p:spPr>
          <a:xfrm>
            <a:off x="3102736" y="3266805"/>
            <a:ext cx="822183" cy="1184284"/>
          </a:xfrm>
          <a:prstGeom prst="roundRect">
            <a:avLst>
              <a:gd name="adj" fmla="val 6551"/>
            </a:avLst>
          </a:prstGeom>
          <a:solidFill>
            <a:schemeClr val="bg1">
              <a:lumMod val="65000"/>
            </a:scheme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5" name="Rounded Rectangle 49">
            <a:extLst>
              <a:ext uri="{FF2B5EF4-FFF2-40B4-BE49-F238E27FC236}">
                <a16:creationId xmlns:a16="http://schemas.microsoft.com/office/drawing/2014/main" id="{4856B16D-A6A0-8846-A5E1-5496CF50139E}"/>
              </a:ext>
            </a:extLst>
          </p:cNvPr>
          <p:cNvSpPr/>
          <p:nvPr/>
        </p:nvSpPr>
        <p:spPr>
          <a:xfrm>
            <a:off x="1306947" y="2242346"/>
            <a:ext cx="1465940" cy="3286125"/>
          </a:xfrm>
          <a:prstGeom prst="roundRect">
            <a:avLst>
              <a:gd name="adj" fmla="val 6551"/>
            </a:avLst>
          </a:prstGeom>
          <a:solidFill>
            <a:schemeClr val="bg1">
              <a:lumMod val="65000"/>
            </a:scheme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6" name="Right Arrow 175">
            <a:extLst>
              <a:ext uri="{FF2B5EF4-FFF2-40B4-BE49-F238E27FC236}">
                <a16:creationId xmlns:a16="http://schemas.microsoft.com/office/drawing/2014/main" id="{37BAB25F-074C-C249-A68A-B8F4F9A3DFD1}"/>
              </a:ext>
            </a:extLst>
          </p:cNvPr>
          <p:cNvSpPr/>
          <p:nvPr/>
        </p:nvSpPr>
        <p:spPr>
          <a:xfrm rot="10800000">
            <a:off x="2796774" y="2518117"/>
            <a:ext cx="1419890" cy="310779"/>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7" name="Right Arrow 175">
            <a:extLst>
              <a:ext uri="{FF2B5EF4-FFF2-40B4-BE49-F238E27FC236}">
                <a16:creationId xmlns:a16="http://schemas.microsoft.com/office/drawing/2014/main" id="{9FBBD02C-2BB0-384A-949E-62EABAC55C8F}"/>
              </a:ext>
            </a:extLst>
          </p:cNvPr>
          <p:cNvSpPr/>
          <p:nvPr/>
        </p:nvSpPr>
        <p:spPr>
          <a:xfrm>
            <a:off x="2796774" y="3707130"/>
            <a:ext cx="294601"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8" name="Right Arrow 175">
            <a:extLst>
              <a:ext uri="{FF2B5EF4-FFF2-40B4-BE49-F238E27FC236}">
                <a16:creationId xmlns:a16="http://schemas.microsoft.com/office/drawing/2014/main" id="{F2949857-94E6-8E4E-8D6B-A736E0B8E0A1}"/>
              </a:ext>
            </a:extLst>
          </p:cNvPr>
          <p:cNvSpPr/>
          <p:nvPr/>
        </p:nvSpPr>
        <p:spPr>
          <a:xfrm>
            <a:off x="3943957" y="3706562"/>
            <a:ext cx="306032"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9" name="Right Arrow 175">
            <a:extLst>
              <a:ext uri="{FF2B5EF4-FFF2-40B4-BE49-F238E27FC236}">
                <a16:creationId xmlns:a16="http://schemas.microsoft.com/office/drawing/2014/main" id="{4FE8A1C2-05B9-1245-8E4C-D45643058226}"/>
              </a:ext>
            </a:extLst>
          </p:cNvPr>
          <p:cNvSpPr/>
          <p:nvPr/>
        </p:nvSpPr>
        <p:spPr>
          <a:xfrm>
            <a:off x="7778148" y="3650603"/>
            <a:ext cx="360554"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10" name="Rounded Rectangle 49">
            <a:extLst>
              <a:ext uri="{FF2B5EF4-FFF2-40B4-BE49-F238E27FC236}">
                <a16:creationId xmlns:a16="http://schemas.microsoft.com/office/drawing/2014/main" id="{EB8DE004-E1AC-FE4C-AC13-A217AD758BC9}"/>
              </a:ext>
            </a:extLst>
          </p:cNvPr>
          <p:cNvSpPr/>
          <p:nvPr/>
        </p:nvSpPr>
        <p:spPr>
          <a:xfrm>
            <a:off x="4315109" y="2217626"/>
            <a:ext cx="3369963" cy="3393363"/>
          </a:xfrm>
          <a:prstGeom prst="roundRect">
            <a:avLst>
              <a:gd name="adj" fmla="val 6551"/>
            </a:avLst>
          </a:prstGeom>
          <a:solidFill>
            <a:sysClr val="window" lastClr="FFFFFF">
              <a:lumMod val="75000"/>
            </a:sysClr>
          </a:solidFill>
          <a:ln w="139700"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11" name="TextBox 10">
            <a:extLst>
              <a:ext uri="{FF2B5EF4-FFF2-40B4-BE49-F238E27FC236}">
                <a16:creationId xmlns:a16="http://schemas.microsoft.com/office/drawing/2014/main" id="{E5C58118-A795-B149-98BF-D30D1CFE1E28}"/>
              </a:ext>
            </a:extLst>
          </p:cNvPr>
          <p:cNvSpPr txBox="1"/>
          <p:nvPr/>
        </p:nvSpPr>
        <p:spPr>
          <a:xfrm>
            <a:off x="2976172" y="1745082"/>
            <a:ext cx="1224644" cy="297004"/>
          </a:xfrm>
          <a:prstGeom prst="rect">
            <a:avLst/>
          </a:prstGeom>
          <a:noFill/>
          <a:ln>
            <a:noFill/>
          </a:ln>
        </p:spPr>
        <p:txBody>
          <a:bodyPr wrap="square" lIns="0" rIns="0" rtlCol="0" anchor="t">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ETL</a:t>
            </a:r>
          </a:p>
        </p:txBody>
      </p:sp>
      <p:sp>
        <p:nvSpPr>
          <p:cNvPr id="12" name="TextBox 11">
            <a:extLst>
              <a:ext uri="{FF2B5EF4-FFF2-40B4-BE49-F238E27FC236}">
                <a16:creationId xmlns:a16="http://schemas.microsoft.com/office/drawing/2014/main" id="{357DEA32-E5EC-C442-980F-5711686CC952}"/>
              </a:ext>
            </a:extLst>
          </p:cNvPr>
          <p:cNvSpPr txBox="1"/>
          <p:nvPr/>
        </p:nvSpPr>
        <p:spPr>
          <a:xfrm>
            <a:off x="8179127" y="1742565"/>
            <a:ext cx="2721424" cy="297004"/>
          </a:xfrm>
          <a:prstGeom prst="rect">
            <a:avLst/>
          </a:prstGeom>
          <a:noFill/>
          <a:ln>
            <a:noFill/>
          </a:ln>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Analytics Solutions</a:t>
            </a:r>
          </a:p>
        </p:txBody>
      </p:sp>
      <p:sp>
        <p:nvSpPr>
          <p:cNvPr id="13" name="TextBox 12">
            <a:extLst>
              <a:ext uri="{FF2B5EF4-FFF2-40B4-BE49-F238E27FC236}">
                <a16:creationId xmlns:a16="http://schemas.microsoft.com/office/drawing/2014/main" id="{B8DB8FEB-34A9-CE41-B12F-9768B2DFA6FE}"/>
              </a:ext>
            </a:extLst>
          </p:cNvPr>
          <p:cNvSpPr txBox="1"/>
          <p:nvPr/>
        </p:nvSpPr>
        <p:spPr>
          <a:xfrm>
            <a:off x="4249989" y="1745082"/>
            <a:ext cx="3539950" cy="297004"/>
          </a:xfrm>
          <a:prstGeom prst="rect">
            <a:avLst/>
          </a:prstGeom>
          <a:noFill/>
          <a:ln>
            <a:noFill/>
          </a:ln>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Enterprise Analytics Platform</a:t>
            </a:r>
          </a:p>
        </p:txBody>
      </p:sp>
      <p:sp>
        <p:nvSpPr>
          <p:cNvPr id="14" name="Rounded Rectangle 49">
            <a:extLst>
              <a:ext uri="{FF2B5EF4-FFF2-40B4-BE49-F238E27FC236}">
                <a16:creationId xmlns:a16="http://schemas.microsoft.com/office/drawing/2014/main" id="{92ADAF93-2A5A-B14E-ACA2-85EB4DA51847}"/>
              </a:ext>
            </a:extLst>
          </p:cNvPr>
          <p:cNvSpPr/>
          <p:nvPr/>
        </p:nvSpPr>
        <p:spPr>
          <a:xfrm>
            <a:off x="4462224" y="3663418"/>
            <a:ext cx="2012245" cy="499979"/>
          </a:xfrm>
          <a:prstGeom prst="roundRect">
            <a:avLst>
              <a:gd name="adj" fmla="val 8694"/>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Raw Layer</a:t>
            </a:r>
            <a:endParaRPr lang="en-US" sz="1200">
              <a:solidFill>
                <a:schemeClr val="tx2"/>
              </a:solidFill>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C881D"/>
              </a:solidFill>
              <a:effectLst/>
              <a:uLnTx/>
              <a:uFillTx/>
              <a:ea typeface="+mn-ea"/>
              <a:cs typeface="+mn-cs"/>
            </a:endParaRPr>
          </a:p>
        </p:txBody>
      </p:sp>
      <p:sp>
        <p:nvSpPr>
          <p:cNvPr id="15" name="Rounded Rectangle 49">
            <a:extLst>
              <a:ext uri="{FF2B5EF4-FFF2-40B4-BE49-F238E27FC236}">
                <a16:creationId xmlns:a16="http://schemas.microsoft.com/office/drawing/2014/main" id="{0C0EAFBE-8C89-5840-94AE-6E59EBFE5451}"/>
              </a:ext>
            </a:extLst>
          </p:cNvPr>
          <p:cNvSpPr/>
          <p:nvPr/>
        </p:nvSpPr>
        <p:spPr>
          <a:xfrm>
            <a:off x="4449561" y="2479134"/>
            <a:ext cx="2022243" cy="499979"/>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Semantic Layer</a:t>
            </a:r>
          </a:p>
        </p:txBody>
      </p:sp>
      <p:sp>
        <p:nvSpPr>
          <p:cNvPr id="16" name="Rectangle: Rounded Corners 173">
            <a:extLst>
              <a:ext uri="{FF2B5EF4-FFF2-40B4-BE49-F238E27FC236}">
                <a16:creationId xmlns:a16="http://schemas.microsoft.com/office/drawing/2014/main" id="{DCCAC60F-77C7-3A4D-8394-76456991CDE4}"/>
              </a:ext>
            </a:extLst>
          </p:cNvPr>
          <p:cNvSpPr/>
          <p:nvPr/>
        </p:nvSpPr>
        <p:spPr>
          <a:xfrm>
            <a:off x="1394416" y="2326225"/>
            <a:ext cx="1291002" cy="706353"/>
          </a:xfrm>
          <a:prstGeom prst="roundRect">
            <a:avLst/>
          </a:prstGeom>
          <a:solidFill>
            <a:schemeClr val="tx1"/>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Enterprise Data Hub</a:t>
            </a:r>
          </a:p>
        </p:txBody>
      </p:sp>
      <p:sp>
        <p:nvSpPr>
          <p:cNvPr id="17" name="Rectangle: Rounded Corners 368">
            <a:extLst>
              <a:ext uri="{FF2B5EF4-FFF2-40B4-BE49-F238E27FC236}">
                <a16:creationId xmlns:a16="http://schemas.microsoft.com/office/drawing/2014/main" id="{6400BE7E-B15E-D246-8340-95539F0D499E}"/>
              </a:ext>
            </a:extLst>
          </p:cNvPr>
          <p:cNvSpPr/>
          <p:nvPr/>
        </p:nvSpPr>
        <p:spPr>
          <a:xfrm>
            <a:off x="1391079" y="4729119"/>
            <a:ext cx="1291002"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ea typeface="+mn-ea"/>
                <a:cs typeface="+mn-cs"/>
              </a:rPr>
              <a:t>On-Prem Services</a:t>
            </a:r>
            <a:endParaRPr lang="en-US" sz="1100" b="1" i="0" u="none" strike="noStrike" kern="0" cap="none" spc="0" normalizeH="0" baseline="0" noProof="0">
              <a:ln>
                <a:noFill/>
              </a:ln>
              <a:effectLst/>
              <a:uLnTx/>
              <a:uFillTx/>
              <a:cs typeface="Arial"/>
            </a:endParaRP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(ERP)</a:t>
            </a:r>
            <a:endParaRPr lang="en-US" sz="1100" i="0" u="none" strike="noStrike" kern="0" cap="none" spc="0" normalizeH="0" baseline="0" noProof="0">
              <a:ln>
                <a:noFill/>
              </a:ln>
              <a:effectLst/>
              <a:uLnTx/>
              <a:uFillTx/>
              <a:cs typeface="Arial"/>
            </a:endParaRPr>
          </a:p>
        </p:txBody>
      </p:sp>
      <p:sp>
        <p:nvSpPr>
          <p:cNvPr id="18" name="Rectangle: Rounded Corners 407">
            <a:extLst>
              <a:ext uri="{FF2B5EF4-FFF2-40B4-BE49-F238E27FC236}">
                <a16:creationId xmlns:a16="http://schemas.microsoft.com/office/drawing/2014/main" id="{74BB5D29-797B-F74D-94DA-2B362AE9930F}"/>
              </a:ext>
            </a:extLst>
          </p:cNvPr>
          <p:cNvSpPr/>
          <p:nvPr/>
        </p:nvSpPr>
        <p:spPr>
          <a:xfrm>
            <a:off x="1391077" y="3128635"/>
            <a:ext cx="1291004"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ea typeface="+mn-ea"/>
                <a:cs typeface="+mn-cs"/>
              </a:rPr>
              <a:t>Telemetry</a:t>
            </a: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(Customer Systems)</a:t>
            </a:r>
            <a:endParaRPr lang="en-US" sz="1100" i="0" u="none" strike="noStrike" kern="0" cap="none" spc="0" normalizeH="0" baseline="0" noProof="0">
              <a:ln>
                <a:noFill/>
              </a:ln>
              <a:effectLst/>
              <a:uLnTx/>
              <a:uFillTx/>
              <a:cs typeface="Arial"/>
            </a:endParaRPr>
          </a:p>
        </p:txBody>
      </p:sp>
      <p:sp>
        <p:nvSpPr>
          <p:cNvPr id="19" name="Rectangle: Rounded Corners 421">
            <a:extLst>
              <a:ext uri="{FF2B5EF4-FFF2-40B4-BE49-F238E27FC236}">
                <a16:creationId xmlns:a16="http://schemas.microsoft.com/office/drawing/2014/main" id="{A55BC039-D4A8-FC4F-AD04-E27EB4B64E6E}"/>
              </a:ext>
            </a:extLst>
          </p:cNvPr>
          <p:cNvSpPr/>
          <p:nvPr/>
        </p:nvSpPr>
        <p:spPr>
          <a:xfrm>
            <a:off x="1400025" y="3929768"/>
            <a:ext cx="1291003"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lang="en-US" sz="1100" b="1" kern="0"/>
              <a:t>SaaS</a:t>
            </a:r>
            <a:r>
              <a:rPr kumimoji="0" lang="en-US" sz="1100" b="1" i="0" u="none" strike="noStrike" kern="0" cap="none" spc="0" normalizeH="0" baseline="0" noProof="0">
                <a:ln>
                  <a:noFill/>
                </a:ln>
                <a:effectLst/>
                <a:uLnTx/>
                <a:uFillTx/>
                <a:ea typeface="+mn-ea"/>
                <a:cs typeface="+mn-cs"/>
              </a:rPr>
              <a:t> Providers</a:t>
            </a:r>
            <a:endParaRPr lang="en-US" sz="1100" b="1" i="0" u="none" strike="noStrike" kern="0" cap="none" spc="0" normalizeH="0" baseline="0" noProof="0">
              <a:ln>
                <a:noFill/>
              </a:ln>
              <a:effectLst/>
              <a:uLnTx/>
              <a:uFillTx/>
              <a:cs typeface="Arial"/>
            </a:endParaRP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(Ex: Salesforce, SNOW, WDAY)</a:t>
            </a:r>
            <a:endParaRPr kumimoji="0" lang="en-US" sz="1200" i="0" u="none" strike="noStrike" kern="0" cap="none" spc="0" normalizeH="0" baseline="0" noProof="0">
              <a:ln>
                <a:noFill/>
              </a:ln>
              <a:effectLst/>
              <a:uLnTx/>
              <a:uFillTx/>
              <a:ea typeface="+mn-ea"/>
              <a:cs typeface="+mn-cs"/>
            </a:endParaRPr>
          </a:p>
        </p:txBody>
      </p:sp>
      <p:sp>
        <p:nvSpPr>
          <p:cNvPr id="20" name="TextBox 19">
            <a:extLst>
              <a:ext uri="{FF2B5EF4-FFF2-40B4-BE49-F238E27FC236}">
                <a16:creationId xmlns:a16="http://schemas.microsoft.com/office/drawing/2014/main" id="{8903CCE2-C87C-AE40-A2CE-08DA6E7A20F5}"/>
              </a:ext>
            </a:extLst>
          </p:cNvPr>
          <p:cNvSpPr txBox="1"/>
          <p:nvPr/>
        </p:nvSpPr>
        <p:spPr>
          <a:xfrm>
            <a:off x="1323994" y="1745082"/>
            <a:ext cx="1435196" cy="297004"/>
          </a:xfrm>
          <a:prstGeom prst="rect">
            <a:avLst/>
          </a:prstGeom>
          <a:noFill/>
          <a:ln>
            <a:noFill/>
          </a:ln>
        </p:spPr>
        <p:txBody>
          <a:bodyPr wrap="square" lIns="0" rIns="0"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Sources/Targets</a:t>
            </a:r>
          </a:p>
        </p:txBody>
      </p:sp>
      <p:sp>
        <p:nvSpPr>
          <p:cNvPr id="21" name="Rounded Rectangle 49">
            <a:extLst>
              <a:ext uri="{FF2B5EF4-FFF2-40B4-BE49-F238E27FC236}">
                <a16:creationId xmlns:a16="http://schemas.microsoft.com/office/drawing/2014/main" id="{7612675E-8E4E-BD4D-90A8-2FECF1C3C541}"/>
              </a:ext>
            </a:extLst>
          </p:cNvPr>
          <p:cNvSpPr/>
          <p:nvPr/>
        </p:nvSpPr>
        <p:spPr>
          <a:xfrm>
            <a:off x="6546029" y="2446906"/>
            <a:ext cx="948176" cy="1744619"/>
          </a:xfrm>
          <a:prstGeom prst="roundRect">
            <a:avLst>
              <a:gd name="adj" fmla="val 7678"/>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tx2"/>
                </a:solidFill>
                <a:effectLst/>
                <a:uLnTx/>
                <a:uFillTx/>
                <a:ea typeface="+mn-ea"/>
                <a:cs typeface="+mn-cs"/>
              </a:rPr>
              <a:t>Data Labs/ Sandboxes</a:t>
            </a:r>
          </a:p>
        </p:txBody>
      </p:sp>
      <p:sp>
        <p:nvSpPr>
          <p:cNvPr id="22" name="Rounded Rectangle 49">
            <a:extLst>
              <a:ext uri="{FF2B5EF4-FFF2-40B4-BE49-F238E27FC236}">
                <a16:creationId xmlns:a16="http://schemas.microsoft.com/office/drawing/2014/main" id="{5C67EE30-B85E-DD47-8727-A20C339C7AB5}"/>
              </a:ext>
            </a:extLst>
          </p:cNvPr>
          <p:cNvSpPr/>
          <p:nvPr/>
        </p:nvSpPr>
        <p:spPr>
          <a:xfrm>
            <a:off x="4466532" y="4868754"/>
            <a:ext cx="1579587"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On-Prem</a:t>
            </a:r>
          </a:p>
        </p:txBody>
      </p:sp>
      <p:sp>
        <p:nvSpPr>
          <p:cNvPr id="23" name="Rounded Rectangle 49">
            <a:extLst>
              <a:ext uri="{FF2B5EF4-FFF2-40B4-BE49-F238E27FC236}">
                <a16:creationId xmlns:a16="http://schemas.microsoft.com/office/drawing/2014/main" id="{1F8FA6FF-75EE-7942-AA22-15B49A072829}"/>
              </a:ext>
            </a:extLst>
          </p:cNvPr>
          <p:cNvSpPr/>
          <p:nvPr/>
        </p:nvSpPr>
        <p:spPr>
          <a:xfrm>
            <a:off x="6114450" y="4868754"/>
            <a:ext cx="1416331"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Cloud</a:t>
            </a:r>
          </a:p>
        </p:txBody>
      </p:sp>
      <p:sp>
        <p:nvSpPr>
          <p:cNvPr id="26" name="Rounded Rectangle 49">
            <a:extLst>
              <a:ext uri="{FF2B5EF4-FFF2-40B4-BE49-F238E27FC236}">
                <a16:creationId xmlns:a16="http://schemas.microsoft.com/office/drawing/2014/main" id="{AAAC8141-2F01-9740-AB9F-3A504AE9D80D}"/>
              </a:ext>
            </a:extLst>
          </p:cNvPr>
          <p:cNvSpPr/>
          <p:nvPr/>
        </p:nvSpPr>
        <p:spPr>
          <a:xfrm>
            <a:off x="4448244" y="3071276"/>
            <a:ext cx="2014417" cy="499979"/>
          </a:xfrm>
          <a:prstGeom prst="roundRect">
            <a:avLst>
              <a:gd name="adj" fmla="val 10838"/>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Integration Layer</a:t>
            </a:r>
            <a:endParaRPr lang="en-US" sz="1200">
              <a:solidFill>
                <a:schemeClr val="tx2"/>
              </a:solidFill>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C881D"/>
              </a:solidFill>
              <a:effectLst/>
              <a:uLnTx/>
              <a:uFillTx/>
              <a:ea typeface="+mn-ea"/>
              <a:cs typeface="+mn-cs"/>
            </a:endParaRPr>
          </a:p>
        </p:txBody>
      </p:sp>
      <p:grpSp>
        <p:nvGrpSpPr>
          <p:cNvPr id="27" name="Group 26">
            <a:extLst>
              <a:ext uri="{FF2B5EF4-FFF2-40B4-BE49-F238E27FC236}">
                <a16:creationId xmlns:a16="http://schemas.microsoft.com/office/drawing/2014/main" id="{677C0F85-09ED-9F4F-88E5-D772AB8EC9DA}"/>
              </a:ext>
            </a:extLst>
          </p:cNvPr>
          <p:cNvGrpSpPr/>
          <p:nvPr/>
        </p:nvGrpSpPr>
        <p:grpSpPr>
          <a:xfrm>
            <a:off x="8179127" y="2299106"/>
            <a:ext cx="2721424" cy="2948574"/>
            <a:chOff x="8199180" y="2292547"/>
            <a:chExt cx="2721424" cy="2948574"/>
          </a:xfrm>
        </p:grpSpPr>
        <p:sp>
          <p:nvSpPr>
            <p:cNvPr id="28" name="Rounded Rectangle 49">
              <a:extLst>
                <a:ext uri="{FF2B5EF4-FFF2-40B4-BE49-F238E27FC236}">
                  <a16:creationId xmlns:a16="http://schemas.microsoft.com/office/drawing/2014/main" id="{5DFCA7A9-9CC3-FA4C-99DA-87D64559D87E}"/>
                </a:ext>
              </a:extLst>
            </p:cNvPr>
            <p:cNvSpPr/>
            <p:nvPr/>
          </p:nvSpPr>
          <p:spPr>
            <a:xfrm>
              <a:off x="8199180" y="2292547"/>
              <a:ext cx="2721424" cy="2948574"/>
            </a:xfrm>
            <a:prstGeom prst="roundRect">
              <a:avLst>
                <a:gd name="adj" fmla="val 6551"/>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AB05C809-791E-0B40-AB9B-BAA5704AA681}"/>
                </a:ext>
              </a:extLst>
            </p:cNvPr>
            <p:cNvSpPr/>
            <p:nvPr/>
          </p:nvSpPr>
          <p:spPr>
            <a:xfrm>
              <a:off x="8322334" y="2415007"/>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algn="ctr" defTabSz="685766" hangingPunct="1">
                <a:defRPr/>
              </a:pPr>
              <a:r>
                <a:rPr lang="en-US" sz="1050" b="1">
                  <a:solidFill>
                    <a:schemeClr val="bg1"/>
                  </a:solidFill>
                </a:rPr>
                <a:t>Transcend Analytics Portal</a:t>
              </a:r>
              <a:endParaRPr lang="en-US" sz="1050" b="1" i="0" strike="noStrike" kern="0" cap="none" spc="0" normalizeH="0" baseline="0" noProof="0">
                <a:ln>
                  <a:noFill/>
                </a:ln>
                <a:solidFill>
                  <a:schemeClr val="bg1"/>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lang="en-US" sz="1050" b="1" i="0" u="none" strike="noStrike" kern="0" cap="none" spc="0" normalizeH="0" baseline="0" noProof="0">
                <a:ln>
                  <a:noFill/>
                </a:ln>
                <a:solidFill>
                  <a:schemeClr val="bg1"/>
                </a:solidFill>
                <a:effectLst/>
                <a:uLnTx/>
                <a:uFillTx/>
                <a:ea typeface="+mn-ea"/>
                <a:cs typeface="+mn-cs"/>
              </a:endParaRPr>
            </a:p>
          </p:txBody>
        </p:sp>
        <p:sp>
          <p:nvSpPr>
            <p:cNvPr id="30" name="Rectangle 29">
              <a:extLst>
                <a:ext uri="{FF2B5EF4-FFF2-40B4-BE49-F238E27FC236}">
                  <a16:creationId xmlns:a16="http://schemas.microsoft.com/office/drawing/2014/main" id="{843CC8A8-BEE7-2645-A243-52EB60387696}"/>
                </a:ext>
              </a:extLst>
            </p:cNvPr>
            <p:cNvSpPr/>
            <p:nvPr/>
          </p:nvSpPr>
          <p:spPr>
            <a:xfrm>
              <a:off x="8322334" y="3340476"/>
              <a:ext cx="1165881" cy="810090"/>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ea typeface="+mn-ea"/>
                  <a:cs typeface="+mn-cs"/>
                </a:rPr>
                <a:t>SQL</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bg1"/>
                  </a:solidFill>
                  <a:effectLst/>
                  <a:uLnTx/>
                  <a:uFillTx/>
                  <a:ea typeface="+mn-ea"/>
                  <a:cs typeface="+mn-cs"/>
                </a:rPr>
                <a:t>Vantage Editor</a:t>
              </a:r>
            </a:p>
          </p:txBody>
        </p:sp>
        <p:sp>
          <p:nvSpPr>
            <p:cNvPr id="31" name="Rectangle 30">
              <a:extLst>
                <a:ext uri="{FF2B5EF4-FFF2-40B4-BE49-F238E27FC236}">
                  <a16:creationId xmlns:a16="http://schemas.microsoft.com/office/drawing/2014/main" id="{0B9F35AB-DDAA-9345-9AA0-954821C9C233}"/>
                </a:ext>
              </a:extLst>
            </p:cNvPr>
            <p:cNvSpPr/>
            <p:nvPr/>
          </p:nvSpPr>
          <p:spPr>
            <a:xfrm>
              <a:off x="9611370" y="3340476"/>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ea typeface="+mn-ea"/>
                  <a:cs typeface="+mn-cs"/>
                </a:rPr>
                <a:t>Data Science</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lang="en-US" sz="1050" b="1" kern="0">
                  <a:solidFill>
                    <a:schemeClr val="bg1"/>
                  </a:solidFill>
                </a:rPr>
                <a:t>J</a:t>
              </a:r>
              <a:r>
                <a:rPr kumimoji="0" lang="en-US" sz="1050" b="1" i="0" u="none" strike="noStrike" kern="0" cap="none" spc="0" normalizeH="0" baseline="0" noProof="0" err="1">
                  <a:ln>
                    <a:noFill/>
                  </a:ln>
                  <a:solidFill>
                    <a:schemeClr val="bg1"/>
                  </a:solidFill>
                  <a:effectLst/>
                  <a:uLnTx/>
                  <a:uFillTx/>
                  <a:ea typeface="+mn-ea"/>
                  <a:cs typeface="+mn-cs"/>
                </a:rPr>
                <a:t>upyter</a:t>
              </a:r>
              <a:r>
                <a:rPr kumimoji="0" lang="en-US" sz="1050" b="1" i="0" u="none" strike="noStrike" kern="0" cap="none" spc="0" normalizeH="0" baseline="0" noProof="0">
                  <a:ln>
                    <a:noFill/>
                  </a:ln>
                  <a:solidFill>
                    <a:schemeClr val="bg1"/>
                  </a:solidFill>
                  <a:effectLst/>
                  <a:uLnTx/>
                  <a:uFillTx/>
                  <a:ea typeface="+mn-ea"/>
                  <a:cs typeface="+mn-cs"/>
                </a:rPr>
                <a:t> – R/Python</a:t>
              </a:r>
            </a:p>
          </p:txBody>
        </p:sp>
        <p:sp>
          <p:nvSpPr>
            <p:cNvPr id="32" name="Rectangle 31">
              <a:extLst>
                <a:ext uri="{FF2B5EF4-FFF2-40B4-BE49-F238E27FC236}">
                  <a16:creationId xmlns:a16="http://schemas.microsoft.com/office/drawing/2014/main" id="{82C540DF-9BD8-664B-9FE5-D4648279A717}"/>
                </a:ext>
              </a:extLst>
            </p:cNvPr>
            <p:cNvSpPr/>
            <p:nvPr/>
          </p:nvSpPr>
          <p:spPr>
            <a:xfrm>
              <a:off x="9611370" y="2415008"/>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marL="0" marR="0" lvl="0" indent="0" algn="ctr" defTabSz="685766" eaLnBrk="1" fontAlgn="auto" latinLnBrk="0" hangingPunct="1">
                <a:lnSpc>
                  <a:spcPct val="100000"/>
                </a:lnSpc>
                <a:spcBef>
                  <a:spcPts val="0"/>
                </a:spcBef>
                <a:spcAft>
                  <a:spcPts val="0"/>
                </a:spcAft>
                <a:buClrTx/>
                <a:buSzTx/>
                <a:buFontTx/>
                <a:buNone/>
                <a:tabLst/>
                <a:defRPr/>
              </a:pPr>
              <a:r>
                <a:rPr lang="en-US" sz="1050" b="1" kern="0">
                  <a:solidFill>
                    <a:prstClr val="white"/>
                  </a:solidFill>
                </a:rPr>
                <a:t>Domain BI</a:t>
              </a: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white"/>
                  </a:solidFill>
                  <a:effectLst/>
                  <a:uLnTx/>
                  <a:uFillTx/>
                  <a:ea typeface="+mn-ea"/>
                  <a:cs typeface="+mn-cs"/>
                </a:rPr>
                <a:t>PowerBI</a:t>
              </a:r>
              <a:r>
                <a:rPr kumimoji="0" lang="en-US" sz="1050" b="0" i="0" u="none" strike="noStrike" kern="0" cap="none" spc="0" normalizeH="0" baseline="0" noProof="0">
                  <a:ln>
                    <a:noFill/>
                  </a:ln>
                  <a:solidFill>
                    <a:prstClr val="white"/>
                  </a:solidFill>
                  <a:effectLst/>
                  <a:uLnTx/>
                  <a:uFillTx/>
                  <a:ea typeface="+mn-ea"/>
                  <a:cs typeface="+mn-cs"/>
                </a:rPr>
                <a:t> / BO</a:t>
              </a:r>
              <a:endParaRPr kumimoji="0" lang="en-US" sz="1050" b="1" i="0" u="none" strike="noStrike" kern="0" cap="none" spc="0" normalizeH="0" baseline="0" noProof="0">
                <a:ln>
                  <a:noFill/>
                </a:ln>
                <a:solidFill>
                  <a:srgbClr val="EC881D"/>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EC881D"/>
                </a:solidFill>
                <a:effectLst/>
                <a:uLnTx/>
                <a:uFillTx/>
                <a:ea typeface="+mn-ea"/>
                <a:cs typeface="+mn-cs"/>
              </a:endParaRPr>
            </a:p>
          </p:txBody>
        </p:sp>
        <p:sp>
          <p:nvSpPr>
            <p:cNvPr id="33" name="Rectangle 32">
              <a:extLst>
                <a:ext uri="{FF2B5EF4-FFF2-40B4-BE49-F238E27FC236}">
                  <a16:creationId xmlns:a16="http://schemas.microsoft.com/office/drawing/2014/main" id="{E9467DF0-3B02-F642-8273-22BAC00236AB}"/>
                </a:ext>
              </a:extLst>
            </p:cNvPr>
            <p:cNvSpPr/>
            <p:nvPr/>
          </p:nvSpPr>
          <p:spPr>
            <a:xfrm>
              <a:off x="9028429" y="4288961"/>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ea typeface="+mn-ea"/>
                  <a:cs typeface="+mn-cs"/>
                </a:rPr>
                <a:t>Personal DB</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ea typeface="+mn-ea"/>
                  <a:cs typeface="+mn-cs"/>
                </a:rPr>
                <a:t>Data Labs</a:t>
              </a:r>
              <a:endParaRPr kumimoji="0" lang="en-US" sz="1050" b="1" i="0" u="none" strike="noStrike" kern="0" cap="none" spc="0" normalizeH="0" baseline="0" noProof="0">
                <a:ln>
                  <a:noFill/>
                </a:ln>
                <a:solidFill>
                  <a:srgbClr val="EC881D"/>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EC881D"/>
                </a:solidFill>
                <a:effectLst/>
                <a:uLnTx/>
                <a:uFillTx/>
                <a:ea typeface="+mn-ea"/>
                <a:cs typeface="+mn-cs"/>
              </a:endParaRPr>
            </a:p>
          </p:txBody>
        </p:sp>
        <p:cxnSp>
          <p:nvCxnSpPr>
            <p:cNvPr id="35" name="Straight Connector 34">
              <a:extLst>
                <a:ext uri="{FF2B5EF4-FFF2-40B4-BE49-F238E27FC236}">
                  <a16:creationId xmlns:a16="http://schemas.microsoft.com/office/drawing/2014/main" id="{470DEF5E-9CD0-414F-B762-8C4A8009792A}"/>
                </a:ext>
              </a:extLst>
            </p:cNvPr>
            <p:cNvCxnSpPr/>
            <p:nvPr/>
          </p:nvCxnSpPr>
          <p:spPr>
            <a:xfrm>
              <a:off x="9810377" y="2820971"/>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A2E4889-7981-0F42-B45A-42EA2AAD3443}"/>
                </a:ext>
              </a:extLst>
            </p:cNvPr>
            <p:cNvCxnSpPr/>
            <p:nvPr/>
          </p:nvCxnSpPr>
          <p:spPr>
            <a:xfrm>
              <a:off x="9205458" y="4669837"/>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08CD2F-AFF8-5D41-ADC2-8CEC55A72FFB}"/>
                </a:ext>
              </a:extLst>
            </p:cNvPr>
            <p:cNvCxnSpPr/>
            <p:nvPr/>
          </p:nvCxnSpPr>
          <p:spPr>
            <a:xfrm>
              <a:off x="9820584" y="3754366"/>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E58B2E-1150-B847-9EE1-2610CCE62375}"/>
                </a:ext>
              </a:extLst>
            </p:cNvPr>
            <p:cNvCxnSpPr/>
            <p:nvPr/>
          </p:nvCxnSpPr>
          <p:spPr>
            <a:xfrm>
              <a:off x="8531548" y="3735001"/>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itle 1">
            <a:extLst>
              <a:ext uri="{FF2B5EF4-FFF2-40B4-BE49-F238E27FC236}">
                <a16:creationId xmlns:a16="http://schemas.microsoft.com/office/drawing/2014/main" id="{6B35D29F-F500-B54E-8F53-B2714B1902CE}"/>
              </a:ext>
            </a:extLst>
          </p:cNvPr>
          <p:cNvSpPr txBox="1">
            <a:spLocks/>
          </p:cNvSpPr>
          <p:nvPr/>
        </p:nvSpPr>
        <p:spPr>
          <a:xfrm>
            <a:off x="498029" y="78089"/>
            <a:ext cx="10515600" cy="71529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a:lstStyle>
          <a:p>
            <a:r>
              <a:rPr lang="en-US" sz="2800">
                <a:latin typeface="Arial"/>
                <a:cs typeface="Arial"/>
              </a:rPr>
              <a:t>Transcend Analytics Ecosystem</a:t>
            </a:r>
            <a:endParaRPr lang="en-US" sz="2800"/>
          </a:p>
        </p:txBody>
      </p:sp>
      <p:sp>
        <p:nvSpPr>
          <p:cNvPr id="42" name="Rounded Rectangle 41">
            <a:extLst>
              <a:ext uri="{FF2B5EF4-FFF2-40B4-BE49-F238E27FC236}">
                <a16:creationId xmlns:a16="http://schemas.microsoft.com/office/drawing/2014/main" id="{1E15CCA0-AF3D-E641-8EB6-C19685C865C6}"/>
              </a:ext>
            </a:extLst>
          </p:cNvPr>
          <p:cNvSpPr/>
          <p:nvPr/>
        </p:nvSpPr>
        <p:spPr>
          <a:xfrm>
            <a:off x="3166446" y="3366421"/>
            <a:ext cx="694762" cy="40361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Streaming</a:t>
            </a:r>
          </a:p>
        </p:txBody>
      </p:sp>
      <p:sp>
        <p:nvSpPr>
          <p:cNvPr id="43" name="Rounded Rectangle 42">
            <a:extLst>
              <a:ext uri="{FF2B5EF4-FFF2-40B4-BE49-F238E27FC236}">
                <a16:creationId xmlns:a16="http://schemas.microsoft.com/office/drawing/2014/main" id="{97E4B8BB-B750-8C44-9377-F1138B2E4114}"/>
              </a:ext>
            </a:extLst>
          </p:cNvPr>
          <p:cNvSpPr/>
          <p:nvPr/>
        </p:nvSpPr>
        <p:spPr>
          <a:xfrm>
            <a:off x="3166288" y="3941966"/>
            <a:ext cx="694762" cy="40361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Batch</a:t>
            </a:r>
          </a:p>
        </p:txBody>
      </p:sp>
      <p:sp>
        <p:nvSpPr>
          <p:cNvPr id="44" name="Rounded Rectangle 49">
            <a:extLst>
              <a:ext uri="{FF2B5EF4-FFF2-40B4-BE49-F238E27FC236}">
                <a16:creationId xmlns:a16="http://schemas.microsoft.com/office/drawing/2014/main" id="{EF548F9C-ED22-784E-A562-1FC1C4FFABB0}"/>
              </a:ext>
            </a:extLst>
          </p:cNvPr>
          <p:cNvSpPr/>
          <p:nvPr/>
        </p:nvSpPr>
        <p:spPr>
          <a:xfrm>
            <a:off x="4462224" y="4277879"/>
            <a:ext cx="3064249"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Governance and Security</a:t>
            </a:r>
          </a:p>
        </p:txBody>
      </p:sp>
      <p:sp>
        <p:nvSpPr>
          <p:cNvPr id="25" name="TextBox 24">
            <a:extLst>
              <a:ext uri="{FF2B5EF4-FFF2-40B4-BE49-F238E27FC236}">
                <a16:creationId xmlns:a16="http://schemas.microsoft.com/office/drawing/2014/main" id="{96D94083-4CB0-67B1-0B2A-84EE32D867FA}"/>
              </a:ext>
            </a:extLst>
          </p:cNvPr>
          <p:cNvSpPr txBox="1"/>
          <p:nvPr/>
        </p:nvSpPr>
        <p:spPr>
          <a:xfrm>
            <a:off x="620484" y="813595"/>
            <a:ext cx="10972801" cy="646331"/>
          </a:xfrm>
          <a:prstGeom prst="rect">
            <a:avLst/>
          </a:prstGeom>
          <a:solidFill>
            <a:schemeClr val="bg1"/>
          </a:solidFill>
        </p:spPr>
        <p:txBody>
          <a:bodyPr wrap="square">
            <a:spAutoFit/>
          </a:bodyPr>
          <a:lstStyle/>
          <a:p>
            <a:r>
              <a:rPr lang="en-US" b="0" i="0" u="none" strike="noStrike" dirty="0">
                <a:solidFill>
                  <a:srgbClr val="3C3C3B"/>
                </a:solidFill>
                <a:effectLst/>
                <a:latin typeface="Century Gothic" panose="020B0502020202020204" pitchFamily="34" charset="0"/>
              </a:rPr>
              <a:t>Powered by </a:t>
            </a:r>
            <a:r>
              <a:rPr lang="en-US" b="1" i="0" u="none" strike="noStrike" dirty="0">
                <a:solidFill>
                  <a:srgbClr val="F3753F"/>
                </a:solidFill>
                <a:effectLst/>
                <a:latin typeface="Century Gothic" panose="020B0502020202020204" pitchFamily="34" charset="0"/>
              </a:rPr>
              <a:t>Vantage</a:t>
            </a:r>
            <a:r>
              <a:rPr lang="en-US" b="0" i="0" u="none" strike="noStrike" dirty="0">
                <a:solidFill>
                  <a:srgbClr val="3C3C3B"/>
                </a:solidFill>
                <a:effectLst/>
                <a:latin typeface="Century Gothic" panose="020B0502020202020204" pitchFamily="34" charset="0"/>
              </a:rPr>
              <a:t>, Transcend is our internal enterprise analytics ecosystem (typically known as Enterprise Data Warehouse)</a:t>
            </a:r>
            <a:endParaRPr lang="en-US" dirty="0"/>
          </a:p>
        </p:txBody>
      </p:sp>
    </p:spTree>
    <p:extLst>
      <p:ext uri="{BB962C8B-B14F-4D97-AF65-F5344CB8AC3E}">
        <p14:creationId xmlns:p14="http://schemas.microsoft.com/office/powerpoint/2010/main" val="296876453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Layered Data Architecture </a:t>
            </a:r>
            <a:endParaRPr lang="en-US" sz="2800"/>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977173"/>
          </a:xfrm>
          <a:prstGeom prst="rect">
            <a:avLst/>
          </a:prstGeom>
        </p:spPr>
        <p:txBody>
          <a:bodyPr lIns="0" tIns="0" rIns="0" bIns="0">
            <a:noAutofit/>
          </a:bodyPr>
          <a:lstStyle/>
          <a:p>
            <a:pPr>
              <a:lnSpc>
                <a:spcPct val="90000"/>
              </a:lnSpc>
              <a:spcBef>
                <a:spcPts val="1000"/>
              </a:spcBef>
            </a:pPr>
            <a:endParaRPr lang="en-GB" sz="1400">
              <a:solidFill>
                <a:srgbClr val="575757"/>
              </a:solidFill>
              <a:highlight>
                <a:srgbClr val="FFFF00"/>
              </a:highlight>
              <a:latin typeface="+mj-lt"/>
              <a:ea typeface="Open Sans" panose="020B0606030504020204" pitchFamily="34" charset="0"/>
              <a:cs typeface="Open Sans" panose="020B0606030504020204" pitchFamily="34" charset="0"/>
            </a:endParaRPr>
          </a:p>
        </p:txBody>
      </p:sp>
      <p:pic>
        <p:nvPicPr>
          <p:cNvPr id="5" name="Picture 5" descr="Chart, box and whisker chart&#10;&#10;Description automatically generated">
            <a:extLst>
              <a:ext uri="{FF2B5EF4-FFF2-40B4-BE49-F238E27FC236}">
                <a16:creationId xmlns:a16="http://schemas.microsoft.com/office/drawing/2014/main" id="{82E2ACC0-92BC-19DC-A3DC-20DC431D52A8}"/>
              </a:ext>
            </a:extLst>
          </p:cNvPr>
          <p:cNvPicPr>
            <a:picLocks noChangeAspect="1"/>
          </p:cNvPicPr>
          <p:nvPr/>
        </p:nvPicPr>
        <p:blipFill>
          <a:blip r:embed="rId3"/>
          <a:stretch>
            <a:fillRect/>
          </a:stretch>
        </p:blipFill>
        <p:spPr>
          <a:xfrm>
            <a:off x="1118143" y="1186865"/>
            <a:ext cx="8623230" cy="4842856"/>
          </a:xfrm>
          <a:prstGeom prst="rect">
            <a:avLst/>
          </a:prstGeom>
        </p:spPr>
      </p:pic>
    </p:spTree>
    <p:extLst>
      <p:ext uri="{BB962C8B-B14F-4D97-AF65-F5344CB8AC3E}">
        <p14:creationId xmlns:p14="http://schemas.microsoft.com/office/powerpoint/2010/main" val="46759894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latin typeface="Arial"/>
                <a:cs typeface="Arial"/>
              </a:rPr>
              <a:t>Existing reporting patterns using Transcend Business Objects – Part 1</a:t>
            </a:r>
            <a:br>
              <a:rPr lang="en-US"/>
            </a:br>
            <a:endParaRPr lang="en-US"/>
          </a:p>
        </p:txBody>
      </p:sp>
      <p:sp>
        <p:nvSpPr>
          <p:cNvPr id="4" name="TextBox 3">
            <a:extLst>
              <a:ext uri="{FF2B5EF4-FFF2-40B4-BE49-F238E27FC236}">
                <a16:creationId xmlns:a16="http://schemas.microsoft.com/office/drawing/2014/main" id="{37147C4B-BD40-4F9A-B58B-BC149496A61E}"/>
              </a:ext>
            </a:extLst>
          </p:cNvPr>
          <p:cNvSpPr txBox="1"/>
          <p:nvPr/>
        </p:nvSpPr>
        <p:spPr>
          <a:xfrm>
            <a:off x="246188" y="974361"/>
            <a:ext cx="11235590" cy="4414604"/>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To </a:t>
            </a:r>
            <a:r>
              <a:rPr lang="en-US" sz="1400" b="1">
                <a:effectLst/>
                <a:latin typeface="Calibri" panose="020F0502020204030204" pitchFamily="34" charset="0"/>
                <a:ea typeface="Times New Roman" panose="02020603050405020304" pitchFamily="18" charset="0"/>
              </a:rPr>
              <a:t>access the Transcend (IDW) data </a:t>
            </a:r>
            <a:r>
              <a:rPr lang="en-US" sz="1400">
                <a:effectLst/>
                <a:latin typeface="Calibri" panose="020F0502020204030204" pitchFamily="34" charset="0"/>
                <a:ea typeface="Times New Roman" panose="02020603050405020304" pitchFamily="18" charset="0"/>
              </a:rPr>
              <a:t>by both SQL and non-SQL users</a:t>
            </a:r>
          </a:p>
          <a:p>
            <a:pPr marL="342900" marR="0" lvl="0" indent="-342900">
              <a:lnSpc>
                <a:spcPct val="150000"/>
              </a:lnSpc>
              <a:spcBef>
                <a:spcPts val="0"/>
              </a:spcBef>
              <a:spcAft>
                <a:spcPts val="0"/>
              </a:spcAft>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Self-service business reporting</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Users </a:t>
            </a:r>
            <a:r>
              <a:rPr lang="en-US" sz="1400">
                <a:latin typeface="Calibri" panose="020F0502020204030204" pitchFamily="34" charset="0"/>
                <a:ea typeface="Times New Roman" panose="02020603050405020304" pitchFamily="18" charset="0"/>
              </a:rPr>
              <a:t>build their own report using the Transcend Business Objects (BO) universes</a:t>
            </a:r>
            <a:endParaRPr lang="en-US" sz="1400">
              <a:effectLst/>
              <a:latin typeface="Calibri" panose="020F0502020204030204" pitchFamily="34" charset="0"/>
              <a:ea typeface="Times New Roman" panose="02020603050405020304" pitchFamily="18" charset="0"/>
            </a:endParaRP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Users copy the public folder reports into favorites folder and alter the BO report to generate the data necessary for business reporting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Drill up option to summarize data from the existing BO reports</a:t>
            </a:r>
          </a:p>
          <a:p>
            <a:pPr marL="342900" marR="0" lvl="0" indent="-342900">
              <a:lnSpc>
                <a:spcPct val="150000"/>
              </a:lnSpc>
              <a:spcBef>
                <a:spcPts val="0"/>
              </a:spcBef>
              <a:spcAft>
                <a:spcPts val="0"/>
              </a:spcAft>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Push reporting </a:t>
            </a:r>
            <a:r>
              <a:rPr lang="en-US" sz="1400">
                <a:effectLst/>
                <a:latin typeface="Calibri" panose="020F0502020204030204" pitchFamily="34" charset="0"/>
                <a:ea typeface="Times New Roman" panose="02020603050405020304" pitchFamily="18" charset="0"/>
              </a:rPr>
              <a:t>using BO report data. Users create and share PDF or Excel reports with others on a defined schedule. Example: T&amp;E Expense reports are generated and shared monthly as an email with different level of managers, including ELT. </a:t>
            </a:r>
          </a:p>
          <a:p>
            <a:pPr marL="342900" indent="-342900">
              <a:lnSpc>
                <a:spcPct val="150000"/>
              </a:lnSpc>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Reconciliation reports</a:t>
            </a:r>
            <a:r>
              <a:rPr lang="en-US" sz="1400">
                <a:effectLst/>
                <a:latin typeface="Calibri" panose="020F0502020204030204" pitchFamily="34" charset="0"/>
                <a:ea typeface="Times New Roman" panose="02020603050405020304" pitchFamily="18" charset="0"/>
              </a:rPr>
              <a:t>, used to compare </a:t>
            </a:r>
            <a:r>
              <a:rPr lang="en-US" sz="1400" b="1">
                <a:effectLst/>
                <a:latin typeface="Calibri" panose="020F0502020204030204" pitchFamily="34" charset="0"/>
                <a:ea typeface="Times New Roman" panose="02020603050405020304" pitchFamily="18" charset="0"/>
              </a:rPr>
              <a:t>data between systems </a:t>
            </a:r>
            <a:r>
              <a:rPr lang="en-US" sz="1400">
                <a:effectLst/>
                <a:latin typeface="Calibri" panose="020F0502020204030204" pitchFamily="34" charset="0"/>
                <a:ea typeface="Times New Roman" panose="02020603050405020304" pitchFamily="18" charset="0"/>
              </a:rPr>
              <a:t>like comparing Salesforce Orders with ERP OM Orders. </a:t>
            </a:r>
          </a:p>
          <a:p>
            <a:pPr marL="342900" indent="-342900">
              <a:lnSpc>
                <a:spcPct val="150000"/>
              </a:lnSpc>
              <a:buFont typeface="Symbol" panose="05050102010706020507" pitchFamily="18" charset="2"/>
              <a:buChar char=""/>
            </a:pPr>
            <a:r>
              <a:rPr lang="en-US" sz="1400">
                <a:latin typeface="Calibri" panose="020F0502020204030204" pitchFamily="34" charset="0"/>
                <a:ea typeface="Calibri" panose="020F0502020204030204" pitchFamily="34" charset="0"/>
              </a:rPr>
              <a:t>Data from multiple Transcend BO universes sourcing data from systems like ERP, Workday, Salesforce, </a:t>
            </a:r>
            <a:r>
              <a:rPr lang="en-US" sz="1400" err="1">
                <a:latin typeface="Calibri" panose="020F0502020204030204" pitchFamily="34" charset="0"/>
                <a:ea typeface="Calibri" panose="020F0502020204030204" pitchFamily="34" charset="0"/>
              </a:rPr>
              <a:t>Financialforce</a:t>
            </a:r>
            <a:r>
              <a:rPr lang="en-US" sz="1400">
                <a:latin typeface="Calibri" panose="020F0502020204030204" pitchFamily="34" charset="0"/>
                <a:ea typeface="Calibri" panose="020F0502020204030204" pitchFamily="34" charset="0"/>
              </a:rPr>
              <a:t>, Callidus are merged to build BO reports. Example: Revenue by Customer (Accounts Receivables, GL, Workday data)</a:t>
            </a:r>
          </a:p>
          <a:p>
            <a:pPr marL="342900" indent="-342900">
              <a:lnSpc>
                <a:spcPct val="150000"/>
              </a:lnSpc>
              <a:buFont typeface="Symbol" panose="05050102010706020507" pitchFamily="18" charset="2"/>
              <a:buChar char=""/>
            </a:pPr>
            <a:r>
              <a:rPr lang="en-US" sz="1400">
                <a:latin typeface="Calibri" panose="020F0502020204030204" pitchFamily="34" charset="0"/>
                <a:ea typeface="Calibri" panose="020F0502020204030204" pitchFamily="34" charset="0"/>
              </a:rPr>
              <a:t>BO report data is exported and used along with data manually extracted from other systems like Workday</a:t>
            </a:r>
          </a:p>
          <a:p>
            <a:pPr marL="342900" indent="-342900">
              <a:lnSpc>
                <a:spcPct val="150000"/>
              </a:lnSpc>
              <a:buFont typeface="Symbol" panose="05050102010706020507" pitchFamily="18" charset="2"/>
              <a:buChar char=""/>
            </a:pPr>
            <a:endParaRPr lang="en-US" sz="1400">
              <a:effectLst/>
              <a:latin typeface="Calibri" panose="020F0502020204030204" pitchFamily="34" charset="0"/>
              <a:ea typeface="Times New Roman" panose="02020603050405020304" pitchFamily="18" charset="0"/>
            </a:endParaRPr>
          </a:p>
          <a:p>
            <a:pPr>
              <a:lnSpc>
                <a:spcPct val="150000"/>
              </a:lnSpc>
            </a:pPr>
            <a:r>
              <a:rPr lang="en-US" sz="1400">
                <a:effectLst/>
                <a:latin typeface="Calibri" panose="020F0502020204030204" pitchFamily="34" charset="0"/>
                <a:ea typeface="Times New Roman" panose="02020603050405020304" pitchFamily="18" charset="0"/>
              </a:rPr>
              <a: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198403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latin typeface="Arial"/>
                <a:cs typeface="Arial"/>
              </a:rPr>
              <a:t>Existing reporting patterns using Transcend Business Objects – Part 2</a:t>
            </a:r>
            <a:br>
              <a:rPr lang="en-US"/>
            </a:br>
            <a:endParaRPr lang="en-US"/>
          </a:p>
        </p:txBody>
      </p:sp>
      <p:sp>
        <p:nvSpPr>
          <p:cNvPr id="4" name="TextBox 3">
            <a:extLst>
              <a:ext uri="{FF2B5EF4-FFF2-40B4-BE49-F238E27FC236}">
                <a16:creationId xmlns:a16="http://schemas.microsoft.com/office/drawing/2014/main" id="{37147C4B-BD40-4F9A-B58B-BC149496A61E}"/>
              </a:ext>
            </a:extLst>
          </p:cNvPr>
          <p:cNvSpPr txBox="1"/>
          <p:nvPr/>
        </p:nvSpPr>
        <p:spPr>
          <a:xfrm>
            <a:off x="246188" y="974360"/>
            <a:ext cx="11235590" cy="3912433"/>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indent="-342900">
              <a:lnSpc>
                <a:spcPct val="150000"/>
              </a:lnSpc>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Operational reports </a:t>
            </a:r>
            <a:r>
              <a:rPr lang="en-US" sz="1400">
                <a:effectLst/>
                <a:latin typeface="Calibri" panose="020F0502020204030204" pitchFamily="34" charset="0"/>
                <a:ea typeface="Times New Roman" panose="02020603050405020304" pitchFamily="18" charset="0"/>
              </a:rPr>
              <a:t>like Aging invoices list, </a:t>
            </a:r>
            <a:r>
              <a:rPr lang="en-US" sz="1400">
                <a:latin typeface="Calibri" panose="020F0502020204030204" pitchFamily="34" charset="0"/>
                <a:ea typeface="Times New Roman" panose="02020603050405020304" pitchFamily="18" charset="0"/>
              </a:rPr>
              <a:t>AR collections report, </a:t>
            </a:r>
            <a:r>
              <a:rPr lang="en-US" sz="1400">
                <a:effectLst/>
                <a:latin typeface="Calibri" panose="020F0502020204030204" pitchFamily="34" charset="0"/>
                <a:ea typeface="Times New Roman" panose="02020603050405020304" pitchFamily="18" charset="0"/>
              </a:rPr>
              <a:t>Open PO report. </a:t>
            </a:r>
          </a:p>
          <a:p>
            <a:pPr marL="342900"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Reconciliation BO reports are used during the </a:t>
            </a:r>
            <a:r>
              <a:rPr lang="en-US" sz="1400" b="1">
                <a:effectLst/>
                <a:latin typeface="Calibri" panose="020F0502020204030204" pitchFamily="34" charset="0"/>
                <a:ea typeface="Times New Roman" panose="02020603050405020304" pitchFamily="18" charset="0"/>
              </a:rPr>
              <a:t>month-end accounting close process</a:t>
            </a:r>
            <a:r>
              <a:rPr lang="en-US" sz="1400">
                <a:effectLst/>
                <a:latin typeface="Calibri" panose="020F0502020204030204" pitchFamily="34" charset="0"/>
                <a:ea typeface="Times New Roman" panose="02020603050405020304" pitchFamily="18" charset="0"/>
              </a:rPr>
              <a:t>.</a:t>
            </a:r>
          </a:p>
          <a:p>
            <a:pPr marL="342900"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Transcend BO reports are </a:t>
            </a:r>
            <a:r>
              <a:rPr lang="en-US" sz="1400" b="1">
                <a:effectLst/>
                <a:latin typeface="Calibri" panose="020F0502020204030204" pitchFamily="34" charset="0"/>
                <a:ea typeface="Times New Roman" panose="02020603050405020304" pitchFamily="18" charset="0"/>
              </a:rPr>
              <a:t>used for the accounting business process.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X1 swee</a:t>
            </a:r>
            <a:r>
              <a:rPr lang="en-US" sz="1400">
                <a:latin typeface="Calibri" panose="020F0502020204030204" pitchFamily="34" charset="0"/>
                <a:ea typeface="Times New Roman" panose="02020603050405020304" pitchFamily="18" charset="0"/>
              </a:rPr>
              <a:t>p process: Revenue in one country or ERP customer needs to be recognized under different country or ERP customer for accounting and planning purposes.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Denied Party list report is used to compare the customers potentially in US gov banned list (legal compliance) and provide input to Legal and procurement team. Source for Transcend is Weekly file for Descartes MK Denial. </a:t>
            </a:r>
          </a:p>
          <a:p>
            <a:pPr marL="800100" lvl="1" indent="-342900">
              <a:lnSpc>
                <a:spcPct val="150000"/>
              </a:lnSpc>
              <a:buFont typeface="Symbol" panose="05050102010706020507" pitchFamily="18" charset="2"/>
              <a:buChar char=""/>
            </a:pPr>
            <a:r>
              <a:rPr lang="en-US" sz="1400">
                <a:latin typeface="Calibri" panose="020F0502020204030204" pitchFamily="34" charset="0"/>
              </a:rPr>
              <a:t>BO reports are used for sharing data with PWC for external audit, with Deloitte for IT audit and by internal audit teams.</a:t>
            </a:r>
            <a:endParaRPr lang="en-US" sz="1400"/>
          </a:p>
          <a:p>
            <a:pPr marL="342900" indent="-342900">
              <a:lnSpc>
                <a:spcPct val="150000"/>
              </a:lnSpc>
              <a:buFont typeface="Symbol" panose="05050102010706020507" pitchFamily="18" charset="2"/>
              <a:buChar char=""/>
            </a:pPr>
            <a:endParaRPr lang="en-US" sz="1400">
              <a:effectLst/>
              <a:latin typeface="Calibri" panose="020F0502020204030204" pitchFamily="34" charset="0"/>
              <a:ea typeface="Times New Roman" panose="02020603050405020304" pitchFamily="18" charset="0"/>
            </a:endParaRPr>
          </a:p>
          <a:p>
            <a:pPr>
              <a:lnSpc>
                <a:spcPct val="150000"/>
              </a:lnSpc>
            </a:pPr>
            <a:r>
              <a:rPr lang="en-US" sz="1400">
                <a:effectLst/>
                <a:latin typeface="Calibri" panose="020F0502020204030204" pitchFamily="34" charset="0"/>
                <a:ea typeface="Times New Roman" panose="02020603050405020304" pitchFamily="18" charset="0"/>
              </a:rPr>
              <a: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4963040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t>Transcend team's month/quarter end responsibilities</a:t>
            </a:r>
          </a:p>
        </p:txBody>
      </p:sp>
      <p:sp>
        <p:nvSpPr>
          <p:cNvPr id="4" name="TextBox 3">
            <a:extLst>
              <a:ext uri="{FF2B5EF4-FFF2-40B4-BE49-F238E27FC236}">
                <a16:creationId xmlns:a16="http://schemas.microsoft.com/office/drawing/2014/main" id="{37147C4B-BD40-4F9A-B58B-BC149496A61E}"/>
              </a:ext>
            </a:extLst>
          </p:cNvPr>
          <p:cNvSpPr txBox="1"/>
          <p:nvPr/>
        </p:nvSpPr>
        <p:spPr>
          <a:xfrm>
            <a:off x="309896" y="1191719"/>
            <a:ext cx="11235590" cy="2840636"/>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month-end currency translation rates (from treasury) are loaded with no issue</a:t>
            </a:r>
          </a:p>
          <a:p>
            <a:pPr marL="342900" marR="0" lvl="0" indent="-342900">
              <a:lnSpc>
                <a:spcPct val="150000"/>
              </a:lnSpc>
              <a:spcBef>
                <a:spcPts val="0"/>
              </a:spcBef>
              <a:spcAft>
                <a:spcPts val="0"/>
              </a:spcAft>
              <a:buFont typeface="Symbol" panose="05050102010706020507" pitchFamily="18" charset="2"/>
              <a:buChar char=""/>
            </a:pPr>
            <a:r>
              <a:rPr lang="en-US" sz="1400">
                <a:latin typeface="Calibri" panose="020F0502020204030204" pitchFamily="34" charset="0"/>
                <a:ea typeface="Times New Roman" panose="02020603050405020304" pitchFamily="18" charset="0"/>
              </a:rPr>
              <a:t>Ensure that the </a:t>
            </a:r>
            <a:r>
              <a:rPr lang="en-US" sz="1400">
                <a:effectLst/>
                <a:latin typeface="Calibri" panose="020F0502020204030204" pitchFamily="34" charset="0"/>
                <a:ea typeface="Times New Roman" panose="02020603050405020304" pitchFamily="18" charset="0"/>
              </a:rPr>
              <a:t>last ERP transactional files (CFS, OM, AR, Inventory) are loaded successfully</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all month-end jobs are executed successfully and in the right order</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intraday and near real-time General Ledger (GL) loads are successful with no interruption during closing periods</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certain Workday jobs are completed without delay in certain key dates as there are other jobs waiting for it to complete first</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General Ledger (GL) data is transformed to add HFM dimensions and is available to pull into Hyperion Financial Management (HFM)</a:t>
            </a:r>
          </a:p>
          <a:p>
            <a:pPr marL="342900" indent="-342900">
              <a:lnSpc>
                <a:spcPct val="150000"/>
              </a:lnSpc>
              <a:buFont typeface="Symbol" panose="05050102010706020507" pitchFamily="18" charset="2"/>
              <a:buChar char=""/>
            </a:pPr>
            <a:r>
              <a:rPr lang="en-US" sz="1400">
                <a:latin typeface="Calibri" panose="020F0502020204030204" pitchFamily="34" charset="0"/>
              </a:rPr>
              <a:t>Ensure that the reconciliation BO reports are available for the month-end accounting close activities</a:t>
            </a:r>
          </a:p>
          <a:p>
            <a:pPr marL="342900" marR="0" lvl="0" indent="-342900">
              <a:lnSpc>
                <a:spcPct val="150000"/>
              </a:lnSpc>
              <a:spcBef>
                <a:spcPts val="0"/>
              </a:spcBef>
              <a:spcAft>
                <a:spcPts val="0"/>
              </a:spcAft>
              <a:buFont typeface="Symbol" panose="05050102010706020507" pitchFamily="18" charset="2"/>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156683988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49">
            <a:extLst>
              <a:ext uri="{FF2B5EF4-FFF2-40B4-BE49-F238E27FC236}">
                <a16:creationId xmlns:a16="http://schemas.microsoft.com/office/drawing/2014/main" id="{E3EAC7EE-3EF1-2E40-9527-B479D7E66CBC}"/>
              </a:ext>
            </a:extLst>
          </p:cNvPr>
          <p:cNvSpPr/>
          <p:nvPr/>
        </p:nvSpPr>
        <p:spPr>
          <a:xfrm>
            <a:off x="3102736" y="3266805"/>
            <a:ext cx="822183" cy="1184284"/>
          </a:xfrm>
          <a:prstGeom prst="roundRect">
            <a:avLst>
              <a:gd name="adj" fmla="val 6551"/>
            </a:avLst>
          </a:prstGeom>
          <a:solidFill>
            <a:schemeClr val="bg1">
              <a:lumMod val="65000"/>
            </a:scheme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5" name="Rounded Rectangle 49">
            <a:extLst>
              <a:ext uri="{FF2B5EF4-FFF2-40B4-BE49-F238E27FC236}">
                <a16:creationId xmlns:a16="http://schemas.microsoft.com/office/drawing/2014/main" id="{4856B16D-A6A0-8846-A5E1-5496CF50139E}"/>
              </a:ext>
            </a:extLst>
          </p:cNvPr>
          <p:cNvSpPr/>
          <p:nvPr/>
        </p:nvSpPr>
        <p:spPr>
          <a:xfrm>
            <a:off x="1306947" y="2242346"/>
            <a:ext cx="1465940" cy="3286125"/>
          </a:xfrm>
          <a:prstGeom prst="roundRect">
            <a:avLst>
              <a:gd name="adj" fmla="val 6551"/>
            </a:avLst>
          </a:prstGeom>
          <a:solidFill>
            <a:schemeClr val="bg1">
              <a:lumMod val="65000"/>
            </a:scheme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6" name="Right Arrow 175">
            <a:extLst>
              <a:ext uri="{FF2B5EF4-FFF2-40B4-BE49-F238E27FC236}">
                <a16:creationId xmlns:a16="http://schemas.microsoft.com/office/drawing/2014/main" id="{37BAB25F-074C-C249-A68A-B8F4F9A3DFD1}"/>
              </a:ext>
            </a:extLst>
          </p:cNvPr>
          <p:cNvSpPr/>
          <p:nvPr/>
        </p:nvSpPr>
        <p:spPr>
          <a:xfrm rot="10800000">
            <a:off x="2796774" y="2518117"/>
            <a:ext cx="1419890" cy="310779"/>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7" name="Right Arrow 175">
            <a:extLst>
              <a:ext uri="{FF2B5EF4-FFF2-40B4-BE49-F238E27FC236}">
                <a16:creationId xmlns:a16="http://schemas.microsoft.com/office/drawing/2014/main" id="{9FBBD02C-2BB0-384A-949E-62EABAC55C8F}"/>
              </a:ext>
            </a:extLst>
          </p:cNvPr>
          <p:cNvSpPr/>
          <p:nvPr/>
        </p:nvSpPr>
        <p:spPr>
          <a:xfrm>
            <a:off x="2796774" y="3707130"/>
            <a:ext cx="294601"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8" name="Right Arrow 175">
            <a:extLst>
              <a:ext uri="{FF2B5EF4-FFF2-40B4-BE49-F238E27FC236}">
                <a16:creationId xmlns:a16="http://schemas.microsoft.com/office/drawing/2014/main" id="{F2949857-94E6-8E4E-8D6B-A736E0B8E0A1}"/>
              </a:ext>
            </a:extLst>
          </p:cNvPr>
          <p:cNvSpPr/>
          <p:nvPr/>
        </p:nvSpPr>
        <p:spPr>
          <a:xfrm>
            <a:off x="3943957" y="3706562"/>
            <a:ext cx="306032"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9" name="Right Arrow 175">
            <a:extLst>
              <a:ext uri="{FF2B5EF4-FFF2-40B4-BE49-F238E27FC236}">
                <a16:creationId xmlns:a16="http://schemas.microsoft.com/office/drawing/2014/main" id="{4FE8A1C2-05B9-1245-8E4C-D45643058226}"/>
              </a:ext>
            </a:extLst>
          </p:cNvPr>
          <p:cNvSpPr/>
          <p:nvPr/>
        </p:nvSpPr>
        <p:spPr>
          <a:xfrm>
            <a:off x="7778148" y="3650603"/>
            <a:ext cx="360554" cy="318035"/>
          </a:xfrm>
          <a:prstGeom prst="rightArrow">
            <a:avLst/>
          </a:prstGeom>
          <a:solidFill>
            <a:srgbClr val="0079DB">
              <a:lumMod val="75000"/>
            </a:srgbClr>
          </a:solidFill>
          <a:ln w="12700" cap="flat" cmpd="sng" algn="ctr">
            <a:solidFill>
              <a:sysClr val="window" lastClr="FFFFFF"/>
            </a:solidFill>
            <a:prstDash val="solid"/>
            <a:miter lim="800000"/>
          </a:ln>
          <a:effectLst/>
        </p:spPr>
        <p:txBody>
          <a:bodyPr rtlCol="0" anchor="ctr"/>
          <a:lstStyle/>
          <a:p>
            <a:pPr marL="0" marR="0" lvl="0" indent="0" defTabSz="685766" eaLnBrk="1" fontAlgn="auto" latinLnBrk="0" hangingPunct="1">
              <a:lnSpc>
                <a:spcPct val="100000"/>
              </a:lnSpc>
              <a:spcBef>
                <a:spcPts val="0"/>
              </a:spcBef>
              <a:spcAft>
                <a:spcPts val="0"/>
              </a:spcAft>
              <a:buClrTx/>
              <a:buSzTx/>
              <a:buFontTx/>
              <a:buNone/>
              <a:tabLst/>
              <a:defRPr/>
            </a:pPr>
            <a:endParaRPr kumimoji="0" lang="en-US" sz="1051" b="0" i="0" u="none" strike="noStrike" kern="0" cap="none" spc="0" normalizeH="0" baseline="0" noProof="0" err="1">
              <a:ln>
                <a:noFill/>
              </a:ln>
              <a:solidFill>
                <a:srgbClr val="5F6062"/>
              </a:solidFill>
              <a:effectLst/>
              <a:uLnTx/>
              <a:uFillTx/>
              <a:latin typeface="Century Gothic"/>
              <a:ea typeface="+mn-ea"/>
              <a:cs typeface="+mn-cs"/>
            </a:endParaRPr>
          </a:p>
        </p:txBody>
      </p:sp>
      <p:sp>
        <p:nvSpPr>
          <p:cNvPr id="10" name="Rounded Rectangle 49">
            <a:extLst>
              <a:ext uri="{FF2B5EF4-FFF2-40B4-BE49-F238E27FC236}">
                <a16:creationId xmlns:a16="http://schemas.microsoft.com/office/drawing/2014/main" id="{EB8DE004-E1AC-FE4C-AC13-A217AD758BC9}"/>
              </a:ext>
            </a:extLst>
          </p:cNvPr>
          <p:cNvSpPr/>
          <p:nvPr/>
        </p:nvSpPr>
        <p:spPr>
          <a:xfrm>
            <a:off x="4315109" y="2217626"/>
            <a:ext cx="3369963" cy="3393363"/>
          </a:xfrm>
          <a:prstGeom prst="roundRect">
            <a:avLst>
              <a:gd name="adj" fmla="val 6551"/>
            </a:avLst>
          </a:prstGeom>
          <a:solidFill>
            <a:sysClr val="window" lastClr="FFFFFF">
              <a:lumMod val="75000"/>
            </a:sysClr>
          </a:solidFill>
          <a:ln w="139700"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ea typeface="+mn-ea"/>
              <a:cs typeface="+mn-cs"/>
            </a:endParaRPr>
          </a:p>
        </p:txBody>
      </p:sp>
      <p:sp>
        <p:nvSpPr>
          <p:cNvPr id="11" name="TextBox 10">
            <a:extLst>
              <a:ext uri="{FF2B5EF4-FFF2-40B4-BE49-F238E27FC236}">
                <a16:creationId xmlns:a16="http://schemas.microsoft.com/office/drawing/2014/main" id="{E5C58118-A795-B149-98BF-D30D1CFE1E28}"/>
              </a:ext>
            </a:extLst>
          </p:cNvPr>
          <p:cNvSpPr txBox="1"/>
          <p:nvPr/>
        </p:nvSpPr>
        <p:spPr>
          <a:xfrm>
            <a:off x="2976172" y="1745082"/>
            <a:ext cx="1224644" cy="297004"/>
          </a:xfrm>
          <a:prstGeom prst="rect">
            <a:avLst/>
          </a:prstGeom>
          <a:noFill/>
          <a:ln>
            <a:noFill/>
          </a:ln>
        </p:spPr>
        <p:txBody>
          <a:bodyPr wrap="square" lIns="0" rIns="0" rtlCol="0" anchor="t">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ETL</a:t>
            </a:r>
          </a:p>
        </p:txBody>
      </p:sp>
      <p:sp>
        <p:nvSpPr>
          <p:cNvPr id="12" name="TextBox 11">
            <a:extLst>
              <a:ext uri="{FF2B5EF4-FFF2-40B4-BE49-F238E27FC236}">
                <a16:creationId xmlns:a16="http://schemas.microsoft.com/office/drawing/2014/main" id="{357DEA32-E5EC-C442-980F-5711686CC952}"/>
              </a:ext>
            </a:extLst>
          </p:cNvPr>
          <p:cNvSpPr txBox="1"/>
          <p:nvPr/>
        </p:nvSpPr>
        <p:spPr>
          <a:xfrm>
            <a:off x="8179127" y="1742565"/>
            <a:ext cx="2721424" cy="297004"/>
          </a:xfrm>
          <a:prstGeom prst="rect">
            <a:avLst/>
          </a:prstGeom>
          <a:noFill/>
          <a:ln>
            <a:noFill/>
          </a:ln>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Analytics Solutions</a:t>
            </a:r>
          </a:p>
        </p:txBody>
      </p:sp>
      <p:sp>
        <p:nvSpPr>
          <p:cNvPr id="13" name="TextBox 12">
            <a:extLst>
              <a:ext uri="{FF2B5EF4-FFF2-40B4-BE49-F238E27FC236}">
                <a16:creationId xmlns:a16="http://schemas.microsoft.com/office/drawing/2014/main" id="{B8DB8FEB-34A9-CE41-B12F-9768B2DFA6FE}"/>
              </a:ext>
            </a:extLst>
          </p:cNvPr>
          <p:cNvSpPr txBox="1"/>
          <p:nvPr/>
        </p:nvSpPr>
        <p:spPr>
          <a:xfrm>
            <a:off x="4249989" y="1745082"/>
            <a:ext cx="3539950" cy="297004"/>
          </a:xfrm>
          <a:prstGeom prst="rect">
            <a:avLst/>
          </a:prstGeom>
          <a:noFill/>
          <a:ln>
            <a:noFill/>
          </a:ln>
        </p:spPr>
        <p:txBody>
          <a:bodyPr wrap="square"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Enterprise Analytics Platform</a:t>
            </a:r>
          </a:p>
        </p:txBody>
      </p:sp>
      <p:sp>
        <p:nvSpPr>
          <p:cNvPr id="14" name="Rounded Rectangle 49">
            <a:extLst>
              <a:ext uri="{FF2B5EF4-FFF2-40B4-BE49-F238E27FC236}">
                <a16:creationId xmlns:a16="http://schemas.microsoft.com/office/drawing/2014/main" id="{92ADAF93-2A5A-B14E-ACA2-85EB4DA51847}"/>
              </a:ext>
            </a:extLst>
          </p:cNvPr>
          <p:cNvSpPr/>
          <p:nvPr/>
        </p:nvSpPr>
        <p:spPr>
          <a:xfrm>
            <a:off x="4462224" y="3663418"/>
            <a:ext cx="2012245" cy="499979"/>
          </a:xfrm>
          <a:prstGeom prst="roundRect">
            <a:avLst>
              <a:gd name="adj" fmla="val 8694"/>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tx2"/>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Raw Layer</a:t>
            </a:r>
            <a:endParaRPr lang="en-US" sz="1200">
              <a:solidFill>
                <a:schemeClr val="tx2"/>
              </a:solidFill>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C881D"/>
              </a:solidFill>
              <a:effectLst/>
              <a:uLnTx/>
              <a:uFillTx/>
              <a:ea typeface="+mn-ea"/>
              <a:cs typeface="+mn-cs"/>
            </a:endParaRPr>
          </a:p>
        </p:txBody>
      </p:sp>
      <p:sp>
        <p:nvSpPr>
          <p:cNvPr id="15" name="Rounded Rectangle 49">
            <a:extLst>
              <a:ext uri="{FF2B5EF4-FFF2-40B4-BE49-F238E27FC236}">
                <a16:creationId xmlns:a16="http://schemas.microsoft.com/office/drawing/2014/main" id="{0C0EAFBE-8C89-5840-94AE-6E59EBFE5451}"/>
              </a:ext>
            </a:extLst>
          </p:cNvPr>
          <p:cNvSpPr/>
          <p:nvPr/>
        </p:nvSpPr>
        <p:spPr>
          <a:xfrm>
            <a:off x="4449561" y="2479134"/>
            <a:ext cx="2022243" cy="499979"/>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Semantic Layer</a:t>
            </a:r>
          </a:p>
        </p:txBody>
      </p:sp>
      <p:sp>
        <p:nvSpPr>
          <p:cNvPr id="16" name="Rectangle: Rounded Corners 173">
            <a:extLst>
              <a:ext uri="{FF2B5EF4-FFF2-40B4-BE49-F238E27FC236}">
                <a16:creationId xmlns:a16="http://schemas.microsoft.com/office/drawing/2014/main" id="{DCCAC60F-77C7-3A4D-8394-76456991CDE4}"/>
              </a:ext>
            </a:extLst>
          </p:cNvPr>
          <p:cNvSpPr/>
          <p:nvPr/>
        </p:nvSpPr>
        <p:spPr>
          <a:xfrm>
            <a:off x="1394416" y="2326225"/>
            <a:ext cx="1291002" cy="706353"/>
          </a:xfrm>
          <a:prstGeom prst="roundRect">
            <a:avLst/>
          </a:prstGeom>
          <a:solidFill>
            <a:schemeClr val="tx1"/>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chemeClr val="bg1"/>
                </a:solidFill>
                <a:effectLst/>
                <a:uLnTx/>
                <a:uFillTx/>
                <a:ea typeface="+mn-ea"/>
                <a:cs typeface="+mn-cs"/>
              </a:rPr>
              <a:t>Enterprise Data Hub</a:t>
            </a:r>
          </a:p>
        </p:txBody>
      </p:sp>
      <p:sp>
        <p:nvSpPr>
          <p:cNvPr id="17" name="Rectangle: Rounded Corners 368">
            <a:extLst>
              <a:ext uri="{FF2B5EF4-FFF2-40B4-BE49-F238E27FC236}">
                <a16:creationId xmlns:a16="http://schemas.microsoft.com/office/drawing/2014/main" id="{6400BE7E-B15E-D246-8340-95539F0D499E}"/>
              </a:ext>
            </a:extLst>
          </p:cNvPr>
          <p:cNvSpPr/>
          <p:nvPr/>
        </p:nvSpPr>
        <p:spPr>
          <a:xfrm>
            <a:off x="1391079" y="4729119"/>
            <a:ext cx="1291002"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ea typeface="+mn-ea"/>
                <a:cs typeface="+mn-cs"/>
              </a:rPr>
              <a:t>On-Prem Services</a:t>
            </a:r>
            <a:endParaRPr lang="en-US" sz="1100" b="1" i="0" u="none" strike="noStrike" kern="0" cap="none" spc="0" normalizeH="0" baseline="0" noProof="0">
              <a:ln>
                <a:noFill/>
              </a:ln>
              <a:effectLst/>
              <a:uLnTx/>
              <a:uFillTx/>
              <a:cs typeface="Arial"/>
            </a:endParaRP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(ERP)</a:t>
            </a:r>
            <a:endParaRPr lang="en-US" sz="1100" i="0" u="none" strike="noStrike" kern="0" cap="none" spc="0" normalizeH="0" baseline="0" noProof="0">
              <a:ln>
                <a:noFill/>
              </a:ln>
              <a:effectLst/>
              <a:uLnTx/>
              <a:uFillTx/>
              <a:cs typeface="Arial"/>
            </a:endParaRPr>
          </a:p>
        </p:txBody>
      </p:sp>
      <p:sp>
        <p:nvSpPr>
          <p:cNvPr id="18" name="Rectangle: Rounded Corners 407">
            <a:extLst>
              <a:ext uri="{FF2B5EF4-FFF2-40B4-BE49-F238E27FC236}">
                <a16:creationId xmlns:a16="http://schemas.microsoft.com/office/drawing/2014/main" id="{74BB5D29-797B-F74D-94DA-2B362AE9930F}"/>
              </a:ext>
            </a:extLst>
          </p:cNvPr>
          <p:cNvSpPr/>
          <p:nvPr/>
        </p:nvSpPr>
        <p:spPr>
          <a:xfrm>
            <a:off x="1391077" y="3128635"/>
            <a:ext cx="1291004"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effectLst/>
                <a:uLnTx/>
                <a:uFillTx/>
                <a:ea typeface="+mn-ea"/>
                <a:cs typeface="+mn-cs"/>
              </a:rPr>
              <a:t>Telemetry</a:t>
            </a: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(Customer Systems)</a:t>
            </a:r>
            <a:endParaRPr lang="en-US" sz="1100" i="0" u="none" strike="noStrike" kern="0" cap="none" spc="0" normalizeH="0" baseline="0" noProof="0">
              <a:ln>
                <a:noFill/>
              </a:ln>
              <a:effectLst/>
              <a:uLnTx/>
              <a:uFillTx/>
              <a:cs typeface="Arial"/>
            </a:endParaRPr>
          </a:p>
        </p:txBody>
      </p:sp>
      <p:sp>
        <p:nvSpPr>
          <p:cNvPr id="19" name="Rectangle: Rounded Corners 421">
            <a:extLst>
              <a:ext uri="{FF2B5EF4-FFF2-40B4-BE49-F238E27FC236}">
                <a16:creationId xmlns:a16="http://schemas.microsoft.com/office/drawing/2014/main" id="{A55BC039-D4A8-FC4F-AD04-E27EB4B64E6E}"/>
              </a:ext>
            </a:extLst>
          </p:cNvPr>
          <p:cNvSpPr/>
          <p:nvPr/>
        </p:nvSpPr>
        <p:spPr>
          <a:xfrm>
            <a:off x="1400025" y="3929768"/>
            <a:ext cx="1291003" cy="706353"/>
          </a:xfrm>
          <a:prstGeom prst="roundRect">
            <a:avLst/>
          </a:prstGeom>
          <a:solidFill>
            <a:sysClr val="window" lastClr="FFFFFF">
              <a:lumMod val="95000"/>
            </a:sysClr>
          </a:solidFill>
          <a:ln w="9525">
            <a:solidFill>
              <a:sysClr val="window" lastClr="FFFFFF">
                <a:lumMod val="75000"/>
              </a:sysClr>
            </a:solidFill>
            <a:miter lim="800000"/>
            <a:headEnd/>
            <a:tailEnd/>
          </a:ln>
          <a:effectLst/>
        </p:spPr>
        <p:txBody>
          <a:bodyPr wrap="square" tIns="0" bIns="0" rtlCol="0" anchor="ctr">
            <a:prstTxWarp prst="textNoShape">
              <a:avLst/>
            </a:prstTxWarp>
            <a:noAutofit/>
          </a:bodyPr>
          <a:lstStyle/>
          <a:p>
            <a:pPr marL="0" marR="0" lvl="0" indent="0" algn="ctr" defTabSz="914377" eaLnBrk="1" fontAlgn="auto" latinLnBrk="0" hangingPunct="1">
              <a:lnSpc>
                <a:spcPct val="100000"/>
              </a:lnSpc>
              <a:spcBef>
                <a:spcPts val="0"/>
              </a:spcBef>
              <a:spcAft>
                <a:spcPts val="0"/>
              </a:spcAft>
              <a:buClrTx/>
              <a:buSzTx/>
              <a:buFontTx/>
              <a:buNone/>
              <a:tabLst/>
              <a:defRPr/>
            </a:pPr>
            <a:r>
              <a:rPr lang="en-US" sz="1100" b="1" kern="0"/>
              <a:t>SaaS</a:t>
            </a:r>
            <a:r>
              <a:rPr kumimoji="0" lang="en-US" sz="1100" b="1" i="0" u="none" strike="noStrike" kern="0" cap="none" spc="0" normalizeH="0" baseline="0" noProof="0">
                <a:ln>
                  <a:noFill/>
                </a:ln>
                <a:effectLst/>
                <a:uLnTx/>
                <a:uFillTx/>
                <a:ea typeface="+mn-ea"/>
                <a:cs typeface="+mn-cs"/>
              </a:rPr>
              <a:t> Providers</a:t>
            </a:r>
            <a:endParaRPr lang="en-US" sz="1100" b="1" i="0" u="none" strike="noStrike" kern="0" cap="none" spc="0" normalizeH="0" baseline="0" noProof="0">
              <a:ln>
                <a:noFill/>
              </a:ln>
              <a:effectLst/>
              <a:uLnTx/>
              <a:uFillTx/>
              <a:cs typeface="Arial"/>
            </a:endParaRPr>
          </a:p>
          <a:p>
            <a:pPr marL="0" marR="0" lvl="0" indent="0" algn="ctr" defTabSz="914377" eaLnBrk="1" fontAlgn="auto" latinLnBrk="0" hangingPunct="1">
              <a:lnSpc>
                <a:spcPct val="100000"/>
              </a:lnSpc>
              <a:spcBef>
                <a:spcPts val="0"/>
              </a:spcBef>
              <a:spcAft>
                <a:spcPts val="0"/>
              </a:spcAft>
              <a:buClrTx/>
              <a:buSzTx/>
              <a:buFontTx/>
              <a:buNone/>
              <a:tabLst/>
              <a:defRPr/>
            </a:pPr>
            <a:r>
              <a:rPr lang="en-US" sz="1100" kern="0"/>
              <a:t>(Ex: Salesforce, SNOW, WDAY)</a:t>
            </a:r>
            <a:endParaRPr kumimoji="0" lang="en-US" sz="1200" i="0" u="none" strike="noStrike" kern="0" cap="none" spc="0" normalizeH="0" baseline="0" noProof="0">
              <a:ln>
                <a:noFill/>
              </a:ln>
              <a:effectLst/>
              <a:uLnTx/>
              <a:uFillTx/>
              <a:ea typeface="+mn-ea"/>
              <a:cs typeface="+mn-cs"/>
            </a:endParaRPr>
          </a:p>
        </p:txBody>
      </p:sp>
      <p:sp>
        <p:nvSpPr>
          <p:cNvPr id="20" name="TextBox 19">
            <a:extLst>
              <a:ext uri="{FF2B5EF4-FFF2-40B4-BE49-F238E27FC236}">
                <a16:creationId xmlns:a16="http://schemas.microsoft.com/office/drawing/2014/main" id="{8903CCE2-C87C-AE40-A2CE-08DA6E7A20F5}"/>
              </a:ext>
            </a:extLst>
          </p:cNvPr>
          <p:cNvSpPr txBox="1"/>
          <p:nvPr/>
        </p:nvSpPr>
        <p:spPr>
          <a:xfrm>
            <a:off x="1323994" y="1745082"/>
            <a:ext cx="1435196" cy="297004"/>
          </a:xfrm>
          <a:prstGeom prst="rect">
            <a:avLst/>
          </a:prstGeom>
          <a:noFill/>
          <a:ln>
            <a:noFill/>
          </a:ln>
        </p:spPr>
        <p:txBody>
          <a:bodyPr wrap="square" lIns="0" rIns="0" rtlCol="0">
            <a:spAutoFit/>
          </a:bodyPr>
          <a:lstStyle>
            <a:defPPr>
              <a:defRPr lang="en-US"/>
            </a:defPPr>
            <a:lvl1pPr algn="ctr" defTabSz="685783">
              <a:lnSpc>
                <a:spcPct val="95000"/>
              </a:lnSpc>
              <a:spcBef>
                <a:spcPts val="300"/>
              </a:spcBef>
              <a:defRPr sz="900" kern="0">
                <a:solidFill>
                  <a:schemeClr val="tx1">
                    <a:lumMod val="50000"/>
                  </a:schemeClr>
                </a:solidFill>
                <a:latin typeface="+mn-lt"/>
              </a:defRPr>
            </a:lvl1pPr>
          </a:lstStyle>
          <a:p>
            <a:pPr defTabSz="685766" hangingPunct="1"/>
            <a:r>
              <a:rPr lang="en-US" sz="1400" b="1">
                <a:solidFill>
                  <a:srgbClr val="F3753F"/>
                </a:solidFill>
                <a:latin typeface="Century Gothic"/>
                <a:ea typeface="+mn-ea"/>
                <a:cs typeface="+mn-cs"/>
              </a:rPr>
              <a:t>Sources/Targets</a:t>
            </a:r>
          </a:p>
        </p:txBody>
      </p:sp>
      <p:sp>
        <p:nvSpPr>
          <p:cNvPr id="21" name="Rounded Rectangle 49">
            <a:extLst>
              <a:ext uri="{FF2B5EF4-FFF2-40B4-BE49-F238E27FC236}">
                <a16:creationId xmlns:a16="http://schemas.microsoft.com/office/drawing/2014/main" id="{7612675E-8E4E-BD4D-90A8-2FECF1C3C541}"/>
              </a:ext>
            </a:extLst>
          </p:cNvPr>
          <p:cNvSpPr/>
          <p:nvPr/>
        </p:nvSpPr>
        <p:spPr>
          <a:xfrm>
            <a:off x="6546029" y="2446906"/>
            <a:ext cx="948176" cy="1744619"/>
          </a:xfrm>
          <a:prstGeom prst="roundRect">
            <a:avLst>
              <a:gd name="adj" fmla="val 7678"/>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100" i="0" u="none" strike="noStrike" kern="0" cap="none" spc="0" normalizeH="0" baseline="0" noProof="0">
                <a:ln>
                  <a:noFill/>
                </a:ln>
                <a:solidFill>
                  <a:schemeClr val="tx2"/>
                </a:solidFill>
                <a:effectLst/>
                <a:uLnTx/>
                <a:uFillTx/>
                <a:ea typeface="+mn-ea"/>
                <a:cs typeface="+mn-cs"/>
              </a:rPr>
              <a:t>Data Labs/ Sandboxes</a:t>
            </a:r>
          </a:p>
        </p:txBody>
      </p:sp>
      <p:sp>
        <p:nvSpPr>
          <p:cNvPr id="22" name="Rounded Rectangle 49">
            <a:extLst>
              <a:ext uri="{FF2B5EF4-FFF2-40B4-BE49-F238E27FC236}">
                <a16:creationId xmlns:a16="http://schemas.microsoft.com/office/drawing/2014/main" id="{5C67EE30-B85E-DD47-8727-A20C339C7AB5}"/>
              </a:ext>
            </a:extLst>
          </p:cNvPr>
          <p:cNvSpPr/>
          <p:nvPr/>
        </p:nvSpPr>
        <p:spPr>
          <a:xfrm>
            <a:off x="4466532" y="4868754"/>
            <a:ext cx="1579587"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On-Prem</a:t>
            </a:r>
          </a:p>
        </p:txBody>
      </p:sp>
      <p:sp>
        <p:nvSpPr>
          <p:cNvPr id="23" name="Rounded Rectangle 49">
            <a:extLst>
              <a:ext uri="{FF2B5EF4-FFF2-40B4-BE49-F238E27FC236}">
                <a16:creationId xmlns:a16="http://schemas.microsoft.com/office/drawing/2014/main" id="{1F8FA6FF-75EE-7942-AA22-15B49A072829}"/>
              </a:ext>
            </a:extLst>
          </p:cNvPr>
          <p:cNvSpPr/>
          <p:nvPr/>
        </p:nvSpPr>
        <p:spPr>
          <a:xfrm>
            <a:off x="6114450" y="4868754"/>
            <a:ext cx="1416331"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Cloud</a:t>
            </a:r>
          </a:p>
        </p:txBody>
      </p:sp>
      <p:sp>
        <p:nvSpPr>
          <p:cNvPr id="26" name="Rounded Rectangle 49">
            <a:extLst>
              <a:ext uri="{FF2B5EF4-FFF2-40B4-BE49-F238E27FC236}">
                <a16:creationId xmlns:a16="http://schemas.microsoft.com/office/drawing/2014/main" id="{AAAC8141-2F01-9740-AB9F-3A504AE9D80D}"/>
              </a:ext>
            </a:extLst>
          </p:cNvPr>
          <p:cNvSpPr/>
          <p:nvPr/>
        </p:nvSpPr>
        <p:spPr>
          <a:xfrm>
            <a:off x="4448244" y="3071276"/>
            <a:ext cx="2014417" cy="499979"/>
          </a:xfrm>
          <a:prstGeom prst="roundRect">
            <a:avLst>
              <a:gd name="adj" fmla="val 10838"/>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nchorCtr="1">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chemeClr val="tx2"/>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chemeClr val="tx2"/>
                </a:solidFill>
                <a:effectLst/>
                <a:uLnTx/>
                <a:uFillTx/>
                <a:ea typeface="+mn-ea"/>
                <a:cs typeface="+mn-cs"/>
              </a:rPr>
              <a:t>Integration Layer</a:t>
            </a:r>
            <a:endParaRPr lang="en-US" sz="1200">
              <a:solidFill>
                <a:schemeClr val="tx2"/>
              </a:solidFill>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EC881D"/>
              </a:solidFill>
              <a:effectLst/>
              <a:uLnTx/>
              <a:uFillTx/>
              <a:ea typeface="+mn-ea"/>
              <a:cs typeface="+mn-cs"/>
            </a:endParaRPr>
          </a:p>
        </p:txBody>
      </p:sp>
      <p:grpSp>
        <p:nvGrpSpPr>
          <p:cNvPr id="27" name="Group 26">
            <a:extLst>
              <a:ext uri="{FF2B5EF4-FFF2-40B4-BE49-F238E27FC236}">
                <a16:creationId xmlns:a16="http://schemas.microsoft.com/office/drawing/2014/main" id="{677C0F85-09ED-9F4F-88E5-D772AB8EC9DA}"/>
              </a:ext>
            </a:extLst>
          </p:cNvPr>
          <p:cNvGrpSpPr/>
          <p:nvPr/>
        </p:nvGrpSpPr>
        <p:grpSpPr>
          <a:xfrm>
            <a:off x="8179127" y="2299106"/>
            <a:ext cx="2721424" cy="2948574"/>
            <a:chOff x="8199180" y="2292547"/>
            <a:chExt cx="2721424" cy="2948574"/>
          </a:xfrm>
        </p:grpSpPr>
        <p:sp>
          <p:nvSpPr>
            <p:cNvPr id="28" name="Rounded Rectangle 49">
              <a:extLst>
                <a:ext uri="{FF2B5EF4-FFF2-40B4-BE49-F238E27FC236}">
                  <a16:creationId xmlns:a16="http://schemas.microsoft.com/office/drawing/2014/main" id="{5DFCA7A9-9CC3-FA4C-99DA-87D64559D87E}"/>
                </a:ext>
              </a:extLst>
            </p:cNvPr>
            <p:cNvSpPr/>
            <p:nvPr/>
          </p:nvSpPr>
          <p:spPr>
            <a:xfrm>
              <a:off x="8199180" y="2292547"/>
              <a:ext cx="2721424" cy="2948574"/>
            </a:xfrm>
            <a:prstGeom prst="roundRect">
              <a:avLst>
                <a:gd name="adj" fmla="val 6551"/>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n-ea"/>
                <a:cs typeface="+mn-cs"/>
              </a:endParaRPr>
            </a:p>
          </p:txBody>
        </p:sp>
        <p:sp>
          <p:nvSpPr>
            <p:cNvPr id="29" name="Rectangle 28">
              <a:extLst>
                <a:ext uri="{FF2B5EF4-FFF2-40B4-BE49-F238E27FC236}">
                  <a16:creationId xmlns:a16="http://schemas.microsoft.com/office/drawing/2014/main" id="{AB05C809-791E-0B40-AB9B-BAA5704AA681}"/>
                </a:ext>
              </a:extLst>
            </p:cNvPr>
            <p:cNvSpPr/>
            <p:nvPr/>
          </p:nvSpPr>
          <p:spPr>
            <a:xfrm>
              <a:off x="8322334" y="2415007"/>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algn="ctr" defTabSz="685766" hangingPunct="1">
                <a:defRPr/>
              </a:pPr>
              <a:r>
                <a:rPr lang="en-US" sz="1050" b="1">
                  <a:solidFill>
                    <a:schemeClr val="bg1"/>
                  </a:solidFill>
                </a:rPr>
                <a:t>Transcend Analytics Portal</a:t>
              </a:r>
              <a:endParaRPr lang="en-US" sz="1050" b="1" i="0" strike="noStrike" kern="0" cap="none" spc="0" normalizeH="0" baseline="0" noProof="0">
                <a:ln>
                  <a:noFill/>
                </a:ln>
                <a:solidFill>
                  <a:schemeClr val="bg1"/>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lang="en-US" sz="1050" b="1" i="0" u="none" strike="noStrike" kern="0" cap="none" spc="0" normalizeH="0" baseline="0" noProof="0">
                <a:ln>
                  <a:noFill/>
                </a:ln>
                <a:solidFill>
                  <a:schemeClr val="bg1"/>
                </a:solidFill>
                <a:effectLst/>
                <a:uLnTx/>
                <a:uFillTx/>
                <a:ea typeface="+mn-ea"/>
                <a:cs typeface="+mn-cs"/>
              </a:endParaRPr>
            </a:p>
          </p:txBody>
        </p:sp>
        <p:sp>
          <p:nvSpPr>
            <p:cNvPr id="30" name="Rectangle 29">
              <a:extLst>
                <a:ext uri="{FF2B5EF4-FFF2-40B4-BE49-F238E27FC236}">
                  <a16:creationId xmlns:a16="http://schemas.microsoft.com/office/drawing/2014/main" id="{843CC8A8-BEE7-2645-A243-52EB60387696}"/>
                </a:ext>
              </a:extLst>
            </p:cNvPr>
            <p:cNvSpPr/>
            <p:nvPr/>
          </p:nvSpPr>
          <p:spPr>
            <a:xfrm>
              <a:off x="8322334" y="3340476"/>
              <a:ext cx="1165881" cy="810090"/>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ea typeface="+mn-ea"/>
                  <a:cs typeface="+mn-cs"/>
                </a:rPr>
                <a:t>SQL</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120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chemeClr val="bg1"/>
                  </a:solidFill>
                  <a:effectLst/>
                  <a:uLnTx/>
                  <a:uFillTx/>
                  <a:ea typeface="+mn-ea"/>
                  <a:cs typeface="+mn-cs"/>
                </a:rPr>
                <a:t>Vantage Editor</a:t>
              </a:r>
            </a:p>
          </p:txBody>
        </p:sp>
        <p:sp>
          <p:nvSpPr>
            <p:cNvPr id="31" name="Rectangle 30">
              <a:extLst>
                <a:ext uri="{FF2B5EF4-FFF2-40B4-BE49-F238E27FC236}">
                  <a16:creationId xmlns:a16="http://schemas.microsoft.com/office/drawing/2014/main" id="{0B9F35AB-DDAA-9345-9AA0-954821C9C233}"/>
                </a:ext>
              </a:extLst>
            </p:cNvPr>
            <p:cNvSpPr/>
            <p:nvPr/>
          </p:nvSpPr>
          <p:spPr>
            <a:xfrm>
              <a:off x="9611370" y="3340476"/>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ea typeface="+mn-ea"/>
                  <a:cs typeface="+mn-cs"/>
                </a:rPr>
                <a:t>Data Science</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lang="en-US" sz="1050" b="1" kern="0">
                  <a:solidFill>
                    <a:schemeClr val="bg1"/>
                  </a:solidFill>
                </a:rPr>
                <a:t>J</a:t>
              </a:r>
              <a:r>
                <a:rPr kumimoji="0" lang="en-US" sz="1050" b="1" i="0" u="none" strike="noStrike" kern="0" cap="none" spc="0" normalizeH="0" baseline="0" noProof="0" err="1">
                  <a:ln>
                    <a:noFill/>
                  </a:ln>
                  <a:solidFill>
                    <a:schemeClr val="bg1"/>
                  </a:solidFill>
                  <a:effectLst/>
                  <a:uLnTx/>
                  <a:uFillTx/>
                  <a:ea typeface="+mn-ea"/>
                  <a:cs typeface="+mn-cs"/>
                </a:rPr>
                <a:t>upyter</a:t>
              </a:r>
              <a:r>
                <a:rPr kumimoji="0" lang="en-US" sz="1050" b="1" i="0" u="none" strike="noStrike" kern="0" cap="none" spc="0" normalizeH="0" baseline="0" noProof="0">
                  <a:ln>
                    <a:noFill/>
                  </a:ln>
                  <a:solidFill>
                    <a:schemeClr val="bg1"/>
                  </a:solidFill>
                  <a:effectLst/>
                  <a:uLnTx/>
                  <a:uFillTx/>
                  <a:ea typeface="+mn-ea"/>
                  <a:cs typeface="+mn-cs"/>
                </a:rPr>
                <a:t> – R/Python</a:t>
              </a:r>
            </a:p>
          </p:txBody>
        </p:sp>
        <p:sp>
          <p:nvSpPr>
            <p:cNvPr id="32" name="Rectangle 31">
              <a:extLst>
                <a:ext uri="{FF2B5EF4-FFF2-40B4-BE49-F238E27FC236}">
                  <a16:creationId xmlns:a16="http://schemas.microsoft.com/office/drawing/2014/main" id="{82C540DF-9BD8-664B-9FE5-D4648279A717}"/>
                </a:ext>
              </a:extLst>
            </p:cNvPr>
            <p:cNvSpPr/>
            <p:nvPr/>
          </p:nvSpPr>
          <p:spPr>
            <a:xfrm>
              <a:off x="9611370" y="2415008"/>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marL="0" marR="0" lvl="0" indent="0" algn="ctr" defTabSz="685766" eaLnBrk="1" fontAlgn="auto" latinLnBrk="0" hangingPunct="1">
                <a:lnSpc>
                  <a:spcPct val="100000"/>
                </a:lnSpc>
                <a:spcBef>
                  <a:spcPts val="0"/>
                </a:spcBef>
                <a:spcAft>
                  <a:spcPts val="0"/>
                </a:spcAft>
                <a:buClrTx/>
                <a:buSzTx/>
                <a:buFontTx/>
                <a:buNone/>
                <a:tabLst/>
                <a:defRPr/>
              </a:pPr>
              <a:r>
                <a:rPr lang="en-US" sz="1050" b="1" kern="0">
                  <a:solidFill>
                    <a:prstClr val="white"/>
                  </a:solidFill>
                </a:rPr>
                <a:t>Domain BI</a:t>
              </a: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err="1">
                  <a:ln>
                    <a:noFill/>
                  </a:ln>
                  <a:solidFill>
                    <a:prstClr val="white"/>
                  </a:solidFill>
                  <a:effectLst/>
                  <a:uLnTx/>
                  <a:uFillTx/>
                  <a:ea typeface="+mn-ea"/>
                  <a:cs typeface="+mn-cs"/>
                </a:rPr>
                <a:t>PowerBI</a:t>
              </a:r>
              <a:r>
                <a:rPr kumimoji="0" lang="en-US" sz="1050" b="0" i="0" u="none" strike="noStrike" kern="0" cap="none" spc="0" normalizeH="0" baseline="0" noProof="0">
                  <a:ln>
                    <a:noFill/>
                  </a:ln>
                  <a:solidFill>
                    <a:prstClr val="white"/>
                  </a:solidFill>
                  <a:effectLst/>
                  <a:uLnTx/>
                  <a:uFillTx/>
                  <a:ea typeface="+mn-ea"/>
                  <a:cs typeface="+mn-cs"/>
                </a:rPr>
                <a:t> / BO</a:t>
              </a:r>
              <a:endParaRPr kumimoji="0" lang="en-US" sz="1050" b="1" i="0" u="none" strike="noStrike" kern="0" cap="none" spc="0" normalizeH="0" baseline="0" noProof="0">
                <a:ln>
                  <a:noFill/>
                </a:ln>
                <a:solidFill>
                  <a:srgbClr val="EC881D"/>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EC881D"/>
                </a:solidFill>
                <a:effectLst/>
                <a:uLnTx/>
                <a:uFillTx/>
                <a:ea typeface="+mn-ea"/>
                <a:cs typeface="+mn-cs"/>
              </a:endParaRPr>
            </a:p>
          </p:txBody>
        </p:sp>
        <p:sp>
          <p:nvSpPr>
            <p:cNvPr id="33" name="Rectangle 32">
              <a:extLst>
                <a:ext uri="{FF2B5EF4-FFF2-40B4-BE49-F238E27FC236}">
                  <a16:creationId xmlns:a16="http://schemas.microsoft.com/office/drawing/2014/main" id="{E9467DF0-3B02-F642-8273-22BAC00236AB}"/>
                </a:ext>
              </a:extLst>
            </p:cNvPr>
            <p:cNvSpPr/>
            <p:nvPr/>
          </p:nvSpPr>
          <p:spPr>
            <a:xfrm>
              <a:off x="9028429" y="4288961"/>
              <a:ext cx="1165881" cy="811927"/>
            </a:xfrm>
            <a:prstGeom prst="rect">
              <a:avLst/>
            </a:prstGeom>
            <a:solidFill>
              <a:srgbClr val="0079DB">
                <a:lumMod val="75000"/>
              </a:srgbClr>
            </a:solidFill>
            <a:ln w="9525">
              <a:solidFill>
                <a:srgbClr val="0079DB">
                  <a:lumMod val="75000"/>
                </a:srgbClr>
              </a:solidFill>
              <a:miter lim="800000"/>
              <a:headEnd/>
              <a:tailEnd/>
            </a:ln>
            <a:effectLst/>
          </p:spPr>
          <p:txBody>
            <a:bodyPr wrap="square" lIns="0" tIns="0" rIns="0" bIns="0" rtlCol="0" anchor="t">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endParaRPr lang="en-US" sz="900" b="1" kern="0">
                <a:solidFill>
                  <a:prstClr val="white"/>
                </a:solidFill>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prstClr val="white"/>
                  </a:solidFill>
                  <a:effectLst/>
                  <a:uLnTx/>
                  <a:uFillTx/>
                  <a:ea typeface="+mn-ea"/>
                  <a:cs typeface="+mn-cs"/>
                </a:rPr>
                <a:t>Personal DB</a:t>
              </a: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1050" b="1" i="0" u="none" strike="noStrike" kern="0" cap="none" spc="0" normalizeH="0" baseline="0" noProof="0">
                <a:ln>
                  <a:noFill/>
                </a:ln>
                <a:solidFill>
                  <a:prstClr val="white"/>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prstClr val="white"/>
                  </a:solidFill>
                  <a:effectLst/>
                  <a:uLnTx/>
                  <a:uFillTx/>
                  <a:ea typeface="+mn-ea"/>
                  <a:cs typeface="+mn-cs"/>
                </a:rPr>
                <a:t>Data Labs</a:t>
              </a:r>
              <a:endParaRPr kumimoji="0" lang="en-US" sz="1050" b="1" i="0" u="none" strike="noStrike" kern="0" cap="none" spc="0" normalizeH="0" baseline="0" noProof="0">
                <a:ln>
                  <a:noFill/>
                </a:ln>
                <a:solidFill>
                  <a:srgbClr val="EC881D"/>
                </a:solidFill>
                <a:effectLst/>
                <a:uLnTx/>
                <a:uFillTx/>
                <a:ea typeface="+mn-ea"/>
                <a:cs typeface="+mn-cs"/>
              </a:endParaRPr>
            </a:p>
            <a:p>
              <a:pPr marL="0" marR="0" lvl="0" indent="0" algn="ctr" defTabSz="685766" eaLnBrk="1" fontAlgn="auto" latinLnBrk="0" hangingPunct="1">
                <a:lnSpc>
                  <a:spcPct val="100000"/>
                </a:lnSpc>
                <a:spcBef>
                  <a:spcPts val="0"/>
                </a:spcBef>
                <a:spcAft>
                  <a:spcPts val="0"/>
                </a:spcAft>
                <a:buClrTx/>
                <a:buSzTx/>
                <a:buFontTx/>
                <a:buNone/>
                <a:tabLst/>
                <a:defRPr/>
              </a:pPr>
              <a:endParaRPr kumimoji="0" lang="en-US" sz="900" b="1" i="0" u="none" strike="noStrike" kern="0" cap="none" spc="0" normalizeH="0" baseline="0" noProof="0">
                <a:ln>
                  <a:noFill/>
                </a:ln>
                <a:solidFill>
                  <a:srgbClr val="EC881D"/>
                </a:solidFill>
                <a:effectLst/>
                <a:uLnTx/>
                <a:uFillTx/>
                <a:ea typeface="+mn-ea"/>
                <a:cs typeface="+mn-cs"/>
              </a:endParaRPr>
            </a:p>
          </p:txBody>
        </p:sp>
        <p:cxnSp>
          <p:nvCxnSpPr>
            <p:cNvPr id="35" name="Straight Connector 34">
              <a:extLst>
                <a:ext uri="{FF2B5EF4-FFF2-40B4-BE49-F238E27FC236}">
                  <a16:creationId xmlns:a16="http://schemas.microsoft.com/office/drawing/2014/main" id="{470DEF5E-9CD0-414F-B762-8C4A8009792A}"/>
                </a:ext>
              </a:extLst>
            </p:cNvPr>
            <p:cNvCxnSpPr/>
            <p:nvPr/>
          </p:nvCxnSpPr>
          <p:spPr>
            <a:xfrm>
              <a:off x="9810377" y="2820971"/>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A2E4889-7981-0F42-B45A-42EA2AAD3443}"/>
                </a:ext>
              </a:extLst>
            </p:cNvPr>
            <p:cNvCxnSpPr/>
            <p:nvPr/>
          </p:nvCxnSpPr>
          <p:spPr>
            <a:xfrm>
              <a:off x="9205458" y="4669837"/>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AC08CD2F-AFF8-5D41-ADC2-8CEC55A72FFB}"/>
                </a:ext>
              </a:extLst>
            </p:cNvPr>
            <p:cNvCxnSpPr/>
            <p:nvPr/>
          </p:nvCxnSpPr>
          <p:spPr>
            <a:xfrm>
              <a:off x="9820584" y="3754366"/>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7E58B2E-1150-B847-9EE1-2610CCE62375}"/>
                </a:ext>
              </a:extLst>
            </p:cNvPr>
            <p:cNvCxnSpPr/>
            <p:nvPr/>
          </p:nvCxnSpPr>
          <p:spPr>
            <a:xfrm>
              <a:off x="8531548" y="3735001"/>
              <a:ext cx="772358"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1" name="Title 1">
            <a:extLst>
              <a:ext uri="{FF2B5EF4-FFF2-40B4-BE49-F238E27FC236}">
                <a16:creationId xmlns:a16="http://schemas.microsoft.com/office/drawing/2014/main" id="{6B35D29F-F500-B54E-8F53-B2714B1902CE}"/>
              </a:ext>
            </a:extLst>
          </p:cNvPr>
          <p:cNvSpPr txBox="1">
            <a:spLocks/>
          </p:cNvSpPr>
          <p:nvPr/>
        </p:nvSpPr>
        <p:spPr>
          <a:xfrm>
            <a:off x="498029" y="78089"/>
            <a:ext cx="10515600" cy="715294"/>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3100" b="1" i="0" kern="1200">
                <a:solidFill>
                  <a:schemeClr val="accent1"/>
                </a:solidFill>
                <a:latin typeface="Arial" panose="020B0604020202020204" pitchFamily="34" charset="0"/>
                <a:ea typeface="+mj-ea"/>
                <a:cs typeface="Arial" panose="020B0604020202020204" pitchFamily="34" charset="0"/>
              </a:defRPr>
            </a:lvl1pPr>
          </a:lstStyle>
          <a:p>
            <a:r>
              <a:rPr lang="en-US" sz="2800">
                <a:latin typeface="Arial"/>
                <a:cs typeface="Arial"/>
              </a:rPr>
              <a:t>Transcend Analytics Ecosystem</a:t>
            </a:r>
            <a:endParaRPr lang="en-US" sz="2800"/>
          </a:p>
        </p:txBody>
      </p:sp>
      <p:sp>
        <p:nvSpPr>
          <p:cNvPr id="42" name="Rounded Rectangle 41">
            <a:extLst>
              <a:ext uri="{FF2B5EF4-FFF2-40B4-BE49-F238E27FC236}">
                <a16:creationId xmlns:a16="http://schemas.microsoft.com/office/drawing/2014/main" id="{1E15CCA0-AF3D-E641-8EB6-C19685C865C6}"/>
              </a:ext>
            </a:extLst>
          </p:cNvPr>
          <p:cNvSpPr/>
          <p:nvPr/>
        </p:nvSpPr>
        <p:spPr>
          <a:xfrm>
            <a:off x="3166446" y="3366421"/>
            <a:ext cx="694762" cy="40361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Streaming</a:t>
            </a:r>
          </a:p>
        </p:txBody>
      </p:sp>
      <p:sp>
        <p:nvSpPr>
          <p:cNvPr id="43" name="Rounded Rectangle 42">
            <a:extLst>
              <a:ext uri="{FF2B5EF4-FFF2-40B4-BE49-F238E27FC236}">
                <a16:creationId xmlns:a16="http://schemas.microsoft.com/office/drawing/2014/main" id="{97E4B8BB-B750-8C44-9377-F1138B2E4114}"/>
              </a:ext>
            </a:extLst>
          </p:cNvPr>
          <p:cNvSpPr/>
          <p:nvPr/>
        </p:nvSpPr>
        <p:spPr>
          <a:xfrm>
            <a:off x="3166288" y="3941966"/>
            <a:ext cx="694762" cy="403616"/>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solidFill>
                  <a:schemeClr val="accent6"/>
                </a:solidFill>
              </a:rPr>
              <a:t>Batch</a:t>
            </a:r>
          </a:p>
        </p:txBody>
      </p:sp>
      <p:sp>
        <p:nvSpPr>
          <p:cNvPr id="44" name="Rounded Rectangle 49">
            <a:extLst>
              <a:ext uri="{FF2B5EF4-FFF2-40B4-BE49-F238E27FC236}">
                <a16:creationId xmlns:a16="http://schemas.microsoft.com/office/drawing/2014/main" id="{EF548F9C-ED22-784E-A562-1FC1C4FFABB0}"/>
              </a:ext>
            </a:extLst>
          </p:cNvPr>
          <p:cNvSpPr/>
          <p:nvPr/>
        </p:nvSpPr>
        <p:spPr>
          <a:xfrm>
            <a:off x="4462224" y="4277879"/>
            <a:ext cx="3064249" cy="481208"/>
          </a:xfrm>
          <a:prstGeom prst="roundRect">
            <a:avLst>
              <a:gd name="adj" fmla="val 11696"/>
            </a:avLst>
          </a:prstGeom>
          <a:solidFill>
            <a:srgbClr val="0079DB">
              <a:lumMod val="40000"/>
              <a:lumOff val="60000"/>
            </a:srgbClr>
          </a:solidFill>
          <a:ln w="9525" cap="rnd" cmpd="sng">
            <a:solidFill>
              <a:srgbClr val="3C3C3B">
                <a:lumMod val="75000"/>
                <a:lumOff val="25000"/>
              </a:srgbClr>
            </a:solidFill>
            <a:prstDash val="solid"/>
            <a:bevel/>
            <a:headEnd/>
            <a:tailEnd/>
          </a:ln>
          <a:effectLst/>
        </p:spPr>
        <p:txBody>
          <a:bodyPr wrap="square" tIns="68580" bIns="68580" rtlCol="0" anchor="ctr">
            <a:prstTxWarp prst="textNoShape">
              <a:avLst/>
            </a:prstTxWarp>
            <a:noAutofit/>
          </a:bodyPr>
          <a:lstStyle/>
          <a:p>
            <a:pPr marL="0" marR="0" lvl="0" indent="0" algn="ctr" defTabSz="685766" eaLnBrk="1" fontAlgn="auto" latinLnBrk="0" hangingPunct="1">
              <a:lnSpc>
                <a:spcPct val="100000"/>
              </a:lnSpc>
              <a:spcBef>
                <a:spcPts val="0"/>
              </a:spcBef>
              <a:spcAft>
                <a:spcPts val="0"/>
              </a:spcAft>
              <a:buClrTx/>
              <a:buSzTx/>
              <a:buFontTx/>
              <a:buNone/>
              <a:tabLst/>
              <a:defRPr/>
            </a:pPr>
            <a:r>
              <a:rPr kumimoji="0" lang="en-US" sz="1200" i="0" u="none" strike="noStrike" kern="0" cap="none" spc="0" normalizeH="0" baseline="0" noProof="0">
                <a:ln>
                  <a:noFill/>
                </a:ln>
                <a:solidFill>
                  <a:schemeClr val="tx2"/>
                </a:solidFill>
                <a:effectLst/>
                <a:uLnTx/>
                <a:uFillTx/>
                <a:ea typeface="+mn-ea"/>
                <a:cs typeface="+mn-cs"/>
              </a:rPr>
              <a:t>Governance and Security</a:t>
            </a:r>
          </a:p>
        </p:txBody>
      </p:sp>
      <p:sp>
        <p:nvSpPr>
          <p:cNvPr id="25" name="TextBox 24">
            <a:extLst>
              <a:ext uri="{FF2B5EF4-FFF2-40B4-BE49-F238E27FC236}">
                <a16:creationId xmlns:a16="http://schemas.microsoft.com/office/drawing/2014/main" id="{96D94083-4CB0-67B1-0B2A-84EE32D867FA}"/>
              </a:ext>
            </a:extLst>
          </p:cNvPr>
          <p:cNvSpPr txBox="1"/>
          <p:nvPr/>
        </p:nvSpPr>
        <p:spPr>
          <a:xfrm>
            <a:off x="620484" y="813595"/>
            <a:ext cx="10972801" cy="646331"/>
          </a:xfrm>
          <a:prstGeom prst="rect">
            <a:avLst/>
          </a:prstGeom>
          <a:solidFill>
            <a:schemeClr val="bg1"/>
          </a:solidFill>
        </p:spPr>
        <p:txBody>
          <a:bodyPr wrap="square">
            <a:spAutoFit/>
          </a:bodyPr>
          <a:lstStyle/>
          <a:p>
            <a:r>
              <a:rPr lang="en-US" b="0" i="0" u="none" strike="noStrike" dirty="0">
                <a:solidFill>
                  <a:srgbClr val="3C3C3B"/>
                </a:solidFill>
                <a:effectLst/>
                <a:latin typeface="Century Gothic" panose="020B0502020202020204" pitchFamily="34" charset="0"/>
              </a:rPr>
              <a:t>Powered by </a:t>
            </a:r>
            <a:r>
              <a:rPr lang="en-US" b="1" i="0" u="none" strike="noStrike" dirty="0">
                <a:solidFill>
                  <a:srgbClr val="F3753F"/>
                </a:solidFill>
                <a:effectLst/>
                <a:latin typeface="Century Gothic" panose="020B0502020202020204" pitchFamily="34" charset="0"/>
              </a:rPr>
              <a:t>Vantage</a:t>
            </a:r>
            <a:r>
              <a:rPr lang="en-US" b="0" i="0" u="none" strike="noStrike" dirty="0">
                <a:solidFill>
                  <a:srgbClr val="3C3C3B"/>
                </a:solidFill>
                <a:effectLst/>
                <a:latin typeface="Century Gothic" panose="020B0502020202020204" pitchFamily="34" charset="0"/>
              </a:rPr>
              <a:t>, Transcend is our internal enterprise analytics ecosystem (typically known as Enterprise Data Warehouse)</a:t>
            </a:r>
            <a:endParaRPr lang="en-US" dirty="0"/>
          </a:p>
        </p:txBody>
      </p:sp>
    </p:spTree>
    <p:extLst>
      <p:ext uri="{BB962C8B-B14F-4D97-AF65-F5344CB8AC3E}">
        <p14:creationId xmlns:p14="http://schemas.microsoft.com/office/powerpoint/2010/main" val="29341350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Layered Data Architecture </a:t>
            </a:r>
            <a:endParaRPr lang="en-US" sz="2800"/>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977173"/>
          </a:xfrm>
          <a:prstGeom prst="rect">
            <a:avLst/>
          </a:prstGeom>
        </p:spPr>
        <p:txBody>
          <a:bodyPr lIns="0" tIns="0" rIns="0" bIns="0">
            <a:noAutofit/>
          </a:bodyPr>
          <a:lstStyle/>
          <a:p>
            <a:pPr>
              <a:lnSpc>
                <a:spcPct val="90000"/>
              </a:lnSpc>
              <a:spcBef>
                <a:spcPts val="1000"/>
              </a:spcBef>
            </a:pPr>
            <a:endParaRPr lang="en-GB" sz="1400">
              <a:solidFill>
                <a:srgbClr val="575757"/>
              </a:solidFill>
              <a:highlight>
                <a:srgbClr val="FFFF00"/>
              </a:highlight>
              <a:latin typeface="+mj-lt"/>
              <a:ea typeface="Open Sans" panose="020B0606030504020204" pitchFamily="34" charset="0"/>
              <a:cs typeface="Open Sans" panose="020B0606030504020204" pitchFamily="34" charset="0"/>
            </a:endParaRPr>
          </a:p>
        </p:txBody>
      </p:sp>
      <p:pic>
        <p:nvPicPr>
          <p:cNvPr id="5" name="Picture 5" descr="Chart, box and whisker chart&#10;&#10;Description automatically generated">
            <a:extLst>
              <a:ext uri="{FF2B5EF4-FFF2-40B4-BE49-F238E27FC236}">
                <a16:creationId xmlns:a16="http://schemas.microsoft.com/office/drawing/2014/main" id="{82E2ACC0-92BC-19DC-A3DC-20DC431D52A8}"/>
              </a:ext>
            </a:extLst>
          </p:cNvPr>
          <p:cNvPicPr>
            <a:picLocks noChangeAspect="1"/>
          </p:cNvPicPr>
          <p:nvPr/>
        </p:nvPicPr>
        <p:blipFill>
          <a:blip r:embed="rId3"/>
          <a:stretch>
            <a:fillRect/>
          </a:stretch>
        </p:blipFill>
        <p:spPr>
          <a:xfrm>
            <a:off x="1118143" y="1186865"/>
            <a:ext cx="8623230" cy="4842856"/>
          </a:xfrm>
          <a:prstGeom prst="rect">
            <a:avLst/>
          </a:prstGeom>
        </p:spPr>
      </p:pic>
    </p:spTree>
    <p:extLst>
      <p:ext uri="{BB962C8B-B14F-4D97-AF65-F5344CB8AC3E}">
        <p14:creationId xmlns:p14="http://schemas.microsoft.com/office/powerpoint/2010/main" val="33248480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Reporting Tools Rationalization</a:t>
            </a:r>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402245"/>
          </a:xfrm>
          <a:prstGeom prst="rect">
            <a:avLst/>
          </a:prstGeom>
        </p:spPr>
        <p:txBody>
          <a:bodyPr lIns="0" tIns="0" rIns="0" bIns="0">
            <a:noAutofit/>
          </a:bodyPr>
          <a:lstStyle/>
          <a:p>
            <a:pPr>
              <a:lnSpc>
                <a:spcPct val="90000"/>
              </a:lnSpc>
              <a:spcBef>
                <a:spcPts val="1000"/>
              </a:spcBef>
            </a:pPr>
            <a:r>
              <a:rPr lang="en-GB" sz="1200">
                <a:solidFill>
                  <a:srgbClr val="575757"/>
                </a:solidFill>
                <a:latin typeface="+mj-lt"/>
                <a:ea typeface="Open Sans" panose="020B0606030504020204" pitchFamily="34" charset="0"/>
                <a:cs typeface="Open Sans" panose="020B0606030504020204" pitchFamily="34" charset="0"/>
              </a:rPr>
              <a:t>The flowchart below illustrates the typical rationalization steps that will be followed to identify the best-fit Reporting Tool for the requirements. Fit-Gap analysis will be performed to leverage standard (Out of the Box) Reports, where available, to meet the requirements.</a:t>
            </a:r>
          </a:p>
        </p:txBody>
      </p:sp>
      <p:pic>
        <p:nvPicPr>
          <p:cNvPr id="4" name="Picture 3">
            <a:extLst>
              <a:ext uri="{FF2B5EF4-FFF2-40B4-BE49-F238E27FC236}">
                <a16:creationId xmlns:a16="http://schemas.microsoft.com/office/drawing/2014/main" id="{F01E613A-C5C8-4423-A5E3-0A342506F156}"/>
              </a:ext>
            </a:extLst>
          </p:cNvPr>
          <p:cNvPicPr>
            <a:picLocks noChangeAspect="1"/>
          </p:cNvPicPr>
          <p:nvPr/>
        </p:nvPicPr>
        <p:blipFill>
          <a:blip r:embed="rId3"/>
          <a:stretch>
            <a:fillRect/>
          </a:stretch>
        </p:blipFill>
        <p:spPr>
          <a:xfrm>
            <a:off x="0" y="1301330"/>
            <a:ext cx="12192000" cy="4255340"/>
          </a:xfrm>
          <a:prstGeom prst="rect">
            <a:avLst/>
          </a:prstGeom>
        </p:spPr>
      </p:pic>
      <p:grpSp>
        <p:nvGrpSpPr>
          <p:cNvPr id="5" name="Group 4">
            <a:extLst>
              <a:ext uri="{FF2B5EF4-FFF2-40B4-BE49-F238E27FC236}">
                <a16:creationId xmlns:a16="http://schemas.microsoft.com/office/drawing/2014/main" id="{07FECD06-801D-4C63-A20F-79569D7DE99A}"/>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BD415ADA-76D6-42AD-BB73-7886D1A3E76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 name="Graphic 6" descr="Microphone with solid fill">
              <a:extLst>
                <a:ext uri="{FF2B5EF4-FFF2-40B4-BE49-F238E27FC236}">
                  <a16:creationId xmlns:a16="http://schemas.microsoft.com/office/drawing/2014/main" id="{A55DE6C5-44F2-4CF2-AAC2-58F9531931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8" name="TextBox 7">
            <a:extLst>
              <a:ext uri="{FF2B5EF4-FFF2-40B4-BE49-F238E27FC236}">
                <a16:creationId xmlns:a16="http://schemas.microsoft.com/office/drawing/2014/main" id="{840507B9-9A12-48DF-8857-FE9B417762D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2567948748"/>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latin typeface="Arial"/>
                <a:cs typeface="Arial"/>
              </a:rPr>
              <a:t>Existing reporting patterns using Transcend Business Objects – Part 1</a:t>
            </a:r>
            <a:br>
              <a:rPr lang="en-US"/>
            </a:br>
            <a:endParaRPr lang="en-US"/>
          </a:p>
        </p:txBody>
      </p:sp>
      <p:sp>
        <p:nvSpPr>
          <p:cNvPr id="4" name="TextBox 3">
            <a:extLst>
              <a:ext uri="{FF2B5EF4-FFF2-40B4-BE49-F238E27FC236}">
                <a16:creationId xmlns:a16="http://schemas.microsoft.com/office/drawing/2014/main" id="{37147C4B-BD40-4F9A-B58B-BC149496A61E}"/>
              </a:ext>
            </a:extLst>
          </p:cNvPr>
          <p:cNvSpPr txBox="1"/>
          <p:nvPr/>
        </p:nvSpPr>
        <p:spPr>
          <a:xfrm>
            <a:off x="246188" y="974361"/>
            <a:ext cx="11235590" cy="4414604"/>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To </a:t>
            </a:r>
            <a:r>
              <a:rPr lang="en-US" sz="1400" b="1">
                <a:effectLst/>
                <a:latin typeface="Calibri" panose="020F0502020204030204" pitchFamily="34" charset="0"/>
                <a:ea typeface="Times New Roman" panose="02020603050405020304" pitchFamily="18" charset="0"/>
              </a:rPr>
              <a:t>access the Transcend (IDW) data </a:t>
            </a:r>
            <a:r>
              <a:rPr lang="en-US" sz="1400">
                <a:effectLst/>
                <a:latin typeface="Calibri" panose="020F0502020204030204" pitchFamily="34" charset="0"/>
                <a:ea typeface="Times New Roman" panose="02020603050405020304" pitchFamily="18" charset="0"/>
              </a:rPr>
              <a:t>by both SQL and non-SQL users</a:t>
            </a:r>
          </a:p>
          <a:p>
            <a:pPr marL="342900" marR="0" lvl="0" indent="-342900">
              <a:lnSpc>
                <a:spcPct val="150000"/>
              </a:lnSpc>
              <a:spcBef>
                <a:spcPts val="0"/>
              </a:spcBef>
              <a:spcAft>
                <a:spcPts val="0"/>
              </a:spcAft>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Self-service business reporting</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Users </a:t>
            </a:r>
            <a:r>
              <a:rPr lang="en-US" sz="1400">
                <a:latin typeface="Calibri" panose="020F0502020204030204" pitchFamily="34" charset="0"/>
                <a:ea typeface="Times New Roman" panose="02020603050405020304" pitchFamily="18" charset="0"/>
              </a:rPr>
              <a:t>build their own report using the Transcend Business Objects (BO) universes</a:t>
            </a:r>
            <a:endParaRPr lang="en-US" sz="1400">
              <a:effectLst/>
              <a:latin typeface="Calibri" panose="020F0502020204030204" pitchFamily="34" charset="0"/>
              <a:ea typeface="Times New Roman" panose="02020603050405020304" pitchFamily="18" charset="0"/>
            </a:endParaRP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Users copy the public folder reports into favorites folder and alter the BO report to generate the data necessary for business reporting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Drill up option to summarize data from the existing BO reports</a:t>
            </a:r>
          </a:p>
          <a:p>
            <a:pPr marL="342900" marR="0" lvl="0" indent="-342900">
              <a:lnSpc>
                <a:spcPct val="150000"/>
              </a:lnSpc>
              <a:spcBef>
                <a:spcPts val="0"/>
              </a:spcBef>
              <a:spcAft>
                <a:spcPts val="0"/>
              </a:spcAft>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Push reporting </a:t>
            </a:r>
            <a:r>
              <a:rPr lang="en-US" sz="1400">
                <a:effectLst/>
                <a:latin typeface="Calibri" panose="020F0502020204030204" pitchFamily="34" charset="0"/>
                <a:ea typeface="Times New Roman" panose="02020603050405020304" pitchFamily="18" charset="0"/>
              </a:rPr>
              <a:t>using BO report data. Users create and share PDF or Excel reports with others on a defined schedule. Example: T&amp;E Expense reports are generated and shared monthly as an email with different level of managers, including ELT. </a:t>
            </a:r>
          </a:p>
          <a:p>
            <a:pPr marL="342900" indent="-342900">
              <a:lnSpc>
                <a:spcPct val="150000"/>
              </a:lnSpc>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Reconciliation reports</a:t>
            </a:r>
            <a:r>
              <a:rPr lang="en-US" sz="1400">
                <a:effectLst/>
                <a:latin typeface="Calibri" panose="020F0502020204030204" pitchFamily="34" charset="0"/>
                <a:ea typeface="Times New Roman" panose="02020603050405020304" pitchFamily="18" charset="0"/>
              </a:rPr>
              <a:t>, used to compare </a:t>
            </a:r>
            <a:r>
              <a:rPr lang="en-US" sz="1400" b="1">
                <a:effectLst/>
                <a:latin typeface="Calibri" panose="020F0502020204030204" pitchFamily="34" charset="0"/>
                <a:ea typeface="Times New Roman" panose="02020603050405020304" pitchFamily="18" charset="0"/>
              </a:rPr>
              <a:t>data between systems </a:t>
            </a:r>
            <a:r>
              <a:rPr lang="en-US" sz="1400">
                <a:effectLst/>
                <a:latin typeface="Calibri" panose="020F0502020204030204" pitchFamily="34" charset="0"/>
                <a:ea typeface="Times New Roman" panose="02020603050405020304" pitchFamily="18" charset="0"/>
              </a:rPr>
              <a:t>like comparing Salesforce Orders with ERP OM Orders. </a:t>
            </a:r>
          </a:p>
          <a:p>
            <a:pPr marL="342900" indent="-342900">
              <a:lnSpc>
                <a:spcPct val="150000"/>
              </a:lnSpc>
              <a:buFont typeface="Symbol" panose="05050102010706020507" pitchFamily="18" charset="2"/>
              <a:buChar char=""/>
            </a:pPr>
            <a:r>
              <a:rPr lang="en-US" sz="1400">
                <a:latin typeface="Calibri" panose="020F0502020204030204" pitchFamily="34" charset="0"/>
                <a:ea typeface="Calibri" panose="020F0502020204030204" pitchFamily="34" charset="0"/>
              </a:rPr>
              <a:t>Data from multiple Transcend BO universes sourcing data from systems like ERP, Workday, Salesforce, </a:t>
            </a:r>
            <a:r>
              <a:rPr lang="en-US" sz="1400" err="1">
                <a:latin typeface="Calibri" panose="020F0502020204030204" pitchFamily="34" charset="0"/>
                <a:ea typeface="Calibri" panose="020F0502020204030204" pitchFamily="34" charset="0"/>
              </a:rPr>
              <a:t>Financialforce</a:t>
            </a:r>
            <a:r>
              <a:rPr lang="en-US" sz="1400">
                <a:latin typeface="Calibri" panose="020F0502020204030204" pitchFamily="34" charset="0"/>
                <a:ea typeface="Calibri" panose="020F0502020204030204" pitchFamily="34" charset="0"/>
              </a:rPr>
              <a:t>, Callidus are merged to build BO reports. Example: Revenue by Customer (Accounts Receivables, GL, Workday data)</a:t>
            </a:r>
          </a:p>
          <a:p>
            <a:pPr marL="342900" indent="-342900">
              <a:lnSpc>
                <a:spcPct val="150000"/>
              </a:lnSpc>
              <a:buFont typeface="Symbol" panose="05050102010706020507" pitchFamily="18" charset="2"/>
              <a:buChar char=""/>
            </a:pPr>
            <a:r>
              <a:rPr lang="en-US" sz="1400">
                <a:latin typeface="Calibri" panose="020F0502020204030204" pitchFamily="34" charset="0"/>
                <a:ea typeface="Calibri" panose="020F0502020204030204" pitchFamily="34" charset="0"/>
              </a:rPr>
              <a:t>BO report data is exported and used along with data manually extracted from other systems like Workday</a:t>
            </a:r>
          </a:p>
          <a:p>
            <a:pPr marL="342900" indent="-342900">
              <a:lnSpc>
                <a:spcPct val="150000"/>
              </a:lnSpc>
              <a:buFont typeface="Symbol" panose="05050102010706020507" pitchFamily="18" charset="2"/>
              <a:buChar char=""/>
            </a:pPr>
            <a:endParaRPr lang="en-US" sz="1400">
              <a:effectLst/>
              <a:latin typeface="Calibri" panose="020F0502020204030204" pitchFamily="34" charset="0"/>
              <a:ea typeface="Times New Roman" panose="02020603050405020304" pitchFamily="18" charset="0"/>
            </a:endParaRPr>
          </a:p>
          <a:p>
            <a:pPr>
              <a:lnSpc>
                <a:spcPct val="150000"/>
              </a:lnSpc>
            </a:pPr>
            <a:r>
              <a:rPr lang="en-US" sz="1400">
                <a:effectLst/>
                <a:latin typeface="Calibri" panose="020F0502020204030204" pitchFamily="34" charset="0"/>
                <a:ea typeface="Times New Roman" panose="02020603050405020304" pitchFamily="18" charset="0"/>
              </a:rPr>
              <a: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38795110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latin typeface="Arial"/>
                <a:cs typeface="Arial"/>
              </a:rPr>
              <a:t>Existing reporting patterns using Transcend Business Objects – Part 2</a:t>
            </a:r>
            <a:br>
              <a:rPr lang="en-US"/>
            </a:br>
            <a:endParaRPr lang="en-US"/>
          </a:p>
        </p:txBody>
      </p:sp>
      <p:sp>
        <p:nvSpPr>
          <p:cNvPr id="4" name="TextBox 3">
            <a:extLst>
              <a:ext uri="{FF2B5EF4-FFF2-40B4-BE49-F238E27FC236}">
                <a16:creationId xmlns:a16="http://schemas.microsoft.com/office/drawing/2014/main" id="{37147C4B-BD40-4F9A-B58B-BC149496A61E}"/>
              </a:ext>
            </a:extLst>
          </p:cNvPr>
          <p:cNvSpPr txBox="1"/>
          <p:nvPr/>
        </p:nvSpPr>
        <p:spPr>
          <a:xfrm>
            <a:off x="246188" y="974360"/>
            <a:ext cx="11235590" cy="3912433"/>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indent="-342900">
              <a:lnSpc>
                <a:spcPct val="150000"/>
              </a:lnSpc>
              <a:buFont typeface="Symbol" panose="05050102010706020507" pitchFamily="18" charset="2"/>
              <a:buChar char=""/>
            </a:pPr>
            <a:r>
              <a:rPr lang="en-US" sz="1400" b="1">
                <a:effectLst/>
                <a:latin typeface="Calibri" panose="020F0502020204030204" pitchFamily="34" charset="0"/>
                <a:ea typeface="Times New Roman" panose="02020603050405020304" pitchFamily="18" charset="0"/>
              </a:rPr>
              <a:t>Operational reports </a:t>
            </a:r>
            <a:r>
              <a:rPr lang="en-US" sz="1400">
                <a:effectLst/>
                <a:latin typeface="Calibri" panose="020F0502020204030204" pitchFamily="34" charset="0"/>
                <a:ea typeface="Times New Roman" panose="02020603050405020304" pitchFamily="18" charset="0"/>
              </a:rPr>
              <a:t>like Aging invoices list, </a:t>
            </a:r>
            <a:r>
              <a:rPr lang="en-US" sz="1400">
                <a:latin typeface="Calibri" panose="020F0502020204030204" pitchFamily="34" charset="0"/>
                <a:ea typeface="Times New Roman" panose="02020603050405020304" pitchFamily="18" charset="0"/>
              </a:rPr>
              <a:t>AR collections report, </a:t>
            </a:r>
            <a:r>
              <a:rPr lang="en-US" sz="1400">
                <a:effectLst/>
                <a:latin typeface="Calibri" panose="020F0502020204030204" pitchFamily="34" charset="0"/>
                <a:ea typeface="Times New Roman" panose="02020603050405020304" pitchFamily="18" charset="0"/>
              </a:rPr>
              <a:t>Open PO report. </a:t>
            </a:r>
          </a:p>
          <a:p>
            <a:pPr marL="342900"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Reconciliation BO reports are used during the </a:t>
            </a:r>
            <a:r>
              <a:rPr lang="en-US" sz="1400" b="1">
                <a:effectLst/>
                <a:latin typeface="Calibri" panose="020F0502020204030204" pitchFamily="34" charset="0"/>
                <a:ea typeface="Times New Roman" panose="02020603050405020304" pitchFamily="18" charset="0"/>
              </a:rPr>
              <a:t>month-end accounting close process</a:t>
            </a:r>
            <a:r>
              <a:rPr lang="en-US" sz="1400">
                <a:effectLst/>
                <a:latin typeface="Calibri" panose="020F0502020204030204" pitchFamily="34" charset="0"/>
                <a:ea typeface="Times New Roman" panose="02020603050405020304" pitchFamily="18" charset="0"/>
              </a:rPr>
              <a:t>.</a:t>
            </a:r>
          </a:p>
          <a:p>
            <a:pPr marL="342900"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Transcend BO reports are </a:t>
            </a:r>
            <a:r>
              <a:rPr lang="en-US" sz="1400" b="1">
                <a:effectLst/>
                <a:latin typeface="Calibri" panose="020F0502020204030204" pitchFamily="34" charset="0"/>
                <a:ea typeface="Times New Roman" panose="02020603050405020304" pitchFamily="18" charset="0"/>
              </a:rPr>
              <a:t>used for the accounting business process.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X1 swee</a:t>
            </a:r>
            <a:r>
              <a:rPr lang="en-US" sz="1400">
                <a:latin typeface="Calibri" panose="020F0502020204030204" pitchFamily="34" charset="0"/>
                <a:ea typeface="Times New Roman" panose="02020603050405020304" pitchFamily="18" charset="0"/>
              </a:rPr>
              <a:t>p process: Revenue in one country or ERP customer needs to be recognized under different country or ERP customer for accounting and planning purposes. </a:t>
            </a:r>
          </a:p>
          <a:p>
            <a:pPr marL="800100" lvl="1" indent="-342900">
              <a:lnSpc>
                <a:spcPct val="150000"/>
              </a:lnSpc>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Denied Party list report is used to compare the customers potentially in US gov banned list (legal compliance) and provide input to Legal and procurement team. Source for Transcend is Weekly file for Descartes MK Denial. </a:t>
            </a:r>
          </a:p>
          <a:p>
            <a:pPr marL="800100" lvl="1" indent="-342900">
              <a:lnSpc>
                <a:spcPct val="150000"/>
              </a:lnSpc>
              <a:buFont typeface="Symbol" panose="05050102010706020507" pitchFamily="18" charset="2"/>
              <a:buChar char=""/>
            </a:pPr>
            <a:r>
              <a:rPr lang="en-US" sz="1400">
                <a:latin typeface="Calibri" panose="020F0502020204030204" pitchFamily="34" charset="0"/>
              </a:rPr>
              <a:t>BO reports are used for sharing data with PWC for external audit, with Deloitte for IT audit and by internal audit teams.</a:t>
            </a:r>
            <a:endParaRPr lang="en-US" sz="1400"/>
          </a:p>
          <a:p>
            <a:pPr marL="342900" indent="-342900">
              <a:lnSpc>
                <a:spcPct val="150000"/>
              </a:lnSpc>
              <a:buFont typeface="Symbol" panose="05050102010706020507" pitchFamily="18" charset="2"/>
              <a:buChar char=""/>
            </a:pPr>
            <a:endParaRPr lang="en-US" sz="1400">
              <a:effectLst/>
              <a:latin typeface="Calibri" panose="020F0502020204030204" pitchFamily="34" charset="0"/>
              <a:ea typeface="Times New Roman" panose="02020603050405020304" pitchFamily="18" charset="0"/>
            </a:endParaRPr>
          </a:p>
          <a:p>
            <a:pPr>
              <a:lnSpc>
                <a:spcPct val="150000"/>
              </a:lnSpc>
            </a:pPr>
            <a:r>
              <a:rPr lang="en-US" sz="1400">
                <a:effectLst/>
                <a:latin typeface="Calibri" panose="020F0502020204030204" pitchFamily="34" charset="0"/>
                <a:ea typeface="Times New Roman" panose="02020603050405020304" pitchFamily="18" charset="0"/>
              </a:rPr>
              <a:t> </a:t>
            </a: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2303402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normAutofit fontScale="90000"/>
          </a:bodyPr>
          <a:lstStyle/>
          <a:p>
            <a:r>
              <a:rPr lang="en-US"/>
              <a:t>Transcend team's month/quarter end responsibilities</a:t>
            </a:r>
          </a:p>
        </p:txBody>
      </p:sp>
      <p:sp>
        <p:nvSpPr>
          <p:cNvPr id="4" name="TextBox 3">
            <a:extLst>
              <a:ext uri="{FF2B5EF4-FFF2-40B4-BE49-F238E27FC236}">
                <a16:creationId xmlns:a16="http://schemas.microsoft.com/office/drawing/2014/main" id="{37147C4B-BD40-4F9A-B58B-BC149496A61E}"/>
              </a:ext>
            </a:extLst>
          </p:cNvPr>
          <p:cNvSpPr txBox="1"/>
          <p:nvPr/>
        </p:nvSpPr>
        <p:spPr>
          <a:xfrm>
            <a:off x="309896" y="1191719"/>
            <a:ext cx="11235590" cy="2840636"/>
          </a:xfrm>
          <a:prstGeom prst="rect">
            <a:avLst/>
          </a:prstGeom>
          <a:noFill/>
        </p:spPr>
        <p:txBody>
          <a:bodyPr wrap="square" lIns="182880" tIns="182880" rIns="182880" bIns="182880" rtlCol="0" anchor="ctr" anchorCtr="0">
            <a:noAutofit/>
          </a:bodyPr>
          <a:lstStyle/>
          <a:p>
            <a:pPr marL="285750" indent="-285750">
              <a:buFont typeface="Arial" panose="020B0604020202020204" pitchFamily="34" charset="0"/>
              <a:buChar char="•"/>
            </a:pPr>
            <a:endParaRPr lang="en-US"/>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month-end currency translation rates (from treasury) are loaded with no issue</a:t>
            </a:r>
          </a:p>
          <a:p>
            <a:pPr marL="342900" marR="0" lvl="0" indent="-342900">
              <a:lnSpc>
                <a:spcPct val="150000"/>
              </a:lnSpc>
              <a:spcBef>
                <a:spcPts val="0"/>
              </a:spcBef>
              <a:spcAft>
                <a:spcPts val="0"/>
              </a:spcAft>
              <a:buFont typeface="Symbol" panose="05050102010706020507" pitchFamily="18" charset="2"/>
              <a:buChar char=""/>
            </a:pPr>
            <a:r>
              <a:rPr lang="en-US" sz="1400">
                <a:latin typeface="Calibri" panose="020F0502020204030204" pitchFamily="34" charset="0"/>
                <a:ea typeface="Times New Roman" panose="02020603050405020304" pitchFamily="18" charset="0"/>
              </a:rPr>
              <a:t>Ensure that the </a:t>
            </a:r>
            <a:r>
              <a:rPr lang="en-US" sz="1400">
                <a:effectLst/>
                <a:latin typeface="Calibri" panose="020F0502020204030204" pitchFamily="34" charset="0"/>
                <a:ea typeface="Times New Roman" panose="02020603050405020304" pitchFamily="18" charset="0"/>
              </a:rPr>
              <a:t>last ERP transactional files (CFS, OM, AR, Inventory) are loaded successfully</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all month-end jobs are executed successfully and in the right order</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intraday and near real-time General Ledger (GL) loads are successful with no interruption during closing periods</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certain Workday jobs are completed without delay in certain key dates as there are other jobs waiting for it to complete first</a:t>
            </a:r>
          </a:p>
          <a:p>
            <a:pPr marL="342900" marR="0" lvl="0" indent="-342900">
              <a:lnSpc>
                <a:spcPct val="150000"/>
              </a:lnSpc>
              <a:spcBef>
                <a:spcPts val="0"/>
              </a:spcBef>
              <a:spcAft>
                <a:spcPts val="0"/>
              </a:spcAft>
              <a:buFont typeface="Symbol" panose="05050102010706020507" pitchFamily="18" charset="2"/>
              <a:buChar char=""/>
            </a:pPr>
            <a:r>
              <a:rPr lang="en-US" sz="1400">
                <a:effectLst/>
                <a:latin typeface="Calibri" panose="020F0502020204030204" pitchFamily="34" charset="0"/>
                <a:ea typeface="Times New Roman" panose="02020603050405020304" pitchFamily="18" charset="0"/>
              </a:rPr>
              <a:t>Ensure that General Ledger (GL) data is transformed to add HFM dimensions and is available to pull into Hyperion Financial Management (HFM)</a:t>
            </a:r>
          </a:p>
          <a:p>
            <a:pPr marL="342900" indent="-342900">
              <a:lnSpc>
                <a:spcPct val="150000"/>
              </a:lnSpc>
              <a:buFont typeface="Symbol" panose="05050102010706020507" pitchFamily="18" charset="2"/>
              <a:buChar char=""/>
            </a:pPr>
            <a:r>
              <a:rPr lang="en-US" sz="1400">
                <a:latin typeface="Calibri" panose="020F0502020204030204" pitchFamily="34" charset="0"/>
              </a:rPr>
              <a:t>Ensure that the reconciliation BO reports are available for the month-end accounting close activities</a:t>
            </a:r>
          </a:p>
          <a:p>
            <a:pPr marL="342900" marR="0" lvl="0" indent="-342900">
              <a:lnSpc>
                <a:spcPct val="150000"/>
              </a:lnSpc>
              <a:spcBef>
                <a:spcPts val="0"/>
              </a:spcBef>
              <a:spcAft>
                <a:spcPts val="0"/>
              </a:spcAft>
              <a:buFont typeface="Symbol" panose="05050102010706020507" pitchFamily="18" charset="2"/>
              <a:buChar char=""/>
            </a:pPr>
            <a:endParaRPr lang="en-US"/>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28633214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1126712"/>
            <a:ext cx="10480301" cy="794052"/>
          </a:xfrm>
        </p:spPr>
        <p:txBody>
          <a:bodyPr>
            <a:noAutofit/>
          </a:bodyPr>
          <a:lstStyle/>
          <a:p>
            <a:r>
              <a:rPr lang="en-US" sz="2400">
                <a:solidFill>
                  <a:schemeClr val="accent1"/>
                </a:solidFill>
              </a:rPr>
              <a:t>Oracle Decision Data Point Matrix</a:t>
            </a:r>
            <a:br>
              <a:rPr lang="en-US" sz="2400">
                <a:solidFill>
                  <a:schemeClr val="accent1"/>
                </a:solidFill>
              </a:rPr>
            </a:br>
            <a:endParaRPr lang="en-US" sz="4000">
              <a:solidFill>
                <a:schemeClr val="accent1"/>
              </a:solidFill>
            </a:endParaRPr>
          </a:p>
        </p:txBody>
      </p:sp>
      <p:graphicFrame>
        <p:nvGraphicFramePr>
          <p:cNvPr id="23" name="Table 2">
            <a:extLst>
              <a:ext uri="{FF2B5EF4-FFF2-40B4-BE49-F238E27FC236}">
                <a16:creationId xmlns:a16="http://schemas.microsoft.com/office/drawing/2014/main" id="{96816175-9FA4-4677-98DF-632395A344CC}"/>
              </a:ext>
            </a:extLst>
          </p:cNvPr>
          <p:cNvGraphicFramePr>
            <a:graphicFrameLocks noGrp="1"/>
          </p:cNvGraphicFramePr>
          <p:nvPr/>
        </p:nvGraphicFramePr>
        <p:xfrm>
          <a:off x="630190" y="1710686"/>
          <a:ext cx="10480303" cy="3178584"/>
        </p:xfrm>
        <a:graphic>
          <a:graphicData uri="http://schemas.openxmlformats.org/drawingml/2006/table">
            <a:tbl>
              <a:tblPr firstRow="1" bandRow="1">
                <a:tableStyleId>{5C22544A-7EE6-4342-B048-85BDC9FD1C3A}</a:tableStyleId>
              </a:tblPr>
              <a:tblGrid>
                <a:gridCol w="1270963">
                  <a:extLst>
                    <a:ext uri="{9D8B030D-6E8A-4147-A177-3AD203B41FA5}">
                      <a16:colId xmlns:a16="http://schemas.microsoft.com/office/drawing/2014/main" val="3191387373"/>
                    </a:ext>
                  </a:extLst>
                </a:gridCol>
                <a:gridCol w="1841868">
                  <a:extLst>
                    <a:ext uri="{9D8B030D-6E8A-4147-A177-3AD203B41FA5}">
                      <a16:colId xmlns:a16="http://schemas.microsoft.com/office/drawing/2014/main" val="1358470260"/>
                    </a:ext>
                  </a:extLst>
                </a:gridCol>
                <a:gridCol w="1841868">
                  <a:extLst>
                    <a:ext uri="{9D8B030D-6E8A-4147-A177-3AD203B41FA5}">
                      <a16:colId xmlns:a16="http://schemas.microsoft.com/office/drawing/2014/main" val="896112912"/>
                    </a:ext>
                  </a:extLst>
                </a:gridCol>
                <a:gridCol w="1841868">
                  <a:extLst>
                    <a:ext uri="{9D8B030D-6E8A-4147-A177-3AD203B41FA5}">
                      <a16:colId xmlns:a16="http://schemas.microsoft.com/office/drawing/2014/main" val="3871645117"/>
                    </a:ext>
                  </a:extLst>
                </a:gridCol>
                <a:gridCol w="1841868">
                  <a:extLst>
                    <a:ext uri="{9D8B030D-6E8A-4147-A177-3AD203B41FA5}">
                      <a16:colId xmlns:a16="http://schemas.microsoft.com/office/drawing/2014/main" val="3206679376"/>
                    </a:ext>
                  </a:extLst>
                </a:gridCol>
                <a:gridCol w="1841868">
                  <a:extLst>
                    <a:ext uri="{9D8B030D-6E8A-4147-A177-3AD203B41FA5}">
                      <a16:colId xmlns:a16="http://schemas.microsoft.com/office/drawing/2014/main" val="4013264633"/>
                    </a:ext>
                  </a:extLst>
                </a:gridCol>
              </a:tblGrid>
              <a:tr h="428694">
                <a:tc>
                  <a:txBody>
                    <a:bodyPr/>
                    <a:lstStyle/>
                    <a:p>
                      <a:pPr algn="ctr" fontAlgn="ctr"/>
                      <a:endParaRPr lang="en-US" sz="1200" b="1" i="0" u="none" strike="noStrike">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OTBI</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marL="0" algn="ctr" defTabSz="1219170" rtl="0" eaLnBrk="1" fontAlgn="ctr" latinLnBrk="0" hangingPunct="1"/>
                      <a:r>
                        <a:rPr lang="en-US" sz="1200" b="1" u="none" strike="noStrike" kern="1200">
                          <a:solidFill>
                            <a:schemeClr val="bg1"/>
                          </a:solidFill>
                          <a:effectLst/>
                        </a:rPr>
                        <a:t>BI Publisher</a:t>
                      </a: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marL="0" algn="ctr" defTabSz="1219170" rtl="0" eaLnBrk="1" fontAlgn="ctr" latinLnBrk="0" hangingPunct="1"/>
                      <a:r>
                        <a:rPr lang="en-US" sz="1200" b="1" u="none" strike="noStrike" kern="1200">
                          <a:solidFill>
                            <a:schemeClr val="bg1"/>
                          </a:solidFill>
                          <a:effectLst/>
                        </a:rPr>
                        <a:t>FRS/Management Reporting</a:t>
                      </a:r>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SmartView</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i="0" u="none" strike="noStrike">
                          <a:solidFill>
                            <a:schemeClr val="bg1"/>
                          </a:solidFill>
                          <a:effectLst/>
                          <a:latin typeface="+mn-lt"/>
                        </a:rPr>
                        <a:t>Narrative Reporting</a:t>
                      </a: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21558">
                <a:tc>
                  <a:txBody>
                    <a:bodyPr/>
                    <a:lstStyle/>
                    <a:p>
                      <a:pPr algn="l" fontAlgn="ctr"/>
                      <a:r>
                        <a:rPr lang="en-US" sz="1100" b="1" u="none" strike="noStrike">
                          <a:solidFill>
                            <a:schemeClr val="tx1"/>
                          </a:solidFill>
                          <a:effectLst/>
                        </a:rPr>
                        <a:t>Real Time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Yes</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Partial</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Partial</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Partial</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31175">
                <a:tc>
                  <a:txBody>
                    <a:bodyPr/>
                    <a:lstStyle/>
                    <a:p>
                      <a:pPr marL="0" algn="l" defTabSz="1219170" rtl="0" eaLnBrk="1" fontAlgn="ctr" latinLnBrk="0" hangingPunct="1"/>
                      <a:r>
                        <a:rPr lang="en-US" sz="1100" b="1" u="none" strike="noStrike" kern="1200">
                          <a:solidFill>
                            <a:schemeClr val="tx1"/>
                          </a:solidFill>
                          <a:effectLst/>
                        </a:rPr>
                        <a:t>Dashboard Support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latin typeface="+mn-lt"/>
                          <a:ea typeface="+mn-ea"/>
                          <a:cs typeface="+mn-cs"/>
                        </a:rPr>
                        <a:t>No</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21558">
                <a:tc>
                  <a:txBody>
                    <a:bodyPr/>
                    <a:lstStyle/>
                    <a:p>
                      <a:pPr marL="0" algn="l" defTabSz="1219170" rtl="0" eaLnBrk="1" fontAlgn="ctr" latinLnBrk="0" hangingPunct="1"/>
                      <a:r>
                        <a:rPr lang="en-US" sz="1100" b="1" u="none" strike="noStrike" kern="1200">
                          <a:solidFill>
                            <a:schemeClr val="tx1"/>
                          </a:solidFill>
                          <a:effectLst/>
                        </a:rPr>
                        <a:t>Ad-hoc Reporting</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Yes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421558">
                <a:tc>
                  <a:txBody>
                    <a:bodyPr/>
                    <a:lstStyle/>
                    <a:p>
                      <a:pPr algn="l" fontAlgn="ctr"/>
                      <a:r>
                        <a:rPr lang="en-US" sz="1100" b="1" u="none" strike="noStrike">
                          <a:solidFill>
                            <a:schemeClr val="tx1"/>
                          </a:solidFill>
                          <a:effectLst/>
                        </a:rPr>
                        <a:t>Data Volume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Low</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rPr>
                        <a:t>Medium to 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High</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High</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431175">
                <a:tc>
                  <a:txBody>
                    <a:bodyPr/>
                    <a:lstStyle/>
                    <a:p>
                      <a:pPr marL="0" algn="l" defTabSz="1219170" rtl="0" eaLnBrk="1" fontAlgn="ctr" latinLnBrk="0" hangingPunct="1"/>
                      <a:r>
                        <a:rPr lang="en-US" sz="1100" b="1" u="none" strike="noStrike" kern="1200">
                          <a:solidFill>
                            <a:schemeClr val="tx1"/>
                          </a:solidFill>
                          <a:effectLst/>
                        </a:rPr>
                        <a:t>Data Limit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75K CSV /25K for excel</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lvl="0" algn="ctr">
                        <a:lnSpc>
                          <a:spcPct val="100000"/>
                        </a:lnSpc>
                        <a:spcBef>
                          <a:spcPts val="0"/>
                        </a:spcBef>
                        <a:spcAft>
                          <a:spcPts val="0"/>
                        </a:spcAft>
                        <a:buNone/>
                      </a:pPr>
                      <a:r>
                        <a:rPr lang="en-US" sz="1100" b="0" i="0" u="none" strike="noStrike" kern="1200" noProof="0">
                          <a:effectLst/>
                          <a:latin typeface="Arial"/>
                        </a:rPr>
                        <a:t>300 MB (online) *</a:t>
                      </a:r>
                      <a:endParaRPr lang="en-US"/>
                    </a:p>
                    <a:p>
                      <a:pPr lvl="0" algn="ctr">
                        <a:lnSpc>
                          <a:spcPct val="100000"/>
                        </a:lnSpc>
                        <a:spcBef>
                          <a:spcPts val="0"/>
                        </a:spcBef>
                        <a:spcAft>
                          <a:spcPts val="0"/>
                        </a:spcAft>
                        <a:buNone/>
                      </a:pPr>
                      <a:r>
                        <a:rPr lang="en-US" sz="1100" b="0" i="0" u="none" strike="noStrike" kern="1200" noProof="0">
                          <a:effectLst/>
                          <a:latin typeface="Arial"/>
                        </a:rPr>
                        <a:t>500 MB (scheduled) *</a:t>
                      </a:r>
                      <a:endParaRPr lang="en-US"/>
                    </a:p>
                    <a:p>
                      <a:pPr lvl="0" algn="ctr">
                        <a:lnSpc>
                          <a:spcPct val="100000"/>
                        </a:lnSpc>
                        <a:spcBef>
                          <a:spcPts val="0"/>
                        </a:spcBef>
                        <a:spcAft>
                          <a:spcPts val="0"/>
                        </a:spcAft>
                        <a:buNone/>
                      </a:pPr>
                      <a:r>
                        <a:rPr lang="en-US" sz="1100" b="0" i="0" u="none" strike="noStrike" kern="1200" noProof="0">
                          <a:effectLst/>
                          <a:latin typeface="Arial"/>
                        </a:rPr>
                        <a:t>15 MB (mail attachment)</a:t>
                      </a:r>
                      <a:endParaRPr lang="en-US"/>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b="0" i="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30 or less for count </a:t>
                      </a:r>
                    </a:p>
                    <a:p>
                      <a:pPr algn="ctr" fontAlgn="ctr"/>
                      <a:r>
                        <a:rPr lang="en-US" sz="1100" u="none" strike="noStrike" kern="1200">
                          <a:solidFill>
                            <a:schemeClr val="tx1"/>
                          </a:solidFill>
                          <a:effectLst/>
                          <a:latin typeface="+mn-lt"/>
                          <a:ea typeface="+mn-ea"/>
                          <a:cs typeface="+mn-cs"/>
                        </a:rPr>
                        <a:t>5MB for size</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r h="431175">
                <a:tc>
                  <a:txBody>
                    <a:bodyPr/>
                    <a:lstStyle/>
                    <a:p>
                      <a:pPr algn="l" fontAlgn="ctr"/>
                      <a:r>
                        <a:rPr lang="en-US" sz="1100" b="1" u="none" strike="noStrike">
                          <a:solidFill>
                            <a:schemeClr val="tx1"/>
                          </a:solidFill>
                          <a:effectLst/>
                        </a:rPr>
                        <a:t>Typical Usage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Ad-Hoc,</a:t>
                      </a:r>
                      <a:r>
                        <a:rPr lang="en-US" sz="1100" u="none" strike="noStrike" kern="1200" baseline="0">
                          <a:solidFill>
                            <a:schemeClr val="tx1"/>
                          </a:solidFill>
                          <a:effectLst/>
                        </a:rPr>
                        <a:t> </a:t>
                      </a:r>
                      <a:r>
                        <a:rPr lang="en-US" sz="1100" u="none" strike="noStrike" kern="1200">
                          <a:solidFill>
                            <a:schemeClr val="tx1"/>
                          </a:solidFill>
                          <a:effectLst/>
                        </a:rPr>
                        <a:t>Dashboards, Headcounts,</a:t>
                      </a:r>
                      <a:r>
                        <a:rPr lang="en-US" sz="1100" u="none" strike="noStrike" kern="1200" baseline="0">
                          <a:solidFill>
                            <a:schemeClr val="tx1"/>
                          </a:solidFill>
                          <a:effectLst/>
                        </a:rPr>
                        <a:t> Drill Downs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Data Listings, Forms, Audits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P&amp;L, Balance Sheet, Account Balance</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Drill down of account balance</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Cross GL vs EPM, within different EPM modules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155582271"/>
                  </a:ext>
                </a:extLst>
              </a:tr>
            </a:tbl>
          </a:graphicData>
        </a:graphic>
      </p:graphicFrame>
      <p:sp>
        <p:nvSpPr>
          <p:cNvPr id="10" name="TextBox 9">
            <a:extLst>
              <a:ext uri="{FF2B5EF4-FFF2-40B4-BE49-F238E27FC236}">
                <a16:creationId xmlns:a16="http://schemas.microsoft.com/office/drawing/2014/main" id="{A21A5EB8-F755-4CB6-AF1F-68195E314696}"/>
              </a:ext>
            </a:extLst>
          </p:cNvPr>
          <p:cNvSpPr txBox="1"/>
          <p:nvPr/>
        </p:nvSpPr>
        <p:spPr>
          <a:xfrm>
            <a:off x="630190" y="5637748"/>
            <a:ext cx="6097836" cy="276999"/>
          </a:xfrm>
          <a:prstGeom prst="rect">
            <a:avLst/>
          </a:prstGeom>
          <a:solidFill>
            <a:schemeClr val="bg1"/>
          </a:solidFill>
        </p:spPr>
        <p:txBody>
          <a:bodyPr wrap="square">
            <a:spAutoFit/>
          </a:bodyPr>
          <a:lstStyle/>
          <a:p>
            <a:pPr algn="l"/>
            <a:r>
              <a:rPr lang="en-US" sz="1200" i="1"/>
              <a:t>* Size of XML output data. Configurable.</a:t>
            </a:r>
          </a:p>
        </p:txBody>
      </p:sp>
      <p:grpSp>
        <p:nvGrpSpPr>
          <p:cNvPr id="5" name="Group 4">
            <a:extLst>
              <a:ext uri="{FF2B5EF4-FFF2-40B4-BE49-F238E27FC236}">
                <a16:creationId xmlns:a16="http://schemas.microsoft.com/office/drawing/2014/main" id="{319DEF90-B9A6-4DE0-936D-6C983D34DFCF}"/>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BD6FB683-7FEF-4C71-8D76-402F5AC9C4F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 name="Graphic 6" descr="Microphone with solid fill">
              <a:extLst>
                <a:ext uri="{FF2B5EF4-FFF2-40B4-BE49-F238E27FC236}">
                  <a16:creationId xmlns:a16="http://schemas.microsoft.com/office/drawing/2014/main" id="{FE864779-D151-4471-AD6F-102EC4D87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8" name="TextBox 7">
            <a:extLst>
              <a:ext uri="{FF2B5EF4-FFF2-40B4-BE49-F238E27FC236}">
                <a16:creationId xmlns:a16="http://schemas.microsoft.com/office/drawing/2014/main" id="{CD28EFD8-1018-41A5-842F-055F7C86AD52}"/>
              </a:ext>
            </a:extLst>
          </p:cNvPr>
          <p:cNvSpPr txBox="1"/>
          <p:nvPr/>
        </p:nvSpPr>
        <p:spPr>
          <a:xfrm>
            <a:off x="10717840" y="289592"/>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2678269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CF0ED5C-D001-00AA-7FD6-47E59E9925C5}"/>
              </a:ext>
            </a:extLst>
          </p:cNvPr>
          <p:cNvSpPr txBox="1"/>
          <p:nvPr/>
        </p:nvSpPr>
        <p:spPr>
          <a:xfrm>
            <a:off x="6782195" y="4299331"/>
            <a:ext cx="737825" cy="215444"/>
          </a:xfrm>
          <a:prstGeom prst="rect">
            <a:avLst/>
          </a:prstGeom>
          <a:noFill/>
        </p:spPr>
        <p:txBody>
          <a:bodyPr wrap="square" rtlCol="0">
            <a:spAutoFit/>
          </a:bodyPr>
          <a:lstStyle/>
          <a:p>
            <a:r>
              <a:rPr lang="en-US" sz="800"/>
              <a:t>Approved</a:t>
            </a:r>
          </a:p>
        </p:txBody>
      </p:sp>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Tools Rationalization (Transcend)</a:t>
            </a:r>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977173"/>
          </a:xfrm>
          <a:prstGeom prst="rect">
            <a:avLst/>
          </a:prstGeom>
        </p:spPr>
        <p:txBody>
          <a:bodyPr lIns="0" tIns="0" rIns="0" bIns="0">
            <a:noAutofit/>
          </a:bodyPr>
          <a:lstStyle/>
          <a:p>
            <a:pPr>
              <a:lnSpc>
                <a:spcPct val="90000"/>
              </a:lnSpc>
              <a:spcBef>
                <a:spcPts val="1000"/>
              </a:spcBef>
            </a:pPr>
            <a:r>
              <a:rPr lang="en-GB" sz="1400">
                <a:solidFill>
                  <a:srgbClr val="575757"/>
                </a:solidFill>
                <a:latin typeface="+mj-lt"/>
                <a:ea typeface="Open Sans" panose="020B0606030504020204" pitchFamily="34" charset="0"/>
                <a:cs typeface="Open Sans" panose="020B0606030504020204" pitchFamily="34" charset="0"/>
              </a:rPr>
              <a:t>The flowchart below illustrates the typical rationalization steps that will be followed to identify the best-fit Reporting Tool for the requirements. Fit-Gap analysis will be performed to leverage standard (Out of the Box) Reports, where available, to meet the requirements.</a:t>
            </a:r>
          </a:p>
        </p:txBody>
      </p:sp>
      <p:sp>
        <p:nvSpPr>
          <p:cNvPr id="82" name="TextBox 81">
            <a:extLst>
              <a:ext uri="{FF2B5EF4-FFF2-40B4-BE49-F238E27FC236}">
                <a16:creationId xmlns:a16="http://schemas.microsoft.com/office/drawing/2014/main" id="{DBDE85F7-85E8-46A3-BE3A-901F31686AB3}"/>
              </a:ext>
            </a:extLst>
          </p:cNvPr>
          <p:cNvSpPr txBox="1"/>
          <p:nvPr/>
        </p:nvSpPr>
        <p:spPr>
          <a:xfrm>
            <a:off x="3604610" y="1890298"/>
            <a:ext cx="372422" cy="215444"/>
          </a:xfrm>
          <a:prstGeom prst="rect">
            <a:avLst/>
          </a:prstGeom>
          <a:noFill/>
        </p:spPr>
        <p:txBody>
          <a:bodyPr wrap="square" rtlCol="0">
            <a:spAutoFit/>
          </a:bodyPr>
          <a:lstStyle/>
          <a:p>
            <a:r>
              <a:rPr lang="en-US" sz="800"/>
              <a:t>No</a:t>
            </a:r>
          </a:p>
        </p:txBody>
      </p:sp>
      <p:sp>
        <p:nvSpPr>
          <p:cNvPr id="170" name="Diamond 169">
            <a:extLst>
              <a:ext uri="{FF2B5EF4-FFF2-40B4-BE49-F238E27FC236}">
                <a16:creationId xmlns:a16="http://schemas.microsoft.com/office/drawing/2014/main" id="{AC4EAE99-38B0-4BAB-975B-AB8E1F71F2EC}"/>
              </a:ext>
            </a:extLst>
          </p:cNvPr>
          <p:cNvSpPr/>
          <p:nvPr/>
        </p:nvSpPr>
        <p:spPr>
          <a:xfrm>
            <a:off x="3914391" y="1651748"/>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1" name="TextBox 170">
            <a:extLst>
              <a:ext uri="{FF2B5EF4-FFF2-40B4-BE49-F238E27FC236}">
                <a16:creationId xmlns:a16="http://schemas.microsoft.com/office/drawing/2014/main" id="{AB975150-924F-492D-963B-9B636A7F3576}"/>
              </a:ext>
            </a:extLst>
          </p:cNvPr>
          <p:cNvSpPr txBox="1"/>
          <p:nvPr/>
        </p:nvSpPr>
        <p:spPr>
          <a:xfrm>
            <a:off x="4040345" y="1936940"/>
            <a:ext cx="1144562" cy="338554"/>
          </a:xfrm>
          <a:prstGeom prst="rect">
            <a:avLst/>
          </a:prstGeom>
          <a:noFill/>
        </p:spPr>
        <p:txBody>
          <a:bodyPr wrap="square" rtlCol="0">
            <a:spAutoFit/>
          </a:bodyPr>
          <a:lstStyle/>
          <a:p>
            <a:r>
              <a:rPr lang="en-US" sz="800">
                <a:solidFill>
                  <a:schemeClr val="bg1"/>
                </a:solidFill>
              </a:rPr>
              <a:t>Is Self-Service reporting possible?</a:t>
            </a:r>
          </a:p>
        </p:txBody>
      </p:sp>
      <p:sp>
        <p:nvSpPr>
          <p:cNvPr id="172" name="Diamond 171">
            <a:extLst>
              <a:ext uri="{FF2B5EF4-FFF2-40B4-BE49-F238E27FC236}">
                <a16:creationId xmlns:a16="http://schemas.microsoft.com/office/drawing/2014/main" id="{0E06A01E-2264-4DE5-9E01-9B4786A7BA9B}"/>
              </a:ext>
            </a:extLst>
          </p:cNvPr>
          <p:cNvSpPr/>
          <p:nvPr/>
        </p:nvSpPr>
        <p:spPr>
          <a:xfrm>
            <a:off x="6904570" y="165846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3" name="TextBox 172">
            <a:extLst>
              <a:ext uri="{FF2B5EF4-FFF2-40B4-BE49-F238E27FC236}">
                <a16:creationId xmlns:a16="http://schemas.microsoft.com/office/drawing/2014/main" id="{FE229777-1055-4372-A29B-6A29EB26F67D}"/>
              </a:ext>
            </a:extLst>
          </p:cNvPr>
          <p:cNvSpPr txBox="1"/>
          <p:nvPr/>
        </p:nvSpPr>
        <p:spPr>
          <a:xfrm>
            <a:off x="7194525" y="1791219"/>
            <a:ext cx="1053737" cy="58477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Is this an Operational Report? </a:t>
            </a:r>
          </a:p>
        </p:txBody>
      </p:sp>
      <p:sp>
        <p:nvSpPr>
          <p:cNvPr id="193" name="Diamond 192">
            <a:extLst>
              <a:ext uri="{FF2B5EF4-FFF2-40B4-BE49-F238E27FC236}">
                <a16:creationId xmlns:a16="http://schemas.microsoft.com/office/drawing/2014/main" id="{0956633F-B955-468A-9FFD-07F91379234B}"/>
              </a:ext>
            </a:extLst>
          </p:cNvPr>
          <p:cNvSpPr/>
          <p:nvPr/>
        </p:nvSpPr>
        <p:spPr>
          <a:xfrm>
            <a:off x="2418304" y="1659397"/>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6" name="TextBox 195">
            <a:extLst>
              <a:ext uri="{FF2B5EF4-FFF2-40B4-BE49-F238E27FC236}">
                <a16:creationId xmlns:a16="http://schemas.microsoft.com/office/drawing/2014/main" id="{529304A2-AF78-4264-A3B1-A696283B0F8C}"/>
              </a:ext>
            </a:extLst>
          </p:cNvPr>
          <p:cNvSpPr txBox="1"/>
          <p:nvPr/>
        </p:nvSpPr>
        <p:spPr>
          <a:xfrm>
            <a:off x="2690007" y="1828298"/>
            <a:ext cx="762004" cy="584775"/>
          </a:xfrm>
          <a:prstGeom prst="rect">
            <a:avLst/>
          </a:prstGeom>
          <a:noFill/>
        </p:spPr>
        <p:txBody>
          <a:bodyPr wrap="square" rtlCol="0">
            <a:spAutoFit/>
          </a:bodyPr>
          <a:lstStyle/>
          <a:p>
            <a:r>
              <a:rPr lang="en-US" sz="800">
                <a:solidFill>
                  <a:schemeClr val="bg1"/>
                </a:solidFill>
              </a:rPr>
              <a:t>Is this report for  enterprise- wide use? </a:t>
            </a:r>
          </a:p>
        </p:txBody>
      </p:sp>
      <p:sp>
        <p:nvSpPr>
          <p:cNvPr id="5" name="Flowchart: Terminator 4">
            <a:extLst>
              <a:ext uri="{FF2B5EF4-FFF2-40B4-BE49-F238E27FC236}">
                <a16:creationId xmlns:a16="http://schemas.microsoft.com/office/drawing/2014/main" id="{2EE468DB-08D8-0024-4490-E9CC0D507DA0}"/>
              </a:ext>
            </a:extLst>
          </p:cNvPr>
          <p:cNvSpPr/>
          <p:nvPr/>
        </p:nvSpPr>
        <p:spPr>
          <a:xfrm>
            <a:off x="2439880" y="2964965"/>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Dashboard</a:t>
            </a:r>
          </a:p>
        </p:txBody>
      </p:sp>
      <p:cxnSp>
        <p:nvCxnSpPr>
          <p:cNvPr id="11" name="Straight Arrow Connector 10">
            <a:extLst>
              <a:ext uri="{FF2B5EF4-FFF2-40B4-BE49-F238E27FC236}">
                <a16:creationId xmlns:a16="http://schemas.microsoft.com/office/drawing/2014/main" id="{F6E4CDF1-4CB9-4F4A-D8B9-C88A6E4111CA}"/>
              </a:ext>
            </a:extLst>
          </p:cNvPr>
          <p:cNvCxnSpPr>
            <a:cxnSpLocks/>
            <a:stCxn id="34" idx="2"/>
            <a:endCxn id="35" idx="0"/>
          </p:cNvCxnSpPr>
          <p:nvPr/>
        </p:nvCxnSpPr>
        <p:spPr>
          <a:xfrm flipH="1">
            <a:off x="4510777" y="4169531"/>
            <a:ext cx="10646" cy="65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7961F-276C-8566-0EBF-3EE4B2655931}"/>
              </a:ext>
            </a:extLst>
          </p:cNvPr>
          <p:cNvCxnSpPr>
            <a:cxnSpLocks/>
          </p:cNvCxnSpPr>
          <p:nvPr/>
        </p:nvCxnSpPr>
        <p:spPr>
          <a:xfrm flipV="1">
            <a:off x="3616437" y="2135701"/>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0A636AC6-E0A2-50F3-47FE-42D13A89A9A6}"/>
              </a:ext>
            </a:extLst>
          </p:cNvPr>
          <p:cNvSpPr/>
          <p:nvPr/>
        </p:nvSpPr>
        <p:spPr>
          <a:xfrm>
            <a:off x="5393374" y="1654958"/>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TextBox 18">
            <a:extLst>
              <a:ext uri="{FF2B5EF4-FFF2-40B4-BE49-F238E27FC236}">
                <a16:creationId xmlns:a16="http://schemas.microsoft.com/office/drawing/2014/main" id="{6F5E1FBB-97EB-4381-23B0-9C82C58063C3}"/>
              </a:ext>
            </a:extLst>
          </p:cNvPr>
          <p:cNvSpPr txBox="1"/>
          <p:nvPr/>
        </p:nvSpPr>
        <p:spPr>
          <a:xfrm>
            <a:off x="5683451" y="1918123"/>
            <a:ext cx="1144562" cy="461665"/>
          </a:xfrm>
          <a:prstGeom prst="rect">
            <a:avLst/>
          </a:prstGeom>
          <a:noFill/>
        </p:spPr>
        <p:txBody>
          <a:bodyPr wrap="square" rtlCol="0">
            <a:spAutoFit/>
          </a:bodyPr>
          <a:lstStyle/>
          <a:p>
            <a:r>
              <a:rPr lang="en-US" sz="800">
                <a:solidFill>
                  <a:schemeClr val="bg1"/>
                </a:solidFill>
              </a:rPr>
              <a:t>Is this a Management </a:t>
            </a:r>
          </a:p>
          <a:p>
            <a:r>
              <a:rPr lang="en-US" sz="800">
                <a:solidFill>
                  <a:schemeClr val="bg1"/>
                </a:solidFill>
              </a:rPr>
              <a:t>report?</a:t>
            </a:r>
          </a:p>
        </p:txBody>
      </p:sp>
      <p:cxnSp>
        <p:nvCxnSpPr>
          <p:cNvPr id="20" name="Straight Arrow Connector 19">
            <a:extLst>
              <a:ext uri="{FF2B5EF4-FFF2-40B4-BE49-F238E27FC236}">
                <a16:creationId xmlns:a16="http://schemas.microsoft.com/office/drawing/2014/main" id="{C6A45B09-1FBB-A6B3-4801-60814E7B9FE3}"/>
              </a:ext>
            </a:extLst>
          </p:cNvPr>
          <p:cNvCxnSpPr>
            <a:cxnSpLocks/>
          </p:cNvCxnSpPr>
          <p:nvPr/>
        </p:nvCxnSpPr>
        <p:spPr>
          <a:xfrm flipV="1">
            <a:off x="6611400" y="2143442"/>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BCADC0-669C-46F7-D638-6B0199C96E2C}"/>
              </a:ext>
            </a:extLst>
          </p:cNvPr>
          <p:cNvCxnSpPr>
            <a:cxnSpLocks/>
          </p:cNvCxnSpPr>
          <p:nvPr/>
        </p:nvCxnSpPr>
        <p:spPr>
          <a:xfrm flipV="1">
            <a:off x="5095420" y="2138911"/>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D8C5900-A949-77FA-0A40-FDBB8A9A8094}"/>
              </a:ext>
            </a:extLst>
          </p:cNvPr>
          <p:cNvSpPr txBox="1"/>
          <p:nvPr/>
        </p:nvSpPr>
        <p:spPr>
          <a:xfrm>
            <a:off x="6578185" y="1917462"/>
            <a:ext cx="372422" cy="215444"/>
          </a:xfrm>
          <a:prstGeom prst="rect">
            <a:avLst/>
          </a:prstGeom>
          <a:noFill/>
        </p:spPr>
        <p:txBody>
          <a:bodyPr wrap="square" rtlCol="0">
            <a:spAutoFit/>
          </a:bodyPr>
          <a:lstStyle/>
          <a:p>
            <a:r>
              <a:rPr lang="en-US" sz="800"/>
              <a:t>No</a:t>
            </a:r>
          </a:p>
        </p:txBody>
      </p:sp>
      <p:sp>
        <p:nvSpPr>
          <p:cNvPr id="25" name="Flowchart: Terminator 24">
            <a:extLst>
              <a:ext uri="{FF2B5EF4-FFF2-40B4-BE49-F238E27FC236}">
                <a16:creationId xmlns:a16="http://schemas.microsoft.com/office/drawing/2014/main" id="{C970F346-D010-D1D7-EF15-173B663789FE}"/>
              </a:ext>
            </a:extLst>
          </p:cNvPr>
          <p:cNvSpPr/>
          <p:nvPr/>
        </p:nvSpPr>
        <p:spPr>
          <a:xfrm>
            <a:off x="5438296" y="4790176"/>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Dashboard</a:t>
            </a:r>
          </a:p>
        </p:txBody>
      </p:sp>
      <p:sp>
        <p:nvSpPr>
          <p:cNvPr id="26" name="TextBox 25">
            <a:extLst>
              <a:ext uri="{FF2B5EF4-FFF2-40B4-BE49-F238E27FC236}">
                <a16:creationId xmlns:a16="http://schemas.microsoft.com/office/drawing/2014/main" id="{96E92084-47C2-F257-EA89-683AF6F09568}"/>
              </a:ext>
            </a:extLst>
          </p:cNvPr>
          <p:cNvSpPr txBox="1"/>
          <p:nvPr/>
        </p:nvSpPr>
        <p:spPr>
          <a:xfrm>
            <a:off x="5106534" y="1907618"/>
            <a:ext cx="372422" cy="215444"/>
          </a:xfrm>
          <a:prstGeom prst="rect">
            <a:avLst/>
          </a:prstGeom>
          <a:noFill/>
        </p:spPr>
        <p:txBody>
          <a:bodyPr wrap="square" rtlCol="0">
            <a:spAutoFit/>
          </a:bodyPr>
          <a:lstStyle/>
          <a:p>
            <a:r>
              <a:rPr lang="en-US" sz="800"/>
              <a:t>No</a:t>
            </a:r>
          </a:p>
        </p:txBody>
      </p:sp>
      <p:sp>
        <p:nvSpPr>
          <p:cNvPr id="30" name="Diamond 29">
            <a:extLst>
              <a:ext uri="{FF2B5EF4-FFF2-40B4-BE49-F238E27FC236}">
                <a16:creationId xmlns:a16="http://schemas.microsoft.com/office/drawing/2014/main" id="{431EA421-AD33-DF23-5E69-4B70A0AC4DC9}"/>
              </a:ext>
            </a:extLst>
          </p:cNvPr>
          <p:cNvSpPr/>
          <p:nvPr/>
        </p:nvSpPr>
        <p:spPr>
          <a:xfrm>
            <a:off x="7662780" y="316702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9" name="Flowchart: Terminator 28">
            <a:extLst>
              <a:ext uri="{FF2B5EF4-FFF2-40B4-BE49-F238E27FC236}">
                <a16:creationId xmlns:a16="http://schemas.microsoft.com/office/drawing/2014/main" id="{1E0C076C-D490-CAD6-D432-05F5180B419D}"/>
              </a:ext>
            </a:extLst>
          </p:cNvPr>
          <p:cNvSpPr/>
          <p:nvPr/>
        </p:nvSpPr>
        <p:spPr>
          <a:xfrm>
            <a:off x="6848242" y="4744057"/>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Paginated Reports</a:t>
            </a:r>
          </a:p>
        </p:txBody>
      </p:sp>
      <p:sp>
        <p:nvSpPr>
          <p:cNvPr id="31" name="TextBox 30">
            <a:extLst>
              <a:ext uri="{FF2B5EF4-FFF2-40B4-BE49-F238E27FC236}">
                <a16:creationId xmlns:a16="http://schemas.microsoft.com/office/drawing/2014/main" id="{67846DCC-366A-26DA-2EF0-4E82E982AACE}"/>
              </a:ext>
            </a:extLst>
          </p:cNvPr>
          <p:cNvSpPr txBox="1"/>
          <p:nvPr/>
        </p:nvSpPr>
        <p:spPr>
          <a:xfrm>
            <a:off x="7906623" y="3237165"/>
            <a:ext cx="954537" cy="769441"/>
          </a:xfrm>
          <a:prstGeom prst="rect">
            <a:avLst/>
          </a:prstGeom>
          <a:noFill/>
        </p:spPr>
        <p:txBody>
          <a:bodyPr wrap="square" lIns="91440" tIns="45720" rIns="91440" bIns="45720" rtlCol="0" anchor="t">
            <a:spAutoFit/>
          </a:bodyPr>
          <a:lstStyle/>
          <a:p>
            <a:endParaRPr lang="en-US" sz="800">
              <a:solidFill>
                <a:schemeClr val="bg1"/>
              </a:solidFill>
            </a:endParaRPr>
          </a:p>
          <a:p>
            <a:r>
              <a:rPr lang="en-US" sz="700">
                <a:solidFill>
                  <a:schemeClr val="bg1"/>
                </a:solidFill>
              </a:rPr>
              <a:t>Review the business case </a:t>
            </a:r>
          </a:p>
          <a:p>
            <a:r>
              <a:rPr lang="en-US" sz="700">
                <a:solidFill>
                  <a:schemeClr val="bg1"/>
                </a:solidFill>
              </a:rPr>
              <a:t>and why can’t</a:t>
            </a:r>
            <a:endParaRPr lang="en-US" sz="700">
              <a:solidFill>
                <a:schemeClr val="bg1"/>
              </a:solidFill>
              <a:cs typeface="Arial"/>
            </a:endParaRPr>
          </a:p>
          <a:p>
            <a:r>
              <a:rPr lang="en-US" sz="700">
                <a:solidFill>
                  <a:schemeClr val="bg1"/>
                </a:solidFill>
              </a:rPr>
              <a:t>application OOTB report?</a:t>
            </a:r>
            <a:r>
              <a:rPr lang="en-US" sz="800">
                <a:solidFill>
                  <a:schemeClr val="bg1"/>
                </a:solidFill>
              </a:rPr>
              <a:t> </a:t>
            </a:r>
            <a:endParaRPr lang="en-US" sz="800">
              <a:solidFill>
                <a:schemeClr val="bg1"/>
              </a:solidFill>
              <a:cs typeface="Arial"/>
            </a:endParaRPr>
          </a:p>
        </p:txBody>
      </p:sp>
      <p:sp>
        <p:nvSpPr>
          <p:cNvPr id="34" name="Diamond 33">
            <a:extLst>
              <a:ext uri="{FF2B5EF4-FFF2-40B4-BE49-F238E27FC236}">
                <a16:creationId xmlns:a16="http://schemas.microsoft.com/office/drawing/2014/main" id="{270DB641-8596-1C56-8BE0-9371F1BBE987}"/>
              </a:ext>
            </a:extLst>
          </p:cNvPr>
          <p:cNvSpPr/>
          <p:nvPr/>
        </p:nvSpPr>
        <p:spPr>
          <a:xfrm>
            <a:off x="3919817" y="3200412"/>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5" name="Flowchart: Terminator 34">
            <a:extLst>
              <a:ext uri="{FF2B5EF4-FFF2-40B4-BE49-F238E27FC236}">
                <a16:creationId xmlns:a16="http://schemas.microsoft.com/office/drawing/2014/main" id="{2431F7BF-F828-71B1-B196-F10A62C414D2}"/>
              </a:ext>
            </a:extLst>
          </p:cNvPr>
          <p:cNvSpPr/>
          <p:nvPr/>
        </p:nvSpPr>
        <p:spPr>
          <a:xfrm>
            <a:off x="3940171" y="4821749"/>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Business Objects Universe</a:t>
            </a:r>
          </a:p>
        </p:txBody>
      </p:sp>
      <p:sp>
        <p:nvSpPr>
          <p:cNvPr id="36" name="TextBox 35">
            <a:extLst>
              <a:ext uri="{FF2B5EF4-FFF2-40B4-BE49-F238E27FC236}">
                <a16:creationId xmlns:a16="http://schemas.microsoft.com/office/drawing/2014/main" id="{9470D925-0E08-5E5E-6C2E-3E337660B4A3}"/>
              </a:ext>
            </a:extLst>
          </p:cNvPr>
          <p:cNvSpPr txBox="1"/>
          <p:nvPr/>
        </p:nvSpPr>
        <p:spPr>
          <a:xfrm>
            <a:off x="4139901" y="3380201"/>
            <a:ext cx="954537" cy="46166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Can Power BI handle?</a:t>
            </a:r>
          </a:p>
        </p:txBody>
      </p:sp>
      <p:sp>
        <p:nvSpPr>
          <p:cNvPr id="38" name="TextBox 37">
            <a:extLst>
              <a:ext uri="{FF2B5EF4-FFF2-40B4-BE49-F238E27FC236}">
                <a16:creationId xmlns:a16="http://schemas.microsoft.com/office/drawing/2014/main" id="{6DD9AA0A-34C8-FB19-8F88-064FA3560CF0}"/>
              </a:ext>
            </a:extLst>
          </p:cNvPr>
          <p:cNvSpPr txBox="1"/>
          <p:nvPr/>
        </p:nvSpPr>
        <p:spPr>
          <a:xfrm>
            <a:off x="4112123" y="4291605"/>
            <a:ext cx="737825" cy="215444"/>
          </a:xfrm>
          <a:prstGeom prst="rect">
            <a:avLst/>
          </a:prstGeom>
          <a:noFill/>
        </p:spPr>
        <p:txBody>
          <a:bodyPr wrap="square" rtlCol="0">
            <a:spAutoFit/>
          </a:bodyPr>
          <a:lstStyle/>
          <a:p>
            <a:r>
              <a:rPr lang="en-US" sz="800"/>
              <a:t>No</a:t>
            </a:r>
          </a:p>
        </p:txBody>
      </p:sp>
      <p:cxnSp>
        <p:nvCxnSpPr>
          <p:cNvPr id="39" name="Straight Arrow Connector 38">
            <a:extLst>
              <a:ext uri="{FF2B5EF4-FFF2-40B4-BE49-F238E27FC236}">
                <a16:creationId xmlns:a16="http://schemas.microsoft.com/office/drawing/2014/main" id="{DF740393-DF44-75BE-49DD-4B78048EFD99}"/>
              </a:ext>
            </a:extLst>
          </p:cNvPr>
          <p:cNvCxnSpPr>
            <a:cxnSpLocks/>
          </p:cNvCxnSpPr>
          <p:nvPr/>
        </p:nvCxnSpPr>
        <p:spPr>
          <a:xfrm>
            <a:off x="4509948" y="2606602"/>
            <a:ext cx="7296" cy="59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6C6E860-D4EF-1C8D-4B75-9C21123C31D7}"/>
              </a:ext>
            </a:extLst>
          </p:cNvPr>
          <p:cNvSpPr txBox="1"/>
          <p:nvPr/>
        </p:nvSpPr>
        <p:spPr>
          <a:xfrm>
            <a:off x="5631515" y="3394466"/>
            <a:ext cx="954537" cy="46166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Can Power BI handle?</a:t>
            </a:r>
          </a:p>
        </p:txBody>
      </p:sp>
      <p:sp>
        <p:nvSpPr>
          <p:cNvPr id="47" name="TextBox 46">
            <a:extLst>
              <a:ext uri="{FF2B5EF4-FFF2-40B4-BE49-F238E27FC236}">
                <a16:creationId xmlns:a16="http://schemas.microsoft.com/office/drawing/2014/main" id="{EA2FB453-C6CB-DFCC-E332-C95191531134}"/>
              </a:ext>
            </a:extLst>
          </p:cNvPr>
          <p:cNvSpPr txBox="1"/>
          <p:nvPr/>
        </p:nvSpPr>
        <p:spPr>
          <a:xfrm>
            <a:off x="5636336" y="4269196"/>
            <a:ext cx="737825" cy="215444"/>
          </a:xfrm>
          <a:prstGeom prst="rect">
            <a:avLst/>
          </a:prstGeom>
          <a:noFill/>
        </p:spPr>
        <p:txBody>
          <a:bodyPr wrap="square" rtlCol="0">
            <a:spAutoFit/>
          </a:bodyPr>
          <a:lstStyle/>
          <a:p>
            <a:r>
              <a:rPr lang="en-US" sz="800"/>
              <a:t>Yes</a:t>
            </a:r>
          </a:p>
        </p:txBody>
      </p:sp>
      <p:cxnSp>
        <p:nvCxnSpPr>
          <p:cNvPr id="49" name="Straight Arrow Connector 48">
            <a:extLst>
              <a:ext uri="{FF2B5EF4-FFF2-40B4-BE49-F238E27FC236}">
                <a16:creationId xmlns:a16="http://schemas.microsoft.com/office/drawing/2014/main" id="{AB06D60D-5E98-73E3-11E3-39DF351A9B45}"/>
              </a:ext>
            </a:extLst>
          </p:cNvPr>
          <p:cNvCxnSpPr>
            <a:cxnSpLocks/>
            <a:stCxn id="18" idx="2"/>
            <a:endCxn id="25" idx="0"/>
          </p:cNvCxnSpPr>
          <p:nvPr/>
        </p:nvCxnSpPr>
        <p:spPr>
          <a:xfrm>
            <a:off x="5994980" y="2624077"/>
            <a:ext cx="13922" cy="216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lowchart: Terminator 49">
            <a:extLst>
              <a:ext uri="{FF2B5EF4-FFF2-40B4-BE49-F238E27FC236}">
                <a16:creationId xmlns:a16="http://schemas.microsoft.com/office/drawing/2014/main" id="{0085F918-E6D1-8DC8-5F8F-694FEE30DC89}"/>
              </a:ext>
            </a:extLst>
          </p:cNvPr>
          <p:cNvSpPr/>
          <p:nvPr/>
        </p:nvSpPr>
        <p:spPr>
          <a:xfrm>
            <a:off x="2518441" y="4824909"/>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Datasets</a:t>
            </a:r>
          </a:p>
        </p:txBody>
      </p:sp>
      <p:cxnSp>
        <p:nvCxnSpPr>
          <p:cNvPr id="53" name="Connector: Elbow 52">
            <a:extLst>
              <a:ext uri="{FF2B5EF4-FFF2-40B4-BE49-F238E27FC236}">
                <a16:creationId xmlns:a16="http://schemas.microsoft.com/office/drawing/2014/main" id="{DE6EC248-1A19-CC7A-1330-C86FD25B0E44}"/>
              </a:ext>
            </a:extLst>
          </p:cNvPr>
          <p:cNvCxnSpPr>
            <a:cxnSpLocks/>
            <a:stCxn id="34" idx="1"/>
            <a:endCxn id="50" idx="0"/>
          </p:cNvCxnSpPr>
          <p:nvPr/>
        </p:nvCxnSpPr>
        <p:spPr>
          <a:xfrm rot="10800000" flipV="1">
            <a:off x="3089047" y="3684971"/>
            <a:ext cx="830770" cy="11399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0D9E180-C18E-E58F-885D-F7F14B1C9363}"/>
              </a:ext>
            </a:extLst>
          </p:cNvPr>
          <p:cNvSpPr txBox="1"/>
          <p:nvPr/>
        </p:nvSpPr>
        <p:spPr>
          <a:xfrm>
            <a:off x="3375185" y="3679077"/>
            <a:ext cx="737825" cy="215444"/>
          </a:xfrm>
          <a:prstGeom prst="rect">
            <a:avLst/>
          </a:prstGeom>
          <a:noFill/>
        </p:spPr>
        <p:txBody>
          <a:bodyPr wrap="square" rtlCol="0">
            <a:spAutoFit/>
          </a:bodyPr>
          <a:lstStyle/>
          <a:p>
            <a:r>
              <a:rPr lang="en-US" sz="800"/>
              <a:t>Yes</a:t>
            </a:r>
          </a:p>
        </p:txBody>
      </p:sp>
      <p:sp>
        <p:nvSpPr>
          <p:cNvPr id="61" name="Diamond 60">
            <a:extLst>
              <a:ext uri="{FF2B5EF4-FFF2-40B4-BE49-F238E27FC236}">
                <a16:creationId xmlns:a16="http://schemas.microsoft.com/office/drawing/2014/main" id="{6599D600-838C-C94F-C707-CBE610D498DE}"/>
              </a:ext>
            </a:extLst>
          </p:cNvPr>
          <p:cNvSpPr/>
          <p:nvPr/>
        </p:nvSpPr>
        <p:spPr>
          <a:xfrm>
            <a:off x="8402695" y="165846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2" name="TextBox 61">
            <a:extLst>
              <a:ext uri="{FF2B5EF4-FFF2-40B4-BE49-F238E27FC236}">
                <a16:creationId xmlns:a16="http://schemas.microsoft.com/office/drawing/2014/main" id="{497F8549-70FB-7120-D95D-AE79375B00C1}"/>
              </a:ext>
            </a:extLst>
          </p:cNvPr>
          <p:cNvSpPr txBox="1"/>
          <p:nvPr/>
        </p:nvSpPr>
        <p:spPr>
          <a:xfrm>
            <a:off x="8692650" y="1791219"/>
            <a:ext cx="1053737" cy="58477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Is this an audit </a:t>
            </a:r>
          </a:p>
          <a:p>
            <a:r>
              <a:rPr lang="en-US" sz="800">
                <a:solidFill>
                  <a:schemeClr val="bg1"/>
                </a:solidFill>
              </a:rPr>
              <a:t>or compliance Report? </a:t>
            </a:r>
          </a:p>
        </p:txBody>
      </p:sp>
      <p:cxnSp>
        <p:nvCxnSpPr>
          <p:cNvPr id="63" name="Straight Arrow Connector 62">
            <a:extLst>
              <a:ext uri="{FF2B5EF4-FFF2-40B4-BE49-F238E27FC236}">
                <a16:creationId xmlns:a16="http://schemas.microsoft.com/office/drawing/2014/main" id="{50B0432B-8607-9222-DA03-3471CB13B5C2}"/>
              </a:ext>
            </a:extLst>
          </p:cNvPr>
          <p:cNvCxnSpPr>
            <a:cxnSpLocks/>
          </p:cNvCxnSpPr>
          <p:nvPr/>
        </p:nvCxnSpPr>
        <p:spPr>
          <a:xfrm flipH="1">
            <a:off x="8292864" y="2635190"/>
            <a:ext cx="694793" cy="54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C8EF860-F181-3BF4-6C29-87EE1F5D0E53}"/>
              </a:ext>
            </a:extLst>
          </p:cNvPr>
          <p:cNvCxnSpPr>
            <a:cxnSpLocks/>
          </p:cNvCxnSpPr>
          <p:nvPr/>
        </p:nvCxnSpPr>
        <p:spPr>
          <a:xfrm flipV="1">
            <a:off x="8109525" y="2143442"/>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F72064A-129C-BAD2-91B2-3EC53382475F}"/>
              </a:ext>
            </a:extLst>
          </p:cNvPr>
          <p:cNvSpPr txBox="1"/>
          <p:nvPr/>
        </p:nvSpPr>
        <p:spPr>
          <a:xfrm>
            <a:off x="8076310" y="1917462"/>
            <a:ext cx="372422" cy="215444"/>
          </a:xfrm>
          <a:prstGeom prst="rect">
            <a:avLst/>
          </a:prstGeom>
          <a:noFill/>
        </p:spPr>
        <p:txBody>
          <a:bodyPr wrap="square" rtlCol="0">
            <a:spAutoFit/>
          </a:bodyPr>
          <a:lstStyle/>
          <a:p>
            <a:r>
              <a:rPr lang="en-US" sz="800"/>
              <a:t>No</a:t>
            </a:r>
          </a:p>
        </p:txBody>
      </p:sp>
      <p:sp>
        <p:nvSpPr>
          <p:cNvPr id="72" name="Flowchart: Terminator 71">
            <a:extLst>
              <a:ext uri="{FF2B5EF4-FFF2-40B4-BE49-F238E27FC236}">
                <a16:creationId xmlns:a16="http://schemas.microsoft.com/office/drawing/2014/main" id="{5EC16B9E-78BB-9772-6DB7-D841196E5C99}"/>
              </a:ext>
            </a:extLst>
          </p:cNvPr>
          <p:cNvSpPr/>
          <p:nvPr/>
        </p:nvSpPr>
        <p:spPr>
          <a:xfrm>
            <a:off x="1453874" y="1985789"/>
            <a:ext cx="794926" cy="289705"/>
          </a:xfrm>
          <a:prstGeom prst="flowChartTerminator">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Start</a:t>
            </a:r>
          </a:p>
        </p:txBody>
      </p:sp>
      <p:cxnSp>
        <p:nvCxnSpPr>
          <p:cNvPr id="73" name="Straight Arrow Connector 72">
            <a:extLst>
              <a:ext uri="{FF2B5EF4-FFF2-40B4-BE49-F238E27FC236}">
                <a16:creationId xmlns:a16="http://schemas.microsoft.com/office/drawing/2014/main" id="{7BC4B5AC-3C0C-8E8D-F81E-F2F1FC972737}"/>
              </a:ext>
            </a:extLst>
          </p:cNvPr>
          <p:cNvCxnSpPr>
            <a:cxnSpLocks/>
            <a:stCxn id="72" idx="3"/>
          </p:cNvCxnSpPr>
          <p:nvPr/>
        </p:nvCxnSpPr>
        <p:spPr>
          <a:xfrm>
            <a:off x="2248800" y="2130642"/>
            <a:ext cx="197348" cy="1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Flowchart: Terminator 74">
            <a:extLst>
              <a:ext uri="{FF2B5EF4-FFF2-40B4-BE49-F238E27FC236}">
                <a16:creationId xmlns:a16="http://schemas.microsoft.com/office/drawing/2014/main" id="{F4A7DB5F-1B7F-E276-92F3-F07688F53EBD}"/>
              </a:ext>
            </a:extLst>
          </p:cNvPr>
          <p:cNvSpPr/>
          <p:nvPr/>
        </p:nvSpPr>
        <p:spPr>
          <a:xfrm>
            <a:off x="8193198" y="4691237"/>
            <a:ext cx="1861153"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t>Send to application reporting review and work with business team</a:t>
            </a:r>
          </a:p>
        </p:txBody>
      </p:sp>
      <p:cxnSp>
        <p:nvCxnSpPr>
          <p:cNvPr id="80" name="Connector: Elbow 79">
            <a:extLst>
              <a:ext uri="{FF2B5EF4-FFF2-40B4-BE49-F238E27FC236}">
                <a16:creationId xmlns:a16="http://schemas.microsoft.com/office/drawing/2014/main" id="{D7FCD267-17AB-C37F-64B4-AC098801C350}"/>
              </a:ext>
            </a:extLst>
          </p:cNvPr>
          <p:cNvCxnSpPr>
            <a:cxnSpLocks/>
          </p:cNvCxnSpPr>
          <p:nvPr/>
        </p:nvCxnSpPr>
        <p:spPr>
          <a:xfrm>
            <a:off x="8856407" y="3670751"/>
            <a:ext cx="270408" cy="10192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49CF26A-EC98-A808-AE14-4EC2D97AC179}"/>
              </a:ext>
            </a:extLst>
          </p:cNvPr>
          <p:cNvSpPr txBox="1"/>
          <p:nvPr/>
        </p:nvSpPr>
        <p:spPr>
          <a:xfrm>
            <a:off x="8550175" y="4301193"/>
            <a:ext cx="737825" cy="215444"/>
          </a:xfrm>
          <a:prstGeom prst="rect">
            <a:avLst/>
          </a:prstGeom>
          <a:noFill/>
        </p:spPr>
        <p:txBody>
          <a:bodyPr wrap="square" rtlCol="0">
            <a:spAutoFit/>
          </a:bodyPr>
          <a:lstStyle/>
          <a:p>
            <a:r>
              <a:rPr lang="en-US" sz="800"/>
              <a:t>Rejected</a:t>
            </a:r>
          </a:p>
        </p:txBody>
      </p:sp>
      <p:cxnSp>
        <p:nvCxnSpPr>
          <p:cNvPr id="3" name="Straight Arrow Connector 2">
            <a:extLst>
              <a:ext uri="{FF2B5EF4-FFF2-40B4-BE49-F238E27FC236}">
                <a16:creationId xmlns:a16="http://schemas.microsoft.com/office/drawing/2014/main" id="{3E96D3D9-E5EA-BEAE-6305-8F007CB1F606}"/>
              </a:ext>
            </a:extLst>
          </p:cNvPr>
          <p:cNvCxnSpPr>
            <a:cxnSpLocks/>
          </p:cNvCxnSpPr>
          <p:nvPr/>
        </p:nvCxnSpPr>
        <p:spPr>
          <a:xfrm>
            <a:off x="3022621" y="2622901"/>
            <a:ext cx="11370" cy="341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B8DD08-1F51-6446-AC65-07A7C98AE93C}"/>
              </a:ext>
            </a:extLst>
          </p:cNvPr>
          <p:cNvSpPr txBox="1"/>
          <p:nvPr/>
        </p:nvSpPr>
        <p:spPr>
          <a:xfrm>
            <a:off x="2699989" y="2725646"/>
            <a:ext cx="372422" cy="215444"/>
          </a:xfrm>
          <a:prstGeom prst="rect">
            <a:avLst/>
          </a:prstGeom>
          <a:noFill/>
        </p:spPr>
        <p:txBody>
          <a:bodyPr wrap="square" lIns="91440" tIns="45720" rIns="91440" bIns="45720" rtlCol="0" anchor="t">
            <a:spAutoFit/>
          </a:bodyPr>
          <a:lstStyle/>
          <a:p>
            <a:r>
              <a:rPr lang="en-US" sz="800"/>
              <a:t>Yes</a:t>
            </a:r>
          </a:p>
        </p:txBody>
      </p:sp>
      <p:sp>
        <p:nvSpPr>
          <p:cNvPr id="7" name="TextBox 6">
            <a:extLst>
              <a:ext uri="{FF2B5EF4-FFF2-40B4-BE49-F238E27FC236}">
                <a16:creationId xmlns:a16="http://schemas.microsoft.com/office/drawing/2014/main" id="{7EBBC7A0-94BF-B87A-C6F6-B67750942E3D}"/>
              </a:ext>
            </a:extLst>
          </p:cNvPr>
          <p:cNvSpPr txBox="1"/>
          <p:nvPr/>
        </p:nvSpPr>
        <p:spPr>
          <a:xfrm>
            <a:off x="4138417" y="2725645"/>
            <a:ext cx="372422" cy="215444"/>
          </a:xfrm>
          <a:prstGeom prst="rect">
            <a:avLst/>
          </a:prstGeom>
          <a:noFill/>
        </p:spPr>
        <p:txBody>
          <a:bodyPr wrap="square" lIns="91440" tIns="45720" rIns="91440" bIns="45720" rtlCol="0" anchor="t">
            <a:spAutoFit/>
          </a:bodyPr>
          <a:lstStyle/>
          <a:p>
            <a:r>
              <a:rPr lang="en-US" sz="800"/>
              <a:t>Yes</a:t>
            </a:r>
          </a:p>
        </p:txBody>
      </p:sp>
      <p:sp>
        <p:nvSpPr>
          <p:cNvPr id="8" name="TextBox 7">
            <a:extLst>
              <a:ext uri="{FF2B5EF4-FFF2-40B4-BE49-F238E27FC236}">
                <a16:creationId xmlns:a16="http://schemas.microsoft.com/office/drawing/2014/main" id="{303EBC22-54F2-41B7-24E2-2E9CB7EE7922}"/>
              </a:ext>
            </a:extLst>
          </p:cNvPr>
          <p:cNvSpPr txBox="1"/>
          <p:nvPr/>
        </p:nvSpPr>
        <p:spPr>
          <a:xfrm>
            <a:off x="7129368" y="2725645"/>
            <a:ext cx="372422" cy="215444"/>
          </a:xfrm>
          <a:prstGeom prst="rect">
            <a:avLst/>
          </a:prstGeom>
          <a:noFill/>
        </p:spPr>
        <p:txBody>
          <a:bodyPr wrap="square" lIns="91440" tIns="45720" rIns="91440" bIns="45720" rtlCol="0" anchor="t">
            <a:spAutoFit/>
          </a:bodyPr>
          <a:lstStyle/>
          <a:p>
            <a:r>
              <a:rPr lang="en-US" sz="800"/>
              <a:t>Yes</a:t>
            </a:r>
          </a:p>
        </p:txBody>
      </p:sp>
      <p:sp>
        <p:nvSpPr>
          <p:cNvPr id="9" name="TextBox 8">
            <a:extLst>
              <a:ext uri="{FF2B5EF4-FFF2-40B4-BE49-F238E27FC236}">
                <a16:creationId xmlns:a16="http://schemas.microsoft.com/office/drawing/2014/main" id="{2851BB9F-8A3B-D15F-86A5-F9ED780EF903}"/>
              </a:ext>
            </a:extLst>
          </p:cNvPr>
          <p:cNvSpPr txBox="1"/>
          <p:nvPr/>
        </p:nvSpPr>
        <p:spPr>
          <a:xfrm>
            <a:off x="8791913" y="2746020"/>
            <a:ext cx="470219" cy="215444"/>
          </a:xfrm>
          <a:prstGeom prst="rect">
            <a:avLst/>
          </a:prstGeom>
          <a:noFill/>
        </p:spPr>
        <p:txBody>
          <a:bodyPr wrap="square" lIns="91440" tIns="45720" rIns="91440" bIns="45720" rtlCol="0" anchor="t">
            <a:spAutoFit/>
          </a:bodyPr>
          <a:lstStyle/>
          <a:p>
            <a:r>
              <a:rPr lang="en-US" sz="800"/>
              <a:t>Yes</a:t>
            </a:r>
          </a:p>
        </p:txBody>
      </p:sp>
      <p:cxnSp>
        <p:nvCxnSpPr>
          <p:cNvPr id="16" name="Connector: Elbow 15">
            <a:extLst>
              <a:ext uri="{FF2B5EF4-FFF2-40B4-BE49-F238E27FC236}">
                <a16:creationId xmlns:a16="http://schemas.microsoft.com/office/drawing/2014/main" id="{99CD4CB1-3934-AF96-7D6C-CAB3195EF3AD}"/>
              </a:ext>
            </a:extLst>
          </p:cNvPr>
          <p:cNvCxnSpPr>
            <a:cxnSpLocks/>
          </p:cNvCxnSpPr>
          <p:nvPr/>
        </p:nvCxnSpPr>
        <p:spPr>
          <a:xfrm flipH="1">
            <a:off x="7388030" y="3680896"/>
            <a:ext cx="264363" cy="1058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0EA38DD-FCD1-8F52-17D8-29DBC45E2906}"/>
              </a:ext>
            </a:extLst>
          </p:cNvPr>
          <p:cNvCxnSpPr/>
          <p:nvPr/>
        </p:nvCxnSpPr>
        <p:spPr>
          <a:xfrm>
            <a:off x="7502137" y="2626679"/>
            <a:ext cx="747331" cy="55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D9DEBA5-D7F0-42E3-8746-188ED93A02FB}"/>
              </a:ext>
            </a:extLst>
          </p:cNvPr>
          <p:cNvGrpSpPr/>
          <p:nvPr/>
        </p:nvGrpSpPr>
        <p:grpSpPr>
          <a:xfrm>
            <a:off x="10515108" y="91017"/>
            <a:ext cx="384443" cy="564847"/>
            <a:chOff x="10031310" y="132997"/>
            <a:chExt cx="384443" cy="564847"/>
          </a:xfrm>
        </p:grpSpPr>
        <p:sp>
          <p:nvSpPr>
            <p:cNvPr id="55" name="Flowchart: Connector 54">
              <a:extLst>
                <a:ext uri="{FF2B5EF4-FFF2-40B4-BE49-F238E27FC236}">
                  <a16:creationId xmlns:a16="http://schemas.microsoft.com/office/drawing/2014/main" id="{0F080492-FA4E-4E59-ADCB-8248CF3CA20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7" name="Graphic 56" descr="Microphone with solid fill">
              <a:extLst>
                <a:ext uri="{FF2B5EF4-FFF2-40B4-BE49-F238E27FC236}">
                  <a16:creationId xmlns:a16="http://schemas.microsoft.com/office/drawing/2014/main" id="{551FCBB8-4D7C-4765-B085-C8D56A9A1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58" name="TextBox 57">
            <a:extLst>
              <a:ext uri="{FF2B5EF4-FFF2-40B4-BE49-F238E27FC236}">
                <a16:creationId xmlns:a16="http://schemas.microsoft.com/office/drawing/2014/main" id="{BB9F4A70-E5F7-4DCF-B974-AAE02B9A6909}"/>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endParaRPr lang="en-US" sz="1200" dirty="0"/>
          </a:p>
        </p:txBody>
      </p:sp>
      <p:sp>
        <p:nvSpPr>
          <p:cNvPr id="4" name="Flowchart: Terminator 3">
            <a:extLst>
              <a:ext uri="{FF2B5EF4-FFF2-40B4-BE49-F238E27FC236}">
                <a16:creationId xmlns:a16="http://schemas.microsoft.com/office/drawing/2014/main" id="{725C768D-5464-F507-6DAE-211BDC2D1720}"/>
              </a:ext>
            </a:extLst>
          </p:cNvPr>
          <p:cNvSpPr/>
          <p:nvPr/>
        </p:nvSpPr>
        <p:spPr>
          <a:xfrm>
            <a:off x="9439236" y="3128897"/>
            <a:ext cx="1861153"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t>Review the reporting pattern and recommend any other tool in the current ecosystem if PBI/BO cannot be used</a:t>
            </a:r>
            <a:endParaRPr lang="en-US" sz="800" b="1">
              <a:cs typeface="Arial"/>
            </a:endParaRPr>
          </a:p>
        </p:txBody>
      </p:sp>
      <p:cxnSp>
        <p:nvCxnSpPr>
          <p:cNvPr id="10" name="Connector: Elbow 9">
            <a:extLst>
              <a:ext uri="{FF2B5EF4-FFF2-40B4-BE49-F238E27FC236}">
                <a16:creationId xmlns:a16="http://schemas.microsoft.com/office/drawing/2014/main" id="{96CE47E8-A9D0-6891-3174-28B9A7240265}"/>
              </a:ext>
            </a:extLst>
          </p:cNvPr>
          <p:cNvCxnSpPr>
            <a:cxnSpLocks/>
          </p:cNvCxnSpPr>
          <p:nvPr/>
        </p:nvCxnSpPr>
        <p:spPr>
          <a:xfrm>
            <a:off x="9604030" y="2146750"/>
            <a:ext cx="768823" cy="9712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9989C7-12CE-5BA1-96B6-6FEF7C89B9B8}"/>
              </a:ext>
            </a:extLst>
          </p:cNvPr>
          <p:cNvSpPr txBox="1"/>
          <p:nvPr/>
        </p:nvSpPr>
        <p:spPr>
          <a:xfrm>
            <a:off x="9898969" y="1931302"/>
            <a:ext cx="470219" cy="215444"/>
          </a:xfrm>
          <a:prstGeom prst="rect">
            <a:avLst/>
          </a:prstGeom>
          <a:noFill/>
        </p:spPr>
        <p:txBody>
          <a:bodyPr wrap="square" lIns="91440" tIns="45720" rIns="91440" bIns="45720" rtlCol="0" anchor="t">
            <a:spAutoFit/>
          </a:bodyPr>
          <a:lstStyle/>
          <a:p>
            <a:r>
              <a:rPr lang="en-US" sz="800"/>
              <a:t>No</a:t>
            </a:r>
          </a:p>
        </p:txBody>
      </p:sp>
    </p:spTree>
    <p:extLst>
      <p:ext uri="{BB962C8B-B14F-4D97-AF65-F5344CB8AC3E}">
        <p14:creationId xmlns:p14="http://schemas.microsoft.com/office/powerpoint/2010/main" val="247874060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lstStyle/>
          <a:p>
            <a:r>
              <a:rPr lang="en-US">
                <a:solidFill>
                  <a:srgbClr val="F3753F"/>
                </a:solidFill>
              </a:rPr>
              <a:t>Report Dispositioning – Next Steps</a:t>
            </a:r>
          </a:p>
        </p:txBody>
      </p:sp>
      <p:sp>
        <p:nvSpPr>
          <p:cNvPr id="7" name="Rectangle 6">
            <a:extLst>
              <a:ext uri="{FF2B5EF4-FFF2-40B4-BE49-F238E27FC236}">
                <a16:creationId xmlns:a16="http://schemas.microsoft.com/office/drawing/2014/main" id="{60D64272-F1A4-4178-A1B4-4783EA59A758}"/>
              </a:ext>
            </a:extLst>
          </p:cNvPr>
          <p:cNvSpPr/>
          <p:nvPr/>
        </p:nvSpPr>
        <p:spPr>
          <a:xfrm>
            <a:off x="745067" y="275166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1.1:</a:t>
            </a:r>
            <a:r>
              <a:rPr lang="en-US" sz="1100">
                <a:solidFill>
                  <a:schemeClr val="tx1"/>
                </a:solidFill>
              </a:rPr>
              <a:t> Reporting Requirement from Template</a:t>
            </a:r>
          </a:p>
        </p:txBody>
      </p:sp>
      <p:sp>
        <p:nvSpPr>
          <p:cNvPr id="8" name="Rectangle 7">
            <a:extLst>
              <a:ext uri="{FF2B5EF4-FFF2-40B4-BE49-F238E27FC236}">
                <a16:creationId xmlns:a16="http://schemas.microsoft.com/office/drawing/2014/main" id="{C51ACACB-6156-4C70-B4F1-6E05AF1F1AF6}"/>
              </a:ext>
            </a:extLst>
          </p:cNvPr>
          <p:cNvSpPr/>
          <p:nvPr/>
        </p:nvSpPr>
        <p:spPr>
          <a:xfrm>
            <a:off x="745067" y="1450480"/>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1.2: </a:t>
            </a:r>
            <a:r>
              <a:rPr lang="en-US" sz="1100">
                <a:solidFill>
                  <a:schemeClr val="tx1"/>
                </a:solidFill>
              </a:rPr>
              <a:t>Reporting user stories from workshops </a:t>
            </a:r>
          </a:p>
        </p:txBody>
      </p:sp>
      <p:sp>
        <p:nvSpPr>
          <p:cNvPr id="9" name="Rectangle 8">
            <a:extLst>
              <a:ext uri="{FF2B5EF4-FFF2-40B4-BE49-F238E27FC236}">
                <a16:creationId xmlns:a16="http://schemas.microsoft.com/office/drawing/2014/main" id="{65E941A4-43C7-4F6F-9835-A4E6F76C5A3E}"/>
              </a:ext>
            </a:extLst>
          </p:cNvPr>
          <p:cNvSpPr/>
          <p:nvPr/>
        </p:nvSpPr>
        <p:spPr>
          <a:xfrm>
            <a:off x="3172180" y="275166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2.1: </a:t>
            </a:r>
            <a:r>
              <a:rPr lang="en-US" sz="1100">
                <a:solidFill>
                  <a:schemeClr val="tx1"/>
                </a:solidFill>
              </a:rPr>
              <a:t>Initial analysis by Deloitte Leads </a:t>
            </a:r>
          </a:p>
        </p:txBody>
      </p:sp>
      <p:sp>
        <p:nvSpPr>
          <p:cNvPr id="10" name="Rectangle 9">
            <a:extLst>
              <a:ext uri="{FF2B5EF4-FFF2-40B4-BE49-F238E27FC236}">
                <a16:creationId xmlns:a16="http://schemas.microsoft.com/office/drawing/2014/main" id="{5D9BC5BD-9C78-4522-B3DF-B61C23CB9D69}"/>
              </a:ext>
            </a:extLst>
          </p:cNvPr>
          <p:cNvSpPr/>
          <p:nvPr/>
        </p:nvSpPr>
        <p:spPr>
          <a:xfrm>
            <a:off x="5881516" y="2748775"/>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3: </a:t>
            </a:r>
            <a:r>
              <a:rPr lang="en-US" sz="1100">
                <a:solidFill>
                  <a:schemeClr val="tx1"/>
                </a:solidFill>
              </a:rPr>
              <a:t>Review with Reporting SMEs</a:t>
            </a:r>
          </a:p>
        </p:txBody>
      </p:sp>
      <p:sp>
        <p:nvSpPr>
          <p:cNvPr id="11" name="TextBox 10">
            <a:extLst>
              <a:ext uri="{FF2B5EF4-FFF2-40B4-BE49-F238E27FC236}">
                <a16:creationId xmlns:a16="http://schemas.microsoft.com/office/drawing/2014/main" id="{2780F328-F5DA-41ED-ACFF-1572DC75D5A7}"/>
              </a:ext>
            </a:extLst>
          </p:cNvPr>
          <p:cNvSpPr txBox="1"/>
          <p:nvPr/>
        </p:nvSpPr>
        <p:spPr>
          <a:xfrm>
            <a:off x="4323644" y="1506758"/>
            <a:ext cx="2664179" cy="677333"/>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dirty="0"/>
              <a:t>Add User stories to Reporting list </a:t>
            </a:r>
          </a:p>
          <a:p>
            <a:pPr marL="285750" indent="-285750" algn="l">
              <a:buFont typeface="Arial" panose="020B0604020202020204" pitchFamily="34" charset="0"/>
              <a:buChar char="•"/>
            </a:pPr>
            <a:r>
              <a:rPr lang="en-US" sz="1000" dirty="0"/>
              <a:t>Phase prioritization</a:t>
            </a:r>
          </a:p>
          <a:p>
            <a:pPr marL="285750" indent="-285750" algn="l">
              <a:buFont typeface="Arial" panose="020B0604020202020204" pitchFamily="34" charset="0"/>
              <a:buChar char="•"/>
            </a:pPr>
            <a:r>
              <a:rPr lang="en-US" sz="1000" dirty="0"/>
              <a:t>Initial FIT/GAP</a:t>
            </a:r>
          </a:p>
          <a:p>
            <a:pPr marL="285750" indent="-285750" algn="l">
              <a:buFont typeface="Arial" panose="020B0604020202020204" pitchFamily="34" charset="0"/>
              <a:buChar char="•"/>
            </a:pPr>
            <a:r>
              <a:rPr lang="en-US" sz="1000" dirty="0"/>
              <a:t>Clarification question for  SMES</a:t>
            </a:r>
          </a:p>
        </p:txBody>
      </p:sp>
      <p:sp>
        <p:nvSpPr>
          <p:cNvPr id="12" name="TextBox 11">
            <a:extLst>
              <a:ext uri="{FF2B5EF4-FFF2-40B4-BE49-F238E27FC236}">
                <a16:creationId xmlns:a16="http://schemas.microsoft.com/office/drawing/2014/main" id="{2AC57225-8585-4F40-AA73-159474B2C84C}"/>
              </a:ext>
            </a:extLst>
          </p:cNvPr>
          <p:cNvSpPr txBox="1"/>
          <p:nvPr/>
        </p:nvSpPr>
        <p:spPr>
          <a:xfrm>
            <a:off x="6797320" y="1578701"/>
            <a:ext cx="2516013" cy="677333"/>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a:t>Update priority, and other reporting template columns </a:t>
            </a:r>
          </a:p>
          <a:p>
            <a:pPr marL="285750" indent="-285750" algn="l">
              <a:buFont typeface="Arial" panose="020B0604020202020204" pitchFamily="34" charset="0"/>
              <a:buChar char="•"/>
            </a:pPr>
            <a:r>
              <a:rPr lang="en-US" sz="1000"/>
              <a:t>High level reporting requirement </a:t>
            </a:r>
          </a:p>
        </p:txBody>
      </p:sp>
      <p:sp>
        <p:nvSpPr>
          <p:cNvPr id="13" name="Rectangle 12">
            <a:extLst>
              <a:ext uri="{FF2B5EF4-FFF2-40B4-BE49-F238E27FC236}">
                <a16:creationId xmlns:a16="http://schemas.microsoft.com/office/drawing/2014/main" id="{D6845692-8F94-4DF9-91A2-3C01B024DEC3}"/>
              </a:ext>
            </a:extLst>
          </p:cNvPr>
          <p:cNvSpPr/>
          <p:nvPr/>
        </p:nvSpPr>
        <p:spPr>
          <a:xfrm>
            <a:off x="8737608" y="2749982"/>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4: </a:t>
            </a:r>
            <a:r>
              <a:rPr lang="en-US" sz="1100">
                <a:solidFill>
                  <a:schemeClr val="tx1"/>
                </a:solidFill>
              </a:rPr>
              <a:t>Reporting Tool rationalization for requirements</a:t>
            </a:r>
          </a:p>
        </p:txBody>
      </p:sp>
      <p:sp>
        <p:nvSpPr>
          <p:cNvPr id="14" name="Rectangle 13">
            <a:extLst>
              <a:ext uri="{FF2B5EF4-FFF2-40B4-BE49-F238E27FC236}">
                <a16:creationId xmlns:a16="http://schemas.microsoft.com/office/drawing/2014/main" id="{85F39744-C925-4E8D-9D75-2DD26E5D2FE7}"/>
              </a:ext>
            </a:extLst>
          </p:cNvPr>
          <p:cNvSpPr/>
          <p:nvPr/>
        </p:nvSpPr>
        <p:spPr>
          <a:xfrm>
            <a:off x="705552"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5: </a:t>
            </a:r>
            <a:r>
              <a:rPr lang="en-US" sz="1100">
                <a:solidFill>
                  <a:schemeClr val="tx1"/>
                </a:solidFill>
              </a:rPr>
              <a:t>Report prioritization</a:t>
            </a:r>
          </a:p>
        </p:txBody>
      </p:sp>
      <p:sp>
        <p:nvSpPr>
          <p:cNvPr id="15" name="TextBox 14">
            <a:extLst>
              <a:ext uri="{FF2B5EF4-FFF2-40B4-BE49-F238E27FC236}">
                <a16:creationId xmlns:a16="http://schemas.microsoft.com/office/drawing/2014/main" id="{928DFD05-F42B-4015-9C88-5B3880388327}"/>
              </a:ext>
            </a:extLst>
          </p:cNvPr>
          <p:cNvSpPr txBox="1"/>
          <p:nvPr/>
        </p:nvSpPr>
        <p:spPr>
          <a:xfrm>
            <a:off x="9636474" y="1828419"/>
            <a:ext cx="2500488" cy="457200"/>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a:t>Mapping to target reporting tool/systems</a:t>
            </a:r>
          </a:p>
        </p:txBody>
      </p:sp>
      <p:sp>
        <p:nvSpPr>
          <p:cNvPr id="16" name="TextBox 15">
            <a:extLst>
              <a:ext uri="{FF2B5EF4-FFF2-40B4-BE49-F238E27FC236}">
                <a16:creationId xmlns:a16="http://schemas.microsoft.com/office/drawing/2014/main" id="{F3A914EE-A037-4F10-B136-82630CF11473}"/>
              </a:ext>
            </a:extLst>
          </p:cNvPr>
          <p:cNvSpPr txBox="1"/>
          <p:nvPr/>
        </p:nvSpPr>
        <p:spPr>
          <a:xfrm>
            <a:off x="880530" y="5488781"/>
            <a:ext cx="1715909" cy="425591"/>
          </a:xfrm>
          <a:prstGeom prst="rect">
            <a:avLst/>
          </a:prstGeom>
          <a:noFill/>
        </p:spPr>
        <p:txBody>
          <a:bodyPr wrap="square" lIns="182880" tIns="182880" rIns="182880" bIns="182880" rtlCol="0" anchor="ctr" anchorCtr="0">
            <a:noAutofit/>
          </a:bodyPr>
          <a:lstStyle/>
          <a:p>
            <a:pPr algn="l"/>
            <a:r>
              <a:rPr lang="en-US" sz="1000"/>
              <a:t> Sprint assignment</a:t>
            </a:r>
          </a:p>
        </p:txBody>
      </p:sp>
      <p:sp>
        <p:nvSpPr>
          <p:cNvPr id="17" name="Rectangle 16">
            <a:extLst>
              <a:ext uri="{FF2B5EF4-FFF2-40B4-BE49-F238E27FC236}">
                <a16:creationId xmlns:a16="http://schemas.microsoft.com/office/drawing/2014/main" id="{B1556CBC-E410-4693-A039-2AD5678934CD}"/>
              </a:ext>
            </a:extLst>
          </p:cNvPr>
          <p:cNvSpPr/>
          <p:nvPr/>
        </p:nvSpPr>
        <p:spPr>
          <a:xfrm>
            <a:off x="3172180"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6: </a:t>
            </a:r>
            <a:r>
              <a:rPr lang="en-US" sz="1100">
                <a:solidFill>
                  <a:schemeClr val="tx1"/>
                </a:solidFill>
              </a:rPr>
              <a:t>Reporting Deep Dives </a:t>
            </a:r>
          </a:p>
          <a:p>
            <a:pPr algn="ctr"/>
            <a:r>
              <a:rPr lang="en-US" sz="1100">
                <a:solidFill>
                  <a:schemeClr val="tx1"/>
                </a:solidFill>
              </a:rPr>
              <a:t>(Sprint Cycle)</a:t>
            </a:r>
          </a:p>
        </p:txBody>
      </p:sp>
      <p:sp>
        <p:nvSpPr>
          <p:cNvPr id="18" name="Rectangle 17">
            <a:extLst>
              <a:ext uri="{FF2B5EF4-FFF2-40B4-BE49-F238E27FC236}">
                <a16:creationId xmlns:a16="http://schemas.microsoft.com/office/drawing/2014/main" id="{E2BEABE0-E4F5-44CC-AB2A-D5DCB13931D3}"/>
              </a:ext>
            </a:extLst>
          </p:cNvPr>
          <p:cNvSpPr/>
          <p:nvPr/>
        </p:nvSpPr>
        <p:spPr>
          <a:xfrm>
            <a:off x="5842001"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7: </a:t>
            </a:r>
            <a:r>
              <a:rPr lang="en-US" sz="1100">
                <a:solidFill>
                  <a:schemeClr val="tx1"/>
                </a:solidFill>
              </a:rPr>
              <a:t>Lean Spec generation for custom Report</a:t>
            </a:r>
          </a:p>
        </p:txBody>
      </p:sp>
      <p:sp>
        <p:nvSpPr>
          <p:cNvPr id="19" name="Rectangle 18">
            <a:extLst>
              <a:ext uri="{FF2B5EF4-FFF2-40B4-BE49-F238E27FC236}">
                <a16:creationId xmlns:a16="http://schemas.microsoft.com/office/drawing/2014/main" id="{F0E4F4BF-B64B-4E0D-AD0B-D7C5EFEAE254}"/>
              </a:ext>
            </a:extLst>
          </p:cNvPr>
          <p:cNvSpPr/>
          <p:nvPr/>
        </p:nvSpPr>
        <p:spPr>
          <a:xfrm>
            <a:off x="8754538" y="4777579"/>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8.1: </a:t>
            </a:r>
            <a:r>
              <a:rPr lang="en-US" sz="1100">
                <a:solidFill>
                  <a:schemeClr val="tx1"/>
                </a:solidFill>
              </a:rPr>
              <a:t>Reporting Development</a:t>
            </a:r>
          </a:p>
        </p:txBody>
      </p:sp>
      <p:sp>
        <p:nvSpPr>
          <p:cNvPr id="20" name="Rectangle 19">
            <a:extLst>
              <a:ext uri="{FF2B5EF4-FFF2-40B4-BE49-F238E27FC236}">
                <a16:creationId xmlns:a16="http://schemas.microsoft.com/office/drawing/2014/main" id="{59D8A83F-ECF9-4C9B-ACB4-DF50B4B00C2D}"/>
              </a:ext>
            </a:extLst>
          </p:cNvPr>
          <p:cNvSpPr/>
          <p:nvPr/>
        </p:nvSpPr>
        <p:spPr>
          <a:xfrm>
            <a:off x="8764682" y="5908211"/>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8.2: </a:t>
            </a:r>
            <a:r>
              <a:rPr lang="en-US" sz="1100">
                <a:solidFill>
                  <a:schemeClr val="tx1"/>
                </a:solidFill>
              </a:rPr>
              <a:t>Report Configuration for OOB Reports</a:t>
            </a:r>
          </a:p>
        </p:txBody>
      </p:sp>
      <p:cxnSp>
        <p:nvCxnSpPr>
          <p:cNvPr id="25" name="Straight Arrow Connector 24">
            <a:extLst>
              <a:ext uri="{FF2B5EF4-FFF2-40B4-BE49-F238E27FC236}">
                <a16:creationId xmlns:a16="http://schemas.microsoft.com/office/drawing/2014/main" id="{5E534CA3-E334-4F96-A109-B452421C3C2B}"/>
              </a:ext>
            </a:extLst>
          </p:cNvPr>
          <p:cNvCxnSpPr>
            <a:cxnSpLocks/>
            <a:stCxn id="7" idx="3"/>
            <a:endCxn id="9" idx="1"/>
          </p:cNvCxnSpPr>
          <p:nvPr/>
        </p:nvCxnSpPr>
        <p:spPr>
          <a:xfrm>
            <a:off x="2348089" y="3090334"/>
            <a:ext cx="824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5F263A-F2E0-41E3-AB67-93D576C6FD3C}"/>
              </a:ext>
            </a:extLst>
          </p:cNvPr>
          <p:cNvCxnSpPr>
            <a:cxnSpLocks/>
            <a:stCxn id="9" idx="3"/>
            <a:endCxn id="10" idx="1"/>
          </p:cNvCxnSpPr>
          <p:nvPr/>
        </p:nvCxnSpPr>
        <p:spPr>
          <a:xfrm flipV="1">
            <a:off x="4775202" y="3087442"/>
            <a:ext cx="1106314" cy="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DF529F-AAC0-4E1C-A780-8D5509DBECAD}"/>
              </a:ext>
            </a:extLst>
          </p:cNvPr>
          <p:cNvCxnSpPr>
            <a:cxnSpLocks/>
            <a:stCxn id="10" idx="3"/>
            <a:endCxn id="13" idx="1"/>
          </p:cNvCxnSpPr>
          <p:nvPr/>
        </p:nvCxnSpPr>
        <p:spPr>
          <a:xfrm>
            <a:off x="7484538" y="3087442"/>
            <a:ext cx="1253070" cy="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AF91B8E-AC23-4A75-9A8D-0FE724160AEA}"/>
              </a:ext>
            </a:extLst>
          </p:cNvPr>
          <p:cNvCxnSpPr>
            <a:stCxn id="13" idx="2"/>
            <a:endCxn id="14" idx="0"/>
          </p:cNvCxnSpPr>
          <p:nvPr/>
        </p:nvCxnSpPr>
        <p:spPr>
          <a:xfrm rot="5400000">
            <a:off x="4847995" y="86383"/>
            <a:ext cx="1350193" cy="8032056"/>
          </a:xfrm>
          <a:prstGeom prst="bentConnector3">
            <a:avLst>
              <a:gd name="adj1" fmla="val 859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B9E8AE-C801-450A-8E8D-0EFD10C5566B}"/>
              </a:ext>
            </a:extLst>
          </p:cNvPr>
          <p:cNvCxnSpPr>
            <a:cxnSpLocks/>
            <a:stCxn id="14" idx="3"/>
            <a:endCxn id="17" idx="1"/>
          </p:cNvCxnSpPr>
          <p:nvPr/>
        </p:nvCxnSpPr>
        <p:spPr>
          <a:xfrm>
            <a:off x="2308574" y="5116175"/>
            <a:ext cx="863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1599F0-75FD-476C-BEEC-954593C5F4AF}"/>
              </a:ext>
            </a:extLst>
          </p:cNvPr>
          <p:cNvCxnSpPr>
            <a:cxnSpLocks/>
            <a:stCxn id="17" idx="3"/>
            <a:endCxn id="18" idx="1"/>
          </p:cNvCxnSpPr>
          <p:nvPr/>
        </p:nvCxnSpPr>
        <p:spPr>
          <a:xfrm>
            <a:off x="4775202" y="5116175"/>
            <a:ext cx="1066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38EB04E-993D-4DC0-AE93-ED332C9148BF}"/>
              </a:ext>
            </a:extLst>
          </p:cNvPr>
          <p:cNvCxnSpPr>
            <a:cxnSpLocks/>
            <a:stCxn id="18" idx="3"/>
            <a:endCxn id="19" idx="1"/>
          </p:cNvCxnSpPr>
          <p:nvPr/>
        </p:nvCxnSpPr>
        <p:spPr>
          <a:xfrm>
            <a:off x="7445023" y="5116175"/>
            <a:ext cx="1309515" cy="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248B5C0-602D-4AB0-9B98-68B01E4841B9}"/>
              </a:ext>
            </a:extLst>
          </p:cNvPr>
          <p:cNvCxnSpPr>
            <a:cxnSpLocks/>
            <a:stCxn id="8" idx="3"/>
            <a:endCxn id="9" idx="0"/>
          </p:cNvCxnSpPr>
          <p:nvPr/>
        </p:nvCxnSpPr>
        <p:spPr>
          <a:xfrm>
            <a:off x="2348089" y="1789147"/>
            <a:ext cx="1625602" cy="9625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hecklist with solid fill">
            <a:extLst>
              <a:ext uri="{FF2B5EF4-FFF2-40B4-BE49-F238E27FC236}">
                <a16:creationId xmlns:a16="http://schemas.microsoft.com/office/drawing/2014/main" id="{0C11936F-9431-44BF-9B9D-16AF695CF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1141" y="2237749"/>
            <a:ext cx="457200" cy="457200"/>
          </a:xfrm>
          <a:prstGeom prst="rect">
            <a:avLst/>
          </a:prstGeom>
        </p:spPr>
      </p:pic>
      <p:pic>
        <p:nvPicPr>
          <p:cNvPr id="67" name="Graphic 66" descr="Checklist with solid fill">
            <a:extLst>
              <a:ext uri="{FF2B5EF4-FFF2-40B4-BE49-F238E27FC236}">
                <a16:creationId xmlns:a16="http://schemas.microsoft.com/office/drawing/2014/main" id="{76593E93-5381-4D45-B645-43A9B15D0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7823" y="2239659"/>
            <a:ext cx="457200" cy="457200"/>
          </a:xfrm>
          <a:prstGeom prst="rect">
            <a:avLst/>
          </a:prstGeom>
        </p:spPr>
      </p:pic>
      <p:pic>
        <p:nvPicPr>
          <p:cNvPr id="68" name="Graphic 67" descr="Checklist with solid fill">
            <a:extLst>
              <a:ext uri="{FF2B5EF4-FFF2-40B4-BE49-F238E27FC236}">
                <a16:creationId xmlns:a16="http://schemas.microsoft.com/office/drawing/2014/main" id="{654E754F-EE98-4720-BEE2-EE8C014081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3430" y="2252371"/>
            <a:ext cx="457200" cy="457200"/>
          </a:xfrm>
          <a:prstGeom prst="rect">
            <a:avLst/>
          </a:prstGeom>
        </p:spPr>
      </p:pic>
      <p:pic>
        <p:nvPicPr>
          <p:cNvPr id="69" name="Graphic 68" descr="Checklist with solid fill">
            <a:extLst>
              <a:ext uri="{FF2B5EF4-FFF2-40B4-BE49-F238E27FC236}">
                <a16:creationId xmlns:a16="http://schemas.microsoft.com/office/drawing/2014/main" id="{4414BC8C-87AE-49C0-AE35-5175B29A9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930" y="5472977"/>
            <a:ext cx="457200" cy="457200"/>
          </a:xfrm>
          <a:prstGeom prst="rect">
            <a:avLst/>
          </a:prstGeom>
        </p:spPr>
      </p:pic>
      <p:cxnSp>
        <p:nvCxnSpPr>
          <p:cNvPr id="71" name="Connector: Elbow 70">
            <a:extLst>
              <a:ext uri="{FF2B5EF4-FFF2-40B4-BE49-F238E27FC236}">
                <a16:creationId xmlns:a16="http://schemas.microsoft.com/office/drawing/2014/main" id="{0D818C1B-F71A-4184-9E38-4DD1B821C11E}"/>
              </a:ext>
            </a:extLst>
          </p:cNvPr>
          <p:cNvCxnSpPr>
            <a:cxnSpLocks/>
            <a:stCxn id="17" idx="2"/>
            <a:endCxn id="20" idx="1"/>
          </p:cNvCxnSpPr>
          <p:nvPr/>
        </p:nvCxnSpPr>
        <p:spPr>
          <a:xfrm rot="16200000" flipH="1">
            <a:off x="5973168" y="3455363"/>
            <a:ext cx="792037" cy="4790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User with solid fill">
            <a:extLst>
              <a:ext uri="{FF2B5EF4-FFF2-40B4-BE49-F238E27FC236}">
                <a16:creationId xmlns:a16="http://schemas.microsoft.com/office/drawing/2014/main" id="{CE8CEF5C-CC72-4A63-BA77-9BB803C742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081" y="6297244"/>
            <a:ext cx="301206" cy="301206"/>
          </a:xfrm>
          <a:prstGeom prst="rect">
            <a:avLst/>
          </a:prstGeom>
        </p:spPr>
      </p:pic>
      <p:sp>
        <p:nvSpPr>
          <p:cNvPr id="40" name="TextBox 39">
            <a:extLst>
              <a:ext uri="{FF2B5EF4-FFF2-40B4-BE49-F238E27FC236}">
                <a16:creationId xmlns:a16="http://schemas.microsoft.com/office/drawing/2014/main" id="{EEC7A50A-AA2B-4204-80DA-FE588004327C}"/>
              </a:ext>
            </a:extLst>
          </p:cNvPr>
          <p:cNvSpPr txBox="1"/>
          <p:nvPr/>
        </p:nvSpPr>
        <p:spPr>
          <a:xfrm>
            <a:off x="88666" y="6598450"/>
            <a:ext cx="1154623" cy="178411"/>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Deloitte Workstream</a:t>
            </a:r>
          </a:p>
          <a:p>
            <a:pPr algn="ctr"/>
            <a:r>
              <a:rPr lang="en-US" sz="600"/>
              <a:t> Lead</a:t>
            </a:r>
          </a:p>
        </p:txBody>
      </p:sp>
      <p:pic>
        <p:nvPicPr>
          <p:cNvPr id="43" name="Graphic 42" descr="User with solid fill">
            <a:extLst>
              <a:ext uri="{FF2B5EF4-FFF2-40B4-BE49-F238E27FC236}">
                <a16:creationId xmlns:a16="http://schemas.microsoft.com/office/drawing/2014/main" id="{0B5D9EDE-3D9C-42FE-936E-AAA4A7797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9201" y="6297244"/>
            <a:ext cx="301206" cy="301206"/>
          </a:xfrm>
          <a:prstGeom prst="rect">
            <a:avLst/>
          </a:prstGeom>
        </p:spPr>
      </p:pic>
      <p:sp>
        <p:nvSpPr>
          <p:cNvPr id="45" name="TextBox 44">
            <a:extLst>
              <a:ext uri="{FF2B5EF4-FFF2-40B4-BE49-F238E27FC236}">
                <a16:creationId xmlns:a16="http://schemas.microsoft.com/office/drawing/2014/main" id="{515A3321-B42C-4307-9F2B-14E23BCE051C}"/>
              </a:ext>
            </a:extLst>
          </p:cNvPr>
          <p:cNvSpPr txBox="1"/>
          <p:nvPr/>
        </p:nvSpPr>
        <p:spPr>
          <a:xfrm>
            <a:off x="1298181" y="6598450"/>
            <a:ext cx="778175" cy="178492"/>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Functional Leads</a:t>
            </a:r>
          </a:p>
        </p:txBody>
      </p:sp>
      <p:pic>
        <p:nvPicPr>
          <p:cNvPr id="51" name="Graphic 50" descr="User with solid fill">
            <a:extLst>
              <a:ext uri="{FF2B5EF4-FFF2-40B4-BE49-F238E27FC236}">
                <a16:creationId xmlns:a16="http://schemas.microsoft.com/office/drawing/2014/main" id="{0EEC2C39-C7DE-4F90-B7F9-A1636E24E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47543" y="6297163"/>
            <a:ext cx="301206" cy="301206"/>
          </a:xfrm>
          <a:prstGeom prst="rect">
            <a:avLst/>
          </a:prstGeom>
        </p:spPr>
      </p:pic>
      <p:sp>
        <p:nvSpPr>
          <p:cNvPr id="52" name="TextBox 51">
            <a:extLst>
              <a:ext uri="{FF2B5EF4-FFF2-40B4-BE49-F238E27FC236}">
                <a16:creationId xmlns:a16="http://schemas.microsoft.com/office/drawing/2014/main" id="{9C054DA2-B9FE-4CCC-80D7-E71E642DB1F6}"/>
              </a:ext>
            </a:extLst>
          </p:cNvPr>
          <p:cNvSpPr txBox="1"/>
          <p:nvPr/>
        </p:nvSpPr>
        <p:spPr>
          <a:xfrm>
            <a:off x="2116523" y="6598369"/>
            <a:ext cx="778175" cy="178492"/>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SMEs</a:t>
            </a:r>
          </a:p>
        </p:txBody>
      </p:sp>
      <p:sp>
        <p:nvSpPr>
          <p:cNvPr id="57" name="Rectangle 56">
            <a:extLst>
              <a:ext uri="{FF2B5EF4-FFF2-40B4-BE49-F238E27FC236}">
                <a16:creationId xmlns:a16="http://schemas.microsoft.com/office/drawing/2014/main" id="{4ADB7764-A112-4C8C-A41A-9FF5989C9759}"/>
              </a:ext>
            </a:extLst>
          </p:cNvPr>
          <p:cNvSpPr/>
          <p:nvPr/>
        </p:nvSpPr>
        <p:spPr>
          <a:xfrm>
            <a:off x="832095" y="6033507"/>
            <a:ext cx="1452251" cy="207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accent6"/>
                </a:solidFill>
              </a:rPr>
              <a:t>Roles</a:t>
            </a:r>
          </a:p>
        </p:txBody>
      </p:sp>
      <p:pic>
        <p:nvPicPr>
          <p:cNvPr id="60" name="Graphic 59" descr="User with solid fill">
            <a:extLst>
              <a:ext uri="{FF2B5EF4-FFF2-40B4-BE49-F238E27FC236}">
                <a16:creationId xmlns:a16="http://schemas.microsoft.com/office/drawing/2014/main" id="{D191C1A0-3285-4378-88BE-CA48AE4E2C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2613" y="2413000"/>
            <a:ext cx="301206" cy="301206"/>
          </a:xfrm>
          <a:prstGeom prst="rect">
            <a:avLst/>
          </a:prstGeom>
        </p:spPr>
      </p:pic>
      <p:pic>
        <p:nvPicPr>
          <p:cNvPr id="61" name="Graphic 60" descr="User with solid fill">
            <a:extLst>
              <a:ext uri="{FF2B5EF4-FFF2-40B4-BE49-F238E27FC236}">
                <a16:creationId xmlns:a16="http://schemas.microsoft.com/office/drawing/2014/main" id="{F46B82C9-6D96-4DBE-8ED1-59D7B632CE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306" y="2424600"/>
            <a:ext cx="301206" cy="301206"/>
          </a:xfrm>
          <a:prstGeom prst="rect">
            <a:avLst/>
          </a:prstGeom>
        </p:spPr>
      </p:pic>
      <p:pic>
        <p:nvPicPr>
          <p:cNvPr id="62" name="Graphic 61" descr="User with solid fill">
            <a:extLst>
              <a:ext uri="{FF2B5EF4-FFF2-40B4-BE49-F238E27FC236}">
                <a16:creationId xmlns:a16="http://schemas.microsoft.com/office/drawing/2014/main" id="{2914F8E1-72AB-4DDB-ABC0-C87E2C0D51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9888" y="2423510"/>
            <a:ext cx="301206" cy="301206"/>
          </a:xfrm>
          <a:prstGeom prst="rect">
            <a:avLst/>
          </a:prstGeom>
        </p:spPr>
      </p:pic>
      <p:pic>
        <p:nvPicPr>
          <p:cNvPr id="63" name="Graphic 62" descr="User with solid fill">
            <a:extLst>
              <a:ext uri="{FF2B5EF4-FFF2-40B4-BE49-F238E27FC236}">
                <a16:creationId xmlns:a16="http://schemas.microsoft.com/office/drawing/2014/main" id="{F75DB1C0-F5F5-4090-98F0-17925C42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0229" y="2424493"/>
            <a:ext cx="301206" cy="301206"/>
          </a:xfrm>
          <a:prstGeom prst="rect">
            <a:avLst/>
          </a:prstGeom>
        </p:spPr>
      </p:pic>
      <p:pic>
        <p:nvPicPr>
          <p:cNvPr id="64" name="Graphic 63" descr="User with solid fill">
            <a:extLst>
              <a:ext uri="{FF2B5EF4-FFF2-40B4-BE49-F238E27FC236}">
                <a16:creationId xmlns:a16="http://schemas.microsoft.com/office/drawing/2014/main" id="{667EFF01-AB75-4F8E-9DC6-DA0571C7F8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7416" y="2411316"/>
            <a:ext cx="301206" cy="301206"/>
          </a:xfrm>
          <a:prstGeom prst="rect">
            <a:avLst/>
          </a:prstGeom>
        </p:spPr>
      </p:pic>
      <p:pic>
        <p:nvPicPr>
          <p:cNvPr id="65" name="Graphic 64" descr="User with solid fill">
            <a:extLst>
              <a:ext uri="{FF2B5EF4-FFF2-40B4-BE49-F238E27FC236}">
                <a16:creationId xmlns:a16="http://schemas.microsoft.com/office/drawing/2014/main" id="{E74EC766-B2E3-44E7-ACEE-8044EEA2C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324" y="4448494"/>
            <a:ext cx="301206" cy="301206"/>
          </a:xfrm>
          <a:prstGeom prst="rect">
            <a:avLst/>
          </a:prstGeom>
        </p:spPr>
      </p:pic>
      <p:pic>
        <p:nvPicPr>
          <p:cNvPr id="70" name="Graphic 69" descr="User with solid fill">
            <a:extLst>
              <a:ext uri="{FF2B5EF4-FFF2-40B4-BE49-F238E27FC236}">
                <a16:creationId xmlns:a16="http://schemas.microsoft.com/office/drawing/2014/main" id="{6A64CD65-F648-4FBC-9832-94D0E511EC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906" y="4447404"/>
            <a:ext cx="301206" cy="301206"/>
          </a:xfrm>
          <a:prstGeom prst="rect">
            <a:avLst/>
          </a:prstGeom>
        </p:spPr>
      </p:pic>
      <p:pic>
        <p:nvPicPr>
          <p:cNvPr id="72" name="Graphic 71" descr="User with solid fill">
            <a:extLst>
              <a:ext uri="{FF2B5EF4-FFF2-40B4-BE49-F238E27FC236}">
                <a16:creationId xmlns:a16="http://schemas.microsoft.com/office/drawing/2014/main" id="{C619E67C-5FB4-4DD0-95ED-47EF8D14E3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6247" y="4448387"/>
            <a:ext cx="301206" cy="301206"/>
          </a:xfrm>
          <a:prstGeom prst="rect">
            <a:avLst/>
          </a:prstGeom>
        </p:spPr>
      </p:pic>
      <p:pic>
        <p:nvPicPr>
          <p:cNvPr id="76" name="Graphic 75" descr="User with solid fill">
            <a:extLst>
              <a:ext uri="{FF2B5EF4-FFF2-40B4-BE49-F238E27FC236}">
                <a16:creationId xmlns:a16="http://schemas.microsoft.com/office/drawing/2014/main" id="{65B6BD64-DAFA-490F-A0C1-945569265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8427" y="2444266"/>
            <a:ext cx="301206" cy="301206"/>
          </a:xfrm>
          <a:prstGeom prst="rect">
            <a:avLst/>
          </a:prstGeom>
        </p:spPr>
      </p:pic>
      <p:pic>
        <p:nvPicPr>
          <p:cNvPr id="77" name="Graphic 76" descr="User with solid fill">
            <a:extLst>
              <a:ext uri="{FF2B5EF4-FFF2-40B4-BE49-F238E27FC236}">
                <a16:creationId xmlns:a16="http://schemas.microsoft.com/office/drawing/2014/main" id="{38041FB6-FD5F-4CD0-8741-D90D6C175E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9201" y="2444266"/>
            <a:ext cx="301206" cy="301206"/>
          </a:xfrm>
          <a:prstGeom prst="rect">
            <a:avLst/>
          </a:prstGeom>
        </p:spPr>
      </p:pic>
      <p:pic>
        <p:nvPicPr>
          <p:cNvPr id="79" name="Graphic 78" descr="User with solid fill">
            <a:extLst>
              <a:ext uri="{FF2B5EF4-FFF2-40B4-BE49-F238E27FC236}">
                <a16:creationId xmlns:a16="http://schemas.microsoft.com/office/drawing/2014/main" id="{5F244350-C68D-4578-AE77-0DC68EEA8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5805" y="1135468"/>
            <a:ext cx="301206" cy="301206"/>
          </a:xfrm>
          <a:prstGeom prst="rect">
            <a:avLst/>
          </a:prstGeom>
        </p:spPr>
      </p:pic>
      <p:pic>
        <p:nvPicPr>
          <p:cNvPr id="80" name="Graphic 79" descr="User with solid fill">
            <a:extLst>
              <a:ext uri="{FF2B5EF4-FFF2-40B4-BE49-F238E27FC236}">
                <a16:creationId xmlns:a16="http://schemas.microsoft.com/office/drawing/2014/main" id="{D87C710B-F641-457C-8F9A-87703426A9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6579" y="1135468"/>
            <a:ext cx="301206" cy="301206"/>
          </a:xfrm>
          <a:prstGeom prst="rect">
            <a:avLst/>
          </a:prstGeom>
        </p:spPr>
      </p:pic>
      <p:grpSp>
        <p:nvGrpSpPr>
          <p:cNvPr id="85" name="Group 84">
            <a:extLst>
              <a:ext uri="{FF2B5EF4-FFF2-40B4-BE49-F238E27FC236}">
                <a16:creationId xmlns:a16="http://schemas.microsoft.com/office/drawing/2014/main" id="{2461F55C-4BEA-4BEB-AF09-3CABDFAFB33A}"/>
              </a:ext>
            </a:extLst>
          </p:cNvPr>
          <p:cNvGrpSpPr/>
          <p:nvPr/>
        </p:nvGrpSpPr>
        <p:grpSpPr>
          <a:xfrm>
            <a:off x="10515108" y="91017"/>
            <a:ext cx="384443" cy="564847"/>
            <a:chOff x="10031310" y="132997"/>
            <a:chExt cx="384443" cy="564847"/>
          </a:xfrm>
        </p:grpSpPr>
        <p:sp>
          <p:nvSpPr>
            <p:cNvPr id="86" name="Flowchart: Connector 85">
              <a:extLst>
                <a:ext uri="{FF2B5EF4-FFF2-40B4-BE49-F238E27FC236}">
                  <a16:creationId xmlns:a16="http://schemas.microsoft.com/office/drawing/2014/main" id="{AD682DBB-A0BD-4041-880A-544CE886453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7" name="Graphic 86" descr="Microphone with solid fill">
              <a:extLst>
                <a:ext uri="{FF2B5EF4-FFF2-40B4-BE49-F238E27FC236}">
                  <a16:creationId xmlns:a16="http://schemas.microsoft.com/office/drawing/2014/main" id="{AE6BF1B7-ED25-4B6A-97F8-632C6C181E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2331" y="225755"/>
              <a:ext cx="363422" cy="363422"/>
            </a:xfrm>
            <a:prstGeom prst="rect">
              <a:avLst/>
            </a:prstGeom>
          </p:spPr>
        </p:pic>
      </p:grpSp>
      <p:sp>
        <p:nvSpPr>
          <p:cNvPr id="88" name="TextBox 87">
            <a:extLst>
              <a:ext uri="{FF2B5EF4-FFF2-40B4-BE49-F238E27FC236}">
                <a16:creationId xmlns:a16="http://schemas.microsoft.com/office/drawing/2014/main" id="{D03307CA-1123-4F2B-A53B-8DAEB564E521}"/>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r>
              <a:rPr lang="en-US" sz="1200"/>
              <a:t>Sandeep / Arthi</a:t>
            </a:r>
          </a:p>
        </p:txBody>
      </p:sp>
      <p:sp>
        <p:nvSpPr>
          <p:cNvPr id="55" name="Rectangle 54">
            <a:extLst>
              <a:ext uri="{FF2B5EF4-FFF2-40B4-BE49-F238E27FC236}">
                <a16:creationId xmlns:a16="http://schemas.microsoft.com/office/drawing/2014/main" id="{26D88527-2A1C-4829-A1E0-1CCD49AF7F54}"/>
              </a:ext>
            </a:extLst>
          </p:cNvPr>
          <p:cNvSpPr/>
          <p:nvPr/>
        </p:nvSpPr>
        <p:spPr>
          <a:xfrm>
            <a:off x="3172180" y="371418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dirty="0">
                <a:solidFill>
                  <a:schemeClr val="tx1"/>
                </a:solidFill>
              </a:rPr>
              <a:t>2.2: </a:t>
            </a:r>
            <a:r>
              <a:rPr lang="en-US" sz="1100" dirty="0">
                <a:solidFill>
                  <a:schemeClr val="tx1"/>
                </a:solidFill>
              </a:rPr>
              <a:t>Initial analysis by Reporting Leads for Transcend Reports</a:t>
            </a:r>
          </a:p>
        </p:txBody>
      </p:sp>
      <p:cxnSp>
        <p:nvCxnSpPr>
          <p:cNvPr id="73" name="Straight Arrow Connector 72">
            <a:extLst>
              <a:ext uri="{FF2B5EF4-FFF2-40B4-BE49-F238E27FC236}">
                <a16:creationId xmlns:a16="http://schemas.microsoft.com/office/drawing/2014/main" id="{A122D3A2-B7C5-48DE-9882-0C82B6F20E3E}"/>
              </a:ext>
            </a:extLst>
          </p:cNvPr>
          <p:cNvCxnSpPr>
            <a:cxnSpLocks/>
            <a:stCxn id="9" idx="2"/>
            <a:endCxn id="55" idx="0"/>
          </p:cNvCxnSpPr>
          <p:nvPr/>
        </p:nvCxnSpPr>
        <p:spPr>
          <a:xfrm>
            <a:off x="3973691" y="3429000"/>
            <a:ext cx="0" cy="28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A2287CE-46A3-41DA-871E-B0B889E3803D}"/>
              </a:ext>
            </a:extLst>
          </p:cNvPr>
          <p:cNvCxnSpPr>
            <a:cxnSpLocks/>
            <a:stCxn id="55" idx="3"/>
            <a:endCxn id="10" idx="2"/>
          </p:cNvCxnSpPr>
          <p:nvPr/>
        </p:nvCxnSpPr>
        <p:spPr>
          <a:xfrm flipV="1">
            <a:off x="4775202" y="3426108"/>
            <a:ext cx="1907825" cy="626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User with solid fill">
            <a:extLst>
              <a:ext uri="{FF2B5EF4-FFF2-40B4-BE49-F238E27FC236}">
                <a16:creationId xmlns:a16="http://schemas.microsoft.com/office/drawing/2014/main" id="{1B411183-A18A-4503-B75C-2D6EF9570D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04958" y="6299941"/>
            <a:ext cx="301206" cy="301206"/>
          </a:xfrm>
          <a:prstGeom prst="rect">
            <a:avLst/>
          </a:prstGeom>
        </p:spPr>
      </p:pic>
      <p:sp>
        <p:nvSpPr>
          <p:cNvPr id="81" name="TextBox 80">
            <a:extLst>
              <a:ext uri="{FF2B5EF4-FFF2-40B4-BE49-F238E27FC236}">
                <a16:creationId xmlns:a16="http://schemas.microsoft.com/office/drawing/2014/main" id="{C5FFE639-3F30-4FB3-9E96-02B433B717E1}"/>
              </a:ext>
            </a:extLst>
          </p:cNvPr>
          <p:cNvSpPr txBox="1"/>
          <p:nvPr/>
        </p:nvSpPr>
        <p:spPr>
          <a:xfrm>
            <a:off x="2934865" y="6598369"/>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dirty="0" err="1"/>
              <a:t>Xyz</a:t>
            </a:r>
            <a:r>
              <a:rPr lang="en-US" sz="600" dirty="0"/>
              <a:t> Reporting Leads</a:t>
            </a:r>
          </a:p>
        </p:txBody>
      </p:sp>
      <p:pic>
        <p:nvPicPr>
          <p:cNvPr id="82" name="Graphic 81" descr="User with solid fill">
            <a:extLst>
              <a:ext uri="{FF2B5EF4-FFF2-40B4-BE49-F238E27FC236}">
                <a16:creationId xmlns:a16="http://schemas.microsoft.com/office/drawing/2014/main" id="{D59E72A7-5B76-4D34-B349-3157819749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0974" y="3645263"/>
            <a:ext cx="301206" cy="301206"/>
          </a:xfrm>
          <a:prstGeom prst="rect">
            <a:avLst/>
          </a:prstGeom>
        </p:spPr>
      </p:pic>
      <p:pic>
        <p:nvPicPr>
          <p:cNvPr id="83" name="Graphic 82" descr="User with solid fill">
            <a:extLst>
              <a:ext uri="{FF2B5EF4-FFF2-40B4-BE49-F238E27FC236}">
                <a16:creationId xmlns:a16="http://schemas.microsoft.com/office/drawing/2014/main" id="{C1C9B838-2782-4681-9CE9-CACD6A006A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6924" y="2419682"/>
            <a:ext cx="301206" cy="301206"/>
          </a:xfrm>
          <a:prstGeom prst="rect">
            <a:avLst/>
          </a:prstGeom>
        </p:spPr>
      </p:pic>
      <p:pic>
        <p:nvPicPr>
          <p:cNvPr id="84" name="Graphic 83" descr="User with solid fill">
            <a:extLst>
              <a:ext uri="{FF2B5EF4-FFF2-40B4-BE49-F238E27FC236}">
                <a16:creationId xmlns:a16="http://schemas.microsoft.com/office/drawing/2014/main" id="{4B497B87-F9BF-4CFE-8C6A-114FF1F16F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47085" y="2408365"/>
            <a:ext cx="301206" cy="301206"/>
          </a:xfrm>
          <a:prstGeom prst="rect">
            <a:avLst/>
          </a:prstGeom>
        </p:spPr>
      </p:pic>
      <p:pic>
        <p:nvPicPr>
          <p:cNvPr id="89" name="Graphic 88" descr="User with solid fill">
            <a:extLst>
              <a:ext uri="{FF2B5EF4-FFF2-40B4-BE49-F238E27FC236}">
                <a16:creationId xmlns:a16="http://schemas.microsoft.com/office/drawing/2014/main" id="{BC514632-9EE5-493A-A299-B6FBCBFC41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4737" y="4447404"/>
            <a:ext cx="301206" cy="301206"/>
          </a:xfrm>
          <a:prstGeom prst="rect">
            <a:avLst/>
          </a:prstGeom>
        </p:spPr>
      </p:pic>
      <p:sp>
        <p:nvSpPr>
          <p:cNvPr id="3" name="Star: 5 Points 2">
            <a:extLst>
              <a:ext uri="{FF2B5EF4-FFF2-40B4-BE49-F238E27FC236}">
                <a16:creationId xmlns:a16="http://schemas.microsoft.com/office/drawing/2014/main" id="{2AC2AD2E-811D-577B-D2E2-9D1300A9394F}"/>
              </a:ext>
            </a:extLst>
          </p:cNvPr>
          <p:cNvSpPr/>
          <p:nvPr/>
        </p:nvSpPr>
        <p:spPr>
          <a:xfrm>
            <a:off x="8431024" y="2652078"/>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4" name="Star: 5 Points 3">
            <a:extLst>
              <a:ext uri="{FF2B5EF4-FFF2-40B4-BE49-F238E27FC236}">
                <a16:creationId xmlns:a16="http://schemas.microsoft.com/office/drawing/2014/main" id="{C9F63B95-355F-FFB9-C107-0FADCA998DEE}"/>
              </a:ext>
            </a:extLst>
          </p:cNvPr>
          <p:cNvSpPr/>
          <p:nvPr/>
        </p:nvSpPr>
        <p:spPr>
          <a:xfrm>
            <a:off x="379402" y="4682302"/>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5" name="Star: 5 Points 4">
            <a:extLst>
              <a:ext uri="{FF2B5EF4-FFF2-40B4-BE49-F238E27FC236}">
                <a16:creationId xmlns:a16="http://schemas.microsoft.com/office/drawing/2014/main" id="{A2BB4A05-354C-6748-8ECA-78FBF91E3261}"/>
              </a:ext>
            </a:extLst>
          </p:cNvPr>
          <p:cNvSpPr/>
          <p:nvPr/>
        </p:nvSpPr>
        <p:spPr>
          <a:xfrm>
            <a:off x="4935416" y="6291561"/>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6" name="TextBox 5">
            <a:extLst>
              <a:ext uri="{FF2B5EF4-FFF2-40B4-BE49-F238E27FC236}">
                <a16:creationId xmlns:a16="http://schemas.microsoft.com/office/drawing/2014/main" id="{DC6D0821-4B6B-6177-5EDD-93B4EB7ABD80}"/>
              </a:ext>
            </a:extLst>
          </p:cNvPr>
          <p:cNvSpPr txBox="1"/>
          <p:nvPr/>
        </p:nvSpPr>
        <p:spPr>
          <a:xfrm>
            <a:off x="4693327" y="6582383"/>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Checkpoints</a:t>
            </a:r>
          </a:p>
          <a:p>
            <a:pPr algn="ctr"/>
            <a:r>
              <a:rPr lang="en-US" sz="600"/>
              <a:t> PMO, GBPO</a:t>
            </a:r>
            <a:endParaRPr lang="en-US" sz="600">
              <a:cs typeface="Arial"/>
            </a:endParaRPr>
          </a:p>
        </p:txBody>
      </p:sp>
      <p:pic>
        <p:nvPicPr>
          <p:cNvPr id="21" name="Graphic 20" descr="User with solid fill">
            <a:extLst>
              <a:ext uri="{FF2B5EF4-FFF2-40B4-BE49-F238E27FC236}">
                <a16:creationId xmlns:a16="http://schemas.microsoft.com/office/drawing/2014/main" id="{09E6BBBE-C465-4A2B-71A3-A58471D56B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73531" y="6294612"/>
            <a:ext cx="301206" cy="301206"/>
          </a:xfrm>
          <a:prstGeom prst="rect">
            <a:avLst/>
          </a:prstGeom>
        </p:spPr>
      </p:pic>
      <p:sp>
        <p:nvSpPr>
          <p:cNvPr id="22" name="TextBox 21">
            <a:extLst>
              <a:ext uri="{FF2B5EF4-FFF2-40B4-BE49-F238E27FC236}">
                <a16:creationId xmlns:a16="http://schemas.microsoft.com/office/drawing/2014/main" id="{B1DB0521-6506-06FC-6FC0-3B22C5791C05}"/>
              </a:ext>
            </a:extLst>
          </p:cNvPr>
          <p:cNvSpPr txBox="1"/>
          <p:nvPr/>
        </p:nvSpPr>
        <p:spPr>
          <a:xfrm>
            <a:off x="3803438" y="6593040"/>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dirty="0"/>
              <a:t>XYZ  </a:t>
            </a:r>
            <a:r>
              <a:rPr lang="en-US" sz="600" dirty="0" err="1"/>
              <a:t>ITLeads</a:t>
            </a:r>
            <a:endParaRPr lang="en-US" sz="600" dirty="0"/>
          </a:p>
        </p:txBody>
      </p:sp>
      <p:pic>
        <p:nvPicPr>
          <p:cNvPr id="23" name="Graphic 22" descr="User with solid fill">
            <a:extLst>
              <a:ext uri="{FF2B5EF4-FFF2-40B4-BE49-F238E27FC236}">
                <a16:creationId xmlns:a16="http://schemas.microsoft.com/office/drawing/2014/main" id="{4A748371-6867-3339-C4A1-68792245BD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0747" y="2420668"/>
            <a:ext cx="301206" cy="301206"/>
          </a:xfrm>
          <a:prstGeom prst="rect">
            <a:avLst/>
          </a:prstGeom>
        </p:spPr>
      </p:pic>
      <p:pic>
        <p:nvPicPr>
          <p:cNvPr id="32" name="Graphic 31" descr="User with solid fill">
            <a:extLst>
              <a:ext uri="{FF2B5EF4-FFF2-40B4-BE49-F238E27FC236}">
                <a16:creationId xmlns:a16="http://schemas.microsoft.com/office/drawing/2014/main" id="{C7CEB3A3-E663-D4C4-3168-A50F9404C9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85" y="4450892"/>
            <a:ext cx="301206" cy="301206"/>
          </a:xfrm>
          <a:prstGeom prst="rect">
            <a:avLst/>
          </a:prstGeom>
        </p:spPr>
      </p:pic>
      <p:pic>
        <p:nvPicPr>
          <p:cNvPr id="33" name="Graphic 32" descr="User with solid fill">
            <a:extLst>
              <a:ext uri="{FF2B5EF4-FFF2-40B4-BE49-F238E27FC236}">
                <a16:creationId xmlns:a16="http://schemas.microsoft.com/office/drawing/2014/main" id="{6C0FBCD4-BA00-9D2E-8876-9480BABA905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7880" y="2404682"/>
            <a:ext cx="301206" cy="301206"/>
          </a:xfrm>
          <a:prstGeom prst="rect">
            <a:avLst/>
          </a:prstGeom>
        </p:spPr>
      </p:pic>
    </p:spTree>
    <p:extLst>
      <p:ext uri="{BB962C8B-B14F-4D97-AF65-F5344CB8AC3E}">
        <p14:creationId xmlns:p14="http://schemas.microsoft.com/office/powerpoint/2010/main" val="4194842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normAutofit fontScale="90000"/>
          </a:bodyPr>
          <a:lstStyle/>
          <a:p>
            <a:r>
              <a:rPr lang="en-US">
                <a:solidFill>
                  <a:srgbClr val="F3753F"/>
                </a:solidFill>
              </a:rPr>
              <a:t>Reporting Activities – Prioritization, Dependencies etc.,</a:t>
            </a: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575310" y="802265"/>
            <a:ext cx="10515600" cy="5557437"/>
          </a:xfrm>
        </p:spPr>
        <p:txBody>
          <a:bodyPr vert="horz" lIns="91440" tIns="45720" rIns="91440" bIns="45720" rtlCol="0" anchor="t">
            <a:noAutofit/>
          </a:bodyPr>
          <a:lstStyle/>
          <a:p>
            <a:pPr marL="0" indent="0">
              <a:buNone/>
            </a:pPr>
            <a:endParaRPr lang="en-US" sz="1600" b="1" dirty="0"/>
          </a:p>
          <a:p>
            <a:r>
              <a:rPr lang="en-US" sz="1600" b="1" dirty="0"/>
              <a:t>Phase Assignment – </a:t>
            </a:r>
            <a:r>
              <a:rPr lang="en-US" sz="1600" dirty="0"/>
              <a:t>As part of the report dispositioning, reports will be mapped to OP phases(1A/1B/2) in alignment with the overall program implementation plan</a:t>
            </a:r>
            <a:endParaRPr lang="en-US" dirty="0"/>
          </a:p>
          <a:p>
            <a:r>
              <a:rPr lang="en-US" sz="1600" b="1" dirty="0"/>
              <a:t>Prioritization – </a:t>
            </a:r>
            <a:r>
              <a:rPr lang="en-US" sz="1600" dirty="0"/>
              <a:t>After the report disposition steps are completed, with consensus with the  workstream/ Reporting team, a list of custom reports that are needed to be in the Future State will be finalized. team is expected to share the priority of the reports for development based on Business criticality and other factors</a:t>
            </a:r>
          </a:p>
          <a:p>
            <a:r>
              <a:rPr lang="en-US" sz="1600" b="1" dirty="0"/>
              <a:t>Dependencies – </a:t>
            </a:r>
            <a:r>
              <a:rPr lang="en-US" sz="1600" dirty="0"/>
              <a:t>During the disposition phase and the deep dive discussions with  workstreams regarding reporting requirements, reporting dependencies (example: if a report cuts across more than 1 workstream or more than 1 application) will be identified and the corresponding workstreams/applications will be assigned ownership </a:t>
            </a:r>
          </a:p>
          <a:p>
            <a:r>
              <a:rPr lang="en-US" sz="1600" b="1" dirty="0"/>
              <a:t>Build the Backlog – </a:t>
            </a:r>
            <a:r>
              <a:rPr lang="en-US" sz="1600" dirty="0"/>
              <a:t>Reporting backlog for development will be built based on the phase-wise assignment of the report and criticality defined by team. These will be later mapped to development sprints of the phase for report development </a:t>
            </a:r>
          </a:p>
          <a:p>
            <a:r>
              <a:rPr lang="en-US" sz="1600" b="1" dirty="0"/>
              <a:t>Sprint Assignment </a:t>
            </a:r>
            <a:r>
              <a:rPr lang="en-US" sz="1600" dirty="0"/>
              <a:t>– Backlog reports will be assigned to sprints and all the report level activities like development, Technical Unit Testing, Functional Unit Testing etc., and report delivery will be tracked accordingly</a:t>
            </a:r>
          </a:p>
        </p:txBody>
      </p:sp>
      <p:grpSp>
        <p:nvGrpSpPr>
          <p:cNvPr id="4" name="Group 3">
            <a:extLst>
              <a:ext uri="{FF2B5EF4-FFF2-40B4-BE49-F238E27FC236}">
                <a16:creationId xmlns:a16="http://schemas.microsoft.com/office/drawing/2014/main" id="{637FBBD8-D372-4521-93BC-0405369E8432}"/>
              </a:ext>
            </a:extLst>
          </p:cNvPr>
          <p:cNvGrpSpPr/>
          <p:nvPr/>
        </p:nvGrpSpPr>
        <p:grpSpPr>
          <a:xfrm>
            <a:off x="10515108" y="91017"/>
            <a:ext cx="384443" cy="564847"/>
            <a:chOff x="10031310" y="132997"/>
            <a:chExt cx="384443" cy="564847"/>
          </a:xfrm>
        </p:grpSpPr>
        <p:sp>
          <p:nvSpPr>
            <p:cNvPr id="5" name="Flowchart: Connector 4">
              <a:extLst>
                <a:ext uri="{FF2B5EF4-FFF2-40B4-BE49-F238E27FC236}">
                  <a16:creationId xmlns:a16="http://schemas.microsoft.com/office/drawing/2014/main" id="{CBF0885D-6969-4C53-B8EE-8E17F7248C4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 name="Graphic 5" descr="Microphone with solid fill">
              <a:extLst>
                <a:ext uri="{FF2B5EF4-FFF2-40B4-BE49-F238E27FC236}">
                  <a16:creationId xmlns:a16="http://schemas.microsoft.com/office/drawing/2014/main" id="{6D7D17E3-3356-4334-AF78-80836B88C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7" name="TextBox 6">
            <a:extLst>
              <a:ext uri="{FF2B5EF4-FFF2-40B4-BE49-F238E27FC236}">
                <a16:creationId xmlns:a16="http://schemas.microsoft.com/office/drawing/2014/main" id="{90070F23-788C-4C76-8337-F09BD455E13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1872954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0BAD7C-54BA-4E48-B990-2078CA4459CE}"/>
              </a:ext>
            </a:extLst>
          </p:cNvPr>
          <p:cNvSpPr txBox="1"/>
          <p:nvPr/>
        </p:nvSpPr>
        <p:spPr>
          <a:xfrm>
            <a:off x="539238" y="1000603"/>
            <a:ext cx="11071654" cy="338554"/>
          </a:xfrm>
          <a:prstGeom prst="rect">
            <a:avLst/>
          </a:prstGeom>
          <a:noFill/>
        </p:spPr>
        <p:txBody>
          <a:bodyPr wrap="square" lIns="91440" tIns="45720" rIns="91440" bIns="45720" rtlCol="0" anchor="t">
            <a:spAutoFit/>
          </a:bodyPr>
          <a:lstStyle/>
          <a:p>
            <a:r>
              <a:rPr lang="en-US" sz="1600"/>
              <a:t>List of Reporting SMEs identified from each vertical workstreams. </a:t>
            </a:r>
          </a:p>
        </p:txBody>
      </p:sp>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25732" y="570735"/>
            <a:ext cx="10480301" cy="429868"/>
          </a:xfrm>
        </p:spPr>
        <p:txBody>
          <a:bodyPr>
            <a:noAutofit/>
          </a:bodyPr>
          <a:lstStyle/>
          <a:p>
            <a:r>
              <a:rPr lang="en-US">
                <a:solidFill>
                  <a:schemeClr val="accent1"/>
                </a:solidFill>
                <a:latin typeface="Arial"/>
                <a:cs typeface="Arial"/>
              </a:rPr>
              <a:t>Workstream Reporting SMEs</a:t>
            </a:r>
            <a:endParaRPr lang="en-US" sz="4000">
              <a:solidFill>
                <a:schemeClr val="accent1"/>
              </a:solidFill>
              <a:latin typeface="Arial"/>
              <a:cs typeface="Arial"/>
            </a:endParaRPr>
          </a:p>
        </p:txBody>
      </p:sp>
      <p:graphicFrame>
        <p:nvGraphicFramePr>
          <p:cNvPr id="7" name="Table 2">
            <a:extLst>
              <a:ext uri="{FF2B5EF4-FFF2-40B4-BE49-F238E27FC236}">
                <a16:creationId xmlns:a16="http://schemas.microsoft.com/office/drawing/2014/main" id="{CF9D5020-1881-03F3-CEE7-FCF5946217E1}"/>
              </a:ext>
            </a:extLst>
          </p:cNvPr>
          <p:cNvGraphicFramePr>
            <a:graphicFrameLocks noGrp="1"/>
          </p:cNvGraphicFramePr>
          <p:nvPr/>
        </p:nvGraphicFramePr>
        <p:xfrm>
          <a:off x="1199387" y="1389516"/>
          <a:ext cx="8974986" cy="4784681"/>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3191387373"/>
                    </a:ext>
                  </a:extLst>
                </a:gridCol>
                <a:gridCol w="1419612">
                  <a:extLst>
                    <a:ext uri="{9D8B030D-6E8A-4147-A177-3AD203B41FA5}">
                      <a16:colId xmlns:a16="http://schemas.microsoft.com/office/drawing/2014/main" val="1358470260"/>
                    </a:ext>
                  </a:extLst>
                </a:gridCol>
                <a:gridCol w="1419612">
                  <a:extLst>
                    <a:ext uri="{9D8B030D-6E8A-4147-A177-3AD203B41FA5}">
                      <a16:colId xmlns:a16="http://schemas.microsoft.com/office/drawing/2014/main" val="896112912"/>
                    </a:ext>
                  </a:extLst>
                </a:gridCol>
                <a:gridCol w="1419612">
                  <a:extLst>
                    <a:ext uri="{9D8B030D-6E8A-4147-A177-3AD203B41FA5}">
                      <a16:colId xmlns:a16="http://schemas.microsoft.com/office/drawing/2014/main" val="1132858302"/>
                    </a:ext>
                  </a:extLst>
                </a:gridCol>
                <a:gridCol w="1419612">
                  <a:extLst>
                    <a:ext uri="{9D8B030D-6E8A-4147-A177-3AD203B41FA5}">
                      <a16:colId xmlns:a16="http://schemas.microsoft.com/office/drawing/2014/main" val="3131460113"/>
                    </a:ext>
                  </a:extLst>
                </a:gridCol>
                <a:gridCol w="1419612">
                  <a:extLst>
                    <a:ext uri="{9D8B030D-6E8A-4147-A177-3AD203B41FA5}">
                      <a16:colId xmlns:a16="http://schemas.microsoft.com/office/drawing/2014/main" val="3871645117"/>
                    </a:ext>
                  </a:extLst>
                </a:gridCol>
              </a:tblGrid>
              <a:tr h="256276">
                <a:tc gridSpan="6">
                  <a:txBody>
                    <a:bodyPr/>
                    <a:lstStyle/>
                    <a:p>
                      <a:pPr algn="ctr" fontAlgn="ctr"/>
                      <a:r>
                        <a:rPr lang="en-US" sz="1200" b="1" i="0" u="none" strike="noStrike">
                          <a:solidFill>
                            <a:schemeClr val="tx1"/>
                          </a:solidFill>
                          <a:effectLst/>
                          <a:latin typeface="+mn-lt"/>
                        </a:rPr>
                        <a:t>Contacts</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740982998"/>
                  </a:ext>
                </a:extLst>
              </a:tr>
              <a:tr h="429888">
                <a:tc>
                  <a:txBody>
                    <a:bodyPr/>
                    <a:lstStyle/>
                    <a:p>
                      <a:pPr algn="ctr" fontAlgn="b"/>
                      <a:r>
                        <a:rPr lang="en-US" sz="1100" b="1" i="0" u="none" strike="noStrike">
                          <a:solidFill>
                            <a:srgbClr val="000000"/>
                          </a:solidFill>
                          <a:effectLst/>
                          <a:latin typeface="+mn-lt"/>
                        </a:rPr>
                        <a:t>Workstream</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Sponsor</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GBPO</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Functional Lead</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IT Lead</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Reporting SME</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41412">
                <a:tc>
                  <a:txBody>
                    <a:bodyPr/>
                    <a:lstStyle/>
                    <a:p>
                      <a:pPr algn="ctr" fontAlgn="t"/>
                      <a:r>
                        <a:rPr lang="en-US" sz="1100" kern="1200" cap="none" spc="0">
                          <a:solidFill>
                            <a:schemeClr val="tx1"/>
                          </a:solidFill>
                          <a:effectLst/>
                          <a:latin typeface="+mn-lt"/>
                          <a:cs typeface="Times New Roman" panose="02020603050405020304" pitchFamily="18" charset="0"/>
                        </a:rPr>
                        <a:t>Lead to Quote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Evan Randall</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Will Wu</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Jim Maher,</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Szymon Dziocha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Danny Pulache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Gifford, Justin Evans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10795809"/>
                  </a:ext>
                </a:extLst>
              </a:tr>
              <a:tr h="441412">
                <a:tc>
                  <a:txBody>
                    <a:bodyPr/>
                    <a:lstStyle/>
                    <a:p>
                      <a:pPr algn="ctr" fontAlgn="t"/>
                      <a:r>
                        <a:rPr lang="en-US" sz="1100" kern="1200" cap="none" spc="0">
                          <a:solidFill>
                            <a:schemeClr val="tx1"/>
                          </a:solidFill>
                          <a:effectLst/>
                          <a:latin typeface="+mn-lt"/>
                          <a:cs typeface="Times New Roman" panose="02020603050405020304" pitchFamily="18" charset="0"/>
                        </a:rPr>
                        <a:t>Order to Fulfill</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Deluca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Derrell White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Chris Marsh,</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Naveen Jain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02361858"/>
                  </a:ext>
                </a:extLst>
              </a:tr>
              <a:tr h="376222">
                <a:tc>
                  <a:txBody>
                    <a:bodyPr/>
                    <a:lstStyle/>
                    <a:p>
                      <a:pPr algn="ctr" fontAlgn="t"/>
                      <a:r>
                        <a:rPr lang="en-US" sz="1100" kern="1200" cap="none" spc="0">
                          <a:solidFill>
                            <a:schemeClr val="tx1"/>
                          </a:solidFill>
                          <a:effectLst/>
                          <a:latin typeface="+mn-lt"/>
                          <a:cs typeface="Times New Roman" panose="02020603050405020304" pitchFamily="18" charset="0"/>
                        </a:rPr>
                        <a:t>Issue to Resolution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Alex Console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Ann Grimes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Kirk Balingit</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Senthil Kesavan </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fi-FI" sz="1100" kern="1200" cap="none" spc="0">
                          <a:solidFill>
                            <a:schemeClr val="tx1"/>
                          </a:solidFill>
                          <a:effectLst/>
                          <a:latin typeface="+mn-lt"/>
                          <a:cs typeface="Times New Roman" panose="02020603050405020304" pitchFamily="18" charset="0"/>
                        </a:rPr>
                        <a:t>Aznan Hasan Khan, </a:t>
                      </a:r>
                      <a:br>
                        <a:rPr lang="fi-FI" sz="1100" kern="1200" cap="none" spc="0">
                          <a:solidFill>
                            <a:schemeClr val="tx1"/>
                          </a:solidFill>
                          <a:effectLst/>
                          <a:latin typeface="+mn-lt"/>
                          <a:cs typeface="Times New Roman" panose="02020603050405020304" pitchFamily="18" charset="0"/>
                        </a:rPr>
                      </a:br>
                      <a:r>
                        <a:rPr lang="fi-FI" sz="1100" kern="1200" cap="none" spc="0">
                          <a:solidFill>
                            <a:schemeClr val="tx1"/>
                          </a:solidFill>
                          <a:effectLst/>
                          <a:latin typeface="+mn-lt"/>
                          <a:cs typeface="Times New Roman" panose="02020603050405020304" pitchFamily="18" charset="0"/>
                        </a:rPr>
                        <a:t>Kevin M Philips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7228143"/>
                  </a:ext>
                </a:extLst>
              </a:tr>
              <a:tr h="375149">
                <a:tc>
                  <a:txBody>
                    <a:bodyPr/>
                    <a:lstStyle/>
                    <a:p>
                      <a:pPr algn="ctr" fontAlgn="t"/>
                      <a:r>
                        <a:rPr lang="en-US" sz="1100" kern="1200" cap="none" spc="0">
                          <a:solidFill>
                            <a:schemeClr val="tx1"/>
                          </a:solidFill>
                          <a:effectLst/>
                          <a:latin typeface="+mn-lt"/>
                          <a:cs typeface="Times New Roman" panose="02020603050405020304" pitchFamily="18" charset="0"/>
                        </a:rPr>
                        <a:t>Invoice to Cash</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 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Deluca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Helen Freeman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Dermot Doyle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95034918"/>
                  </a:ext>
                </a:extLst>
              </a:tr>
              <a:tr h="361871">
                <a:tc>
                  <a:txBody>
                    <a:bodyPr/>
                    <a:lstStyle/>
                    <a:p>
                      <a:pPr algn="ctr" fontAlgn="t"/>
                      <a:r>
                        <a:rPr lang="en-US" sz="1100" kern="1200" cap="none" spc="0">
                          <a:solidFill>
                            <a:schemeClr val="tx1"/>
                          </a:solidFill>
                          <a:effectLst/>
                          <a:latin typeface="+mn-lt"/>
                          <a:cs typeface="Times New Roman" panose="02020603050405020304" pitchFamily="18" charset="0"/>
                        </a:rPr>
                        <a:t>Record to Report</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Eric Leis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Kelly Burns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Kelly Burns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45841871"/>
                  </a:ext>
                </a:extLst>
              </a:tr>
              <a:tr h="370629">
                <a:tc>
                  <a:txBody>
                    <a:bodyPr/>
                    <a:lstStyle/>
                    <a:p>
                      <a:pPr algn="ctr" fontAlgn="t"/>
                      <a:r>
                        <a:rPr lang="en-US" sz="1100" kern="1200" cap="none" spc="0">
                          <a:solidFill>
                            <a:schemeClr val="tx1"/>
                          </a:solidFill>
                          <a:effectLst/>
                          <a:latin typeface="+mn-lt"/>
                          <a:cs typeface="Times New Roman" panose="02020603050405020304" pitchFamily="18" charset="0"/>
                        </a:rPr>
                        <a:t>Plan to Perform</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Rich Shane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Allison Ross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Nigro</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Nigro</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10681002"/>
                  </a:ext>
                </a:extLst>
              </a:tr>
              <a:tr h="518485">
                <a:tc>
                  <a:txBody>
                    <a:bodyPr/>
                    <a:lstStyle/>
                    <a:p>
                      <a:pPr algn="ctr" fontAlgn="t"/>
                      <a:r>
                        <a:rPr lang="en-US" sz="1100" kern="1200" cap="none" spc="0">
                          <a:solidFill>
                            <a:schemeClr val="tx1"/>
                          </a:solidFill>
                          <a:effectLst/>
                          <a:latin typeface="+mn-lt"/>
                          <a:cs typeface="Times New Roman" panose="02020603050405020304" pitchFamily="18" charset="0"/>
                        </a:rPr>
                        <a:t>Source to Pay</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Erica Hausheer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Amanda Patterson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Elliott Ulmer,</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Linda Persina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Naveen Jain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fr-FR" sz="1100" kern="1200" cap="none" spc="0">
                          <a:solidFill>
                            <a:schemeClr val="tx1"/>
                          </a:solidFill>
                          <a:effectLst/>
                          <a:latin typeface="+mn-lt"/>
                          <a:cs typeface="Times New Roman" panose="02020603050405020304" pitchFamily="18" charset="0"/>
                        </a:rPr>
                        <a:t>Vinith Kumar (Procurement),  </a:t>
                      </a:r>
                      <a:br>
                        <a:rPr lang="fr-FR" sz="1100" kern="1200" cap="none" spc="0">
                          <a:solidFill>
                            <a:schemeClr val="tx1"/>
                          </a:solidFill>
                          <a:effectLst/>
                          <a:latin typeface="+mn-lt"/>
                          <a:cs typeface="Times New Roman" panose="02020603050405020304" pitchFamily="18" charset="0"/>
                        </a:rPr>
                      </a:br>
                      <a:r>
                        <a:rPr lang="fr-FR" sz="1100" kern="1200" cap="none" spc="0">
                          <a:solidFill>
                            <a:schemeClr val="tx1"/>
                          </a:solidFill>
                          <a:effectLst/>
                          <a:latin typeface="+mn-lt"/>
                          <a:cs typeface="Times New Roman" panose="02020603050405020304" pitchFamily="18" charset="0"/>
                        </a:rPr>
                        <a:t>Nancy Ma (Payables)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5789090"/>
                  </a:ext>
                </a:extLst>
              </a:tr>
              <a:tr h="518485">
                <a:tc>
                  <a:txBody>
                    <a:bodyPr/>
                    <a:lstStyle/>
                    <a:p>
                      <a:pPr algn="ctr" fontAlgn="t"/>
                      <a:r>
                        <a:rPr lang="en-US" sz="1100" kern="1200" cap="none" spc="0">
                          <a:solidFill>
                            <a:schemeClr val="tx1"/>
                          </a:solidFill>
                          <a:effectLst/>
                          <a:latin typeface="+mn-lt"/>
                          <a:cs typeface="Times New Roman" panose="02020603050405020304" pitchFamily="18" charset="0"/>
                        </a:rPr>
                        <a:t>Tax &amp; Treasury</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Laura Jividen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Doug Bryan,</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Celeste Tam,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Brian Pierson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Doug Bryan,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Celeste Tam,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David Chrisman (Treasury) </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95225490"/>
                  </a:ext>
                </a:extLst>
              </a:tr>
              <a:tr h="361871">
                <a:tc>
                  <a:txBody>
                    <a:bodyPr/>
                    <a:lstStyle/>
                    <a:p>
                      <a:pPr algn="ctr" fontAlgn="t"/>
                      <a:r>
                        <a:rPr lang="en-US" sz="1100" kern="1200" cap="none" spc="0">
                          <a:solidFill>
                            <a:schemeClr val="tx1"/>
                          </a:solidFill>
                          <a:effectLst/>
                          <a:latin typeface="+mn-lt"/>
                          <a:cs typeface="Times New Roman" panose="02020603050405020304" pitchFamily="18" charset="0"/>
                        </a:rPr>
                        <a:t>Prof. Services Projects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Rich Shane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Jim Lewis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Berger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Atieh Akbar,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Ellie Bluestein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Berger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20210116"/>
                  </a:ext>
                </a:extLst>
              </a:tr>
            </a:tbl>
          </a:graphicData>
        </a:graphic>
      </p:graphicFrame>
      <p:grpSp>
        <p:nvGrpSpPr>
          <p:cNvPr id="5" name="Group 4">
            <a:extLst>
              <a:ext uri="{FF2B5EF4-FFF2-40B4-BE49-F238E27FC236}">
                <a16:creationId xmlns:a16="http://schemas.microsoft.com/office/drawing/2014/main" id="{611C82CE-8C48-4BC4-BBF4-5EB773312F0B}"/>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F45E84B0-60F2-4E6F-8054-2E5A4A10FA15}"/>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FB25355C-23C2-432E-9128-35AB82081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C37441DA-B1C8-4CD6-B6A7-D79CE4E9985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r>
              <a:rPr lang="en-US" sz="1200"/>
              <a:t>Sandeep / Sankar</a:t>
            </a:r>
          </a:p>
        </p:txBody>
      </p:sp>
    </p:spTree>
    <p:extLst>
      <p:ext uri="{BB962C8B-B14F-4D97-AF65-F5344CB8AC3E}">
        <p14:creationId xmlns:p14="http://schemas.microsoft.com/office/powerpoint/2010/main" val="34493817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sz="2400">
                <a:solidFill>
                  <a:schemeClr val="accent1"/>
                </a:solidFill>
              </a:rPr>
              <a:t>Responsibility Matrix (Oracle Cloud Reporting Ownership)</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223628"/>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1480073666"/>
              </p:ext>
            </p:extLst>
          </p:nvPr>
        </p:nvGraphicFramePr>
        <p:xfrm>
          <a:off x="1353458" y="1880595"/>
          <a:ext cx="9033767" cy="4587360"/>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871645117"/>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354298">
                <a:tc gridSpan="7">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dirty="0">
                          <a:solidFill>
                            <a:schemeClr val="bg1"/>
                          </a:solidFill>
                          <a:effectLst/>
                        </a:rPr>
                        <a:t>Tech</a:t>
                      </a:r>
                      <a:r>
                        <a:rPr lang="en-US" sz="1050" kern="1200" cap="none" spc="0" dirty="0">
                          <a:solidFill>
                            <a:schemeClr val="bg1"/>
                          </a:solidFill>
                          <a:effectLst/>
                        </a:rPr>
                        <a:t> Team</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6" name="Group 5">
            <a:extLst>
              <a:ext uri="{FF2B5EF4-FFF2-40B4-BE49-F238E27FC236}">
                <a16:creationId xmlns:a16="http://schemas.microsoft.com/office/drawing/2014/main" id="{4AC52BF8-4410-4ECF-9368-0852D8705194}"/>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7E413202-5D4F-4CE4-8D97-8EDA506FD7C7}"/>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BC18D823-E365-4EBD-BF33-5486327DF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4B81EF7B-AE94-4556-B4E8-2A6C33F3B5B5}"/>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38015984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458295"/>
            <a:ext cx="10480301" cy="794052"/>
          </a:xfrm>
        </p:spPr>
        <p:txBody>
          <a:bodyPr>
            <a:noAutofit/>
          </a:bodyPr>
          <a:lstStyle/>
          <a:p>
            <a:r>
              <a:rPr lang="en-US" sz="2400">
                <a:solidFill>
                  <a:schemeClr val="accent1"/>
                </a:solidFill>
                <a:latin typeface="Arial"/>
                <a:cs typeface="Arial"/>
              </a:rPr>
              <a:t>Responsibility Matrix (Salesforce </a:t>
            </a:r>
            <a:r>
              <a:rPr lang="en-US">
                <a:solidFill>
                  <a:schemeClr val="accent1"/>
                </a:solidFill>
                <a:latin typeface="Arial"/>
                <a:cs typeface="Arial"/>
              </a:rPr>
              <a:t>&amp; </a:t>
            </a:r>
            <a:r>
              <a:rPr lang="en-US" sz="2400">
                <a:solidFill>
                  <a:schemeClr val="accent1"/>
                </a:solidFill>
                <a:latin typeface="Arial"/>
                <a:cs typeface="Arial"/>
              </a:rPr>
              <a:t>Oracle Cloud ERP Integration Ownership)</a:t>
            </a:r>
            <a:endParaRPr lang="en-US" sz="4000">
              <a:solidFill>
                <a:schemeClr val="accent1"/>
              </a:solidFill>
              <a:latin typeface="Arial"/>
              <a:cs typeface="Aria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60173" y="1295820"/>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455480791"/>
              </p:ext>
            </p:extLst>
          </p:nvPr>
        </p:nvGraphicFramePr>
        <p:xfrm>
          <a:off x="1353456" y="1880595"/>
          <a:ext cx="9033767" cy="4507382"/>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871645117"/>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259173">
                <a:tc gridSpan="7">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dirty="0">
                          <a:solidFill>
                            <a:schemeClr val="bg1"/>
                          </a:solidFill>
                          <a:effectLst/>
                        </a:rPr>
                        <a:t>Tech</a:t>
                      </a:r>
                      <a:r>
                        <a:rPr lang="en-US" sz="1050" kern="1200" cap="none" spc="0" dirty="0">
                          <a:solidFill>
                            <a:schemeClr val="bg1"/>
                          </a:solidFill>
                          <a:effectLst/>
                        </a:rPr>
                        <a:t> Team</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R</a:t>
                      </a:r>
                      <a:endParaRPr lang="en-US" sz="1200" kern="1200" cap="none" spc="0" baseline="30000">
                        <a:solidFill>
                          <a:schemeClr val="tx1"/>
                        </a:solidFill>
                        <a:effectLst/>
                        <a:latin typeface="+mn-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7" name="Group 6">
            <a:extLst>
              <a:ext uri="{FF2B5EF4-FFF2-40B4-BE49-F238E27FC236}">
                <a16:creationId xmlns:a16="http://schemas.microsoft.com/office/drawing/2014/main" id="{7DC8BB5A-F1E5-40D7-AF1A-EECE292DBE91}"/>
              </a:ext>
            </a:extLst>
          </p:cNvPr>
          <p:cNvGrpSpPr/>
          <p:nvPr/>
        </p:nvGrpSpPr>
        <p:grpSpPr>
          <a:xfrm>
            <a:off x="10515108" y="91017"/>
            <a:ext cx="384443" cy="564847"/>
            <a:chOff x="10031310" y="132997"/>
            <a:chExt cx="384443" cy="564847"/>
          </a:xfrm>
        </p:grpSpPr>
        <p:sp>
          <p:nvSpPr>
            <p:cNvPr id="8" name="Flowchart: Connector 7">
              <a:extLst>
                <a:ext uri="{FF2B5EF4-FFF2-40B4-BE49-F238E27FC236}">
                  <a16:creationId xmlns:a16="http://schemas.microsoft.com/office/drawing/2014/main" id="{9674EB6A-88A7-4322-BA42-D620CB66DE3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9" name="Graphic 8" descr="Microphone with solid fill">
              <a:extLst>
                <a:ext uri="{FF2B5EF4-FFF2-40B4-BE49-F238E27FC236}">
                  <a16:creationId xmlns:a16="http://schemas.microsoft.com/office/drawing/2014/main" id="{1E7B9DCE-D56B-45AB-A1DD-BC1FFB847B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0" name="TextBox 9">
            <a:extLst>
              <a:ext uri="{FF2B5EF4-FFF2-40B4-BE49-F238E27FC236}">
                <a16:creationId xmlns:a16="http://schemas.microsoft.com/office/drawing/2014/main" id="{BF475682-5EFD-4842-A993-0F3755EA37E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2574082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434983" y="201163"/>
            <a:ext cx="10480301" cy="794052"/>
          </a:xfrm>
        </p:spPr>
        <p:txBody>
          <a:bodyPr>
            <a:noAutofit/>
          </a:bodyPr>
          <a:lstStyle/>
          <a:p>
            <a:r>
              <a:rPr lang="en-US" sz="2400">
                <a:solidFill>
                  <a:schemeClr val="accent1"/>
                </a:solidFill>
              </a:rPr>
              <a:t>Responsibility Matrix (Custom Transcend Reporting Ownership)</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434983" y="598189"/>
            <a:ext cx="11071654" cy="523220"/>
          </a:xfrm>
          <a:prstGeom prst="rect">
            <a:avLst/>
          </a:prstGeom>
          <a:noFill/>
        </p:spPr>
        <p:txBody>
          <a:bodyPr wrap="square" rtlCol="0">
            <a:spAutoFit/>
          </a:bodyPr>
          <a:lstStyle/>
          <a:p>
            <a:r>
              <a:rPr lang="en-US" sz="14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1381868155"/>
              </p:ext>
            </p:extLst>
          </p:nvPr>
        </p:nvGraphicFramePr>
        <p:xfrm>
          <a:off x="434983" y="1121409"/>
          <a:ext cx="8585380" cy="5234731"/>
        </p:xfrm>
        <a:graphic>
          <a:graphicData uri="http://schemas.openxmlformats.org/drawingml/2006/table">
            <a:tbl>
              <a:tblPr firstRow="1" bandRow="1">
                <a:tableStyleId>{5C22544A-7EE6-4342-B048-85BDC9FD1C3A}</a:tableStyleId>
              </a:tblPr>
              <a:tblGrid>
                <a:gridCol w="1363963">
                  <a:extLst>
                    <a:ext uri="{9D8B030D-6E8A-4147-A177-3AD203B41FA5}">
                      <a16:colId xmlns:a16="http://schemas.microsoft.com/office/drawing/2014/main" val="3191387373"/>
                    </a:ext>
                  </a:extLst>
                </a:gridCol>
                <a:gridCol w="1031631">
                  <a:extLst>
                    <a:ext uri="{9D8B030D-6E8A-4147-A177-3AD203B41FA5}">
                      <a16:colId xmlns:a16="http://schemas.microsoft.com/office/drawing/2014/main" val="1358470260"/>
                    </a:ext>
                  </a:extLst>
                </a:gridCol>
                <a:gridCol w="1031631">
                  <a:extLst>
                    <a:ext uri="{9D8B030D-6E8A-4147-A177-3AD203B41FA5}">
                      <a16:colId xmlns:a16="http://schemas.microsoft.com/office/drawing/2014/main" val="896112912"/>
                    </a:ext>
                  </a:extLst>
                </a:gridCol>
                <a:gridCol w="1031631">
                  <a:extLst>
                    <a:ext uri="{9D8B030D-6E8A-4147-A177-3AD203B41FA5}">
                      <a16:colId xmlns:a16="http://schemas.microsoft.com/office/drawing/2014/main" val="1132858302"/>
                    </a:ext>
                  </a:extLst>
                </a:gridCol>
                <a:gridCol w="1031631">
                  <a:extLst>
                    <a:ext uri="{9D8B030D-6E8A-4147-A177-3AD203B41FA5}">
                      <a16:colId xmlns:a16="http://schemas.microsoft.com/office/drawing/2014/main" val="3131460113"/>
                    </a:ext>
                  </a:extLst>
                </a:gridCol>
                <a:gridCol w="1031631">
                  <a:extLst>
                    <a:ext uri="{9D8B030D-6E8A-4147-A177-3AD203B41FA5}">
                      <a16:colId xmlns:a16="http://schemas.microsoft.com/office/drawing/2014/main" val="3871645117"/>
                    </a:ext>
                  </a:extLst>
                </a:gridCol>
                <a:gridCol w="1031631">
                  <a:extLst>
                    <a:ext uri="{9D8B030D-6E8A-4147-A177-3AD203B41FA5}">
                      <a16:colId xmlns:a16="http://schemas.microsoft.com/office/drawing/2014/main" val="3206679376"/>
                    </a:ext>
                  </a:extLst>
                </a:gridCol>
                <a:gridCol w="1031631">
                  <a:extLst>
                    <a:ext uri="{9D8B030D-6E8A-4147-A177-3AD203B41FA5}">
                      <a16:colId xmlns:a16="http://schemas.microsoft.com/office/drawing/2014/main" val="2675545639"/>
                    </a:ext>
                  </a:extLst>
                </a:gridCol>
              </a:tblGrid>
              <a:tr h="373745">
                <a:tc gridSpan="8">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Transcend Functional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a:solidFill>
                            <a:schemeClr val="bg1"/>
                          </a:solidFill>
                          <a:effectLst/>
                        </a:rPr>
                        <a:t>Transcend Tech</a:t>
                      </a:r>
                      <a:r>
                        <a:rPr lang="en-US" sz="1050" kern="1200" cap="none" spc="0">
                          <a:solidFill>
                            <a:schemeClr val="bg1"/>
                          </a:solidFill>
                          <a:effectLst/>
                        </a:rPr>
                        <a:t>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Wireframe</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0271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Prototyping</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7228143"/>
                  </a:ext>
                </a:extLst>
              </a:tr>
              <a:tr h="401562">
                <a:tc>
                  <a:txBody>
                    <a:bodyPr/>
                    <a:lstStyle/>
                    <a:p>
                      <a:pPr marL="0" marR="0" algn="l">
                        <a:lnSpc>
                          <a:spcPct val="107000"/>
                        </a:lnSpc>
                        <a:spcBef>
                          <a:spcPts val="0"/>
                        </a:spcBef>
                        <a:spcAft>
                          <a:spcPts val="0"/>
                        </a:spcAft>
                      </a:pPr>
                      <a:r>
                        <a:rPr lang="en-US" sz="1200" kern="1200" cap="none" spc="0">
                          <a:solidFill>
                            <a:schemeClr val="tx1"/>
                          </a:solidFill>
                          <a:effectLst/>
                        </a:rPr>
                        <a:t>Technical Design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82210">
                <a:tc>
                  <a:txBody>
                    <a:bodyPr/>
                    <a:lstStyle/>
                    <a:p>
                      <a:pPr marL="0" marR="0" algn="l">
                        <a:lnSpc>
                          <a:spcPct val="107000"/>
                        </a:lnSpc>
                        <a:spcBef>
                          <a:spcPts val="0"/>
                        </a:spcBef>
                        <a:spcAft>
                          <a:spcPts val="0"/>
                        </a:spcAft>
                      </a:pPr>
                      <a:r>
                        <a:rPr lang="en-US" sz="1200" kern="1200" cap="none" spc="0">
                          <a:solidFill>
                            <a:schemeClr val="tx1"/>
                          </a:solidFill>
                          <a:effectLst/>
                        </a:rPr>
                        <a:t>Data Ingestion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396724">
                <a:tc>
                  <a:txBody>
                    <a:bodyPr/>
                    <a:lstStyle/>
                    <a:p>
                      <a:pPr marL="0" marR="0" algn="l">
                        <a:lnSpc>
                          <a:spcPct val="107000"/>
                        </a:lnSpc>
                        <a:spcBef>
                          <a:spcPts val="0"/>
                        </a:spcBef>
                        <a:spcAft>
                          <a:spcPts val="0"/>
                        </a:spcAft>
                      </a:pPr>
                      <a:r>
                        <a:rPr lang="en-US" sz="1200" kern="1200" cap="none" spc="0">
                          <a:solidFill>
                            <a:schemeClr val="tx1"/>
                          </a:solidFill>
                          <a:effectLst/>
                        </a:rPr>
                        <a:t>Coding and Unit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387047">
                <a:tc>
                  <a:txBody>
                    <a:bodyPr/>
                    <a:lstStyle/>
                    <a:p>
                      <a:pPr marL="0" marR="0" algn="l">
                        <a:lnSpc>
                          <a:spcPct val="107000"/>
                        </a:lnSpc>
                        <a:spcBef>
                          <a:spcPts val="0"/>
                        </a:spcBef>
                        <a:spcAft>
                          <a:spcPts val="0"/>
                        </a:spcAft>
                      </a:pPr>
                      <a:r>
                        <a:rPr lang="en-US" sz="1200" kern="1200" cap="none" spc="0">
                          <a:solidFill>
                            <a:schemeClr val="tx1"/>
                          </a:solidFill>
                          <a:effectLst/>
                        </a:rPr>
                        <a:t>Functional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362084">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Data Security </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7843785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Go Live</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sp>
        <p:nvSpPr>
          <p:cNvPr id="4" name="TextBox 3">
            <a:extLst>
              <a:ext uri="{FF2B5EF4-FFF2-40B4-BE49-F238E27FC236}">
                <a16:creationId xmlns:a16="http://schemas.microsoft.com/office/drawing/2014/main" id="{26CA6EF0-AFFD-4072-A6AE-211CEEBED640}"/>
              </a:ext>
            </a:extLst>
          </p:cNvPr>
          <p:cNvSpPr txBox="1"/>
          <p:nvPr/>
        </p:nvSpPr>
        <p:spPr>
          <a:xfrm>
            <a:off x="9607447" y="4690819"/>
            <a:ext cx="2022570" cy="1456457"/>
          </a:xfrm>
          <a:prstGeom prst="rect">
            <a:avLst/>
          </a:prstGeom>
          <a:solidFill>
            <a:schemeClr val="bg1">
              <a:lumMod val="95000"/>
            </a:schemeClr>
          </a:solidFill>
        </p:spPr>
        <p:txBody>
          <a:bodyPr wrap="square" lIns="182880" tIns="182880" rIns="182880" bIns="182880" rtlCol="0" anchor="ctr" anchorCtr="0">
            <a:noAutofit/>
          </a:bodyPr>
          <a:lstStyle/>
          <a:p>
            <a:r>
              <a:rPr lang="en-US" sz="1000" dirty="0">
                <a:ea typeface="+mn-lt"/>
                <a:cs typeface="+mn-lt"/>
              </a:rPr>
              <a:t>R* - Deloitte Functional team will work with  for mapping details from Oracle cloud</a:t>
            </a:r>
          </a:p>
          <a:p>
            <a:endParaRPr lang="en-US" sz="1000" dirty="0">
              <a:ea typeface="+mn-lt"/>
              <a:cs typeface="+mn-lt"/>
            </a:endParaRPr>
          </a:p>
          <a:p>
            <a:r>
              <a:rPr lang="en-US" sz="1000" dirty="0">
                <a:ea typeface="+mn-lt"/>
                <a:cs typeface="+mn-lt"/>
              </a:rPr>
              <a:t>R# - Deloitte Technical team will share the data extract as requested by Transcend for reporting</a:t>
            </a:r>
            <a:endParaRPr lang="en-US" dirty="0">
              <a:ea typeface="+mn-lt"/>
              <a:cs typeface="+mn-lt"/>
            </a:endParaRPr>
          </a:p>
        </p:txBody>
      </p:sp>
      <p:grpSp>
        <p:nvGrpSpPr>
          <p:cNvPr id="6" name="Group 5">
            <a:extLst>
              <a:ext uri="{FF2B5EF4-FFF2-40B4-BE49-F238E27FC236}">
                <a16:creationId xmlns:a16="http://schemas.microsoft.com/office/drawing/2014/main" id="{CA740CA3-7B9A-4D2E-831D-2F57701F1EDF}"/>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3F77346D-AD94-43D2-AB9A-1400FA60D8A7}"/>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DFD67156-76E3-4780-80A1-C85466FA3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331277BB-17AA-4525-8C2E-D661D708A68B}"/>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534388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p:txBody>
          <a:bodyPr/>
          <a:lstStyle/>
          <a:p>
            <a:r>
              <a:rPr lang="en-US" dirty="0">
                <a:solidFill>
                  <a:srgbClr val="F3753F"/>
                </a:solidFill>
                <a:latin typeface="Arial"/>
                <a:cs typeface="Arial"/>
              </a:rPr>
              <a:t>Enterprise Architecture Reporting Guidelines  </a:t>
            </a:r>
            <a:endParaRPr lang="en-US" dirty="0">
              <a:solidFill>
                <a:srgbClr val="F3753F"/>
              </a:solidFill>
            </a:endParaRPr>
          </a:p>
        </p:txBody>
      </p:sp>
      <p:sp>
        <p:nvSpPr>
          <p:cNvPr id="5" name="Content Placeholder 2">
            <a:extLst>
              <a:ext uri="{FF2B5EF4-FFF2-40B4-BE49-F238E27FC236}">
                <a16:creationId xmlns:a16="http://schemas.microsoft.com/office/drawing/2014/main" id="{E91ED822-278C-9EC9-17AD-5B07A1B3557C}"/>
              </a:ext>
            </a:extLst>
          </p:cNvPr>
          <p:cNvSpPr txBox="1">
            <a:spLocks/>
          </p:cNvSpPr>
          <p:nvPr/>
        </p:nvSpPr>
        <p:spPr>
          <a:xfrm>
            <a:off x="5929714" y="1899986"/>
            <a:ext cx="5540827" cy="4610100"/>
          </a:xfrm>
          <a:prstGeom prst="rect">
            <a:avLst/>
          </a:prstGeom>
          <a:noFill/>
        </p:spPr>
        <p:txBody>
          <a:bodyPr vert="horz" lIns="91440" tIns="45720" rIns="91440" bIns="45720" rtlCol="0" anchor="t">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rgbClr val="75787B"/>
                </a:solidFill>
                <a:latin typeface="Arial Body"/>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rgbClr val="75787B"/>
                </a:solidFill>
                <a:latin typeface="Arial Body"/>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Engage Transcend for development complex management reporting &amp; self-service analytics. </a:t>
            </a:r>
          </a:p>
          <a:p>
            <a:pPr marL="171450" indent="-171450">
              <a:buFont typeface="Wingdings" panose="020B0604020202020204" pitchFamily="34" charset="0"/>
              <a:buChar char="ü"/>
            </a:pPr>
            <a:r>
              <a:rPr lang="en-US" sz="1400" b="1" dirty="0"/>
              <a:t>Enterprise-wide management reporting </a:t>
            </a:r>
            <a:r>
              <a:rPr lang="en-US" sz="1400" dirty="0"/>
              <a:t>that require data from multiple systems </a:t>
            </a:r>
          </a:p>
          <a:p>
            <a:pPr marL="171450" indent="-171450">
              <a:buFont typeface="Wingdings" panose="020B0604020202020204" pitchFamily="34" charset="0"/>
              <a:buChar char="ü"/>
            </a:pPr>
            <a:r>
              <a:rPr lang="en-US" sz="1400" dirty="0"/>
              <a:t>Management deep-dive reports that require </a:t>
            </a:r>
            <a:r>
              <a:rPr lang="en-US" sz="1400" b="1" dirty="0"/>
              <a:t>historical trend analysis </a:t>
            </a:r>
            <a:r>
              <a:rPr lang="en-US" sz="1400" dirty="0"/>
              <a:t>with complex transformations</a:t>
            </a:r>
          </a:p>
          <a:p>
            <a:pPr marL="171450" indent="-171450">
              <a:buFont typeface="Wingdings" panose="020B0604020202020204" pitchFamily="34" charset="0"/>
              <a:buChar char="ü"/>
            </a:pPr>
            <a:r>
              <a:rPr lang="en-US" sz="1400" dirty="0"/>
              <a:t>Building single source of business representation of data to support with standards for front-end application development</a:t>
            </a:r>
          </a:p>
          <a:p>
            <a:pPr marL="514350" lvl="1" indent="-171450">
              <a:buFont typeface="Wingdings" panose="020B0604020202020204" pitchFamily="34" charset="0"/>
              <a:buChar char="ü"/>
            </a:pPr>
            <a:r>
              <a:rPr lang="en-US" sz="1400" dirty="0"/>
              <a:t>Reporting within a specific business area developed by the business, analytics teams </a:t>
            </a:r>
          </a:p>
          <a:p>
            <a:pPr marL="514350" lvl="1" indent="-171450">
              <a:buFont typeface="Wingdings" panose="020B0604020202020204" pitchFamily="34" charset="0"/>
              <a:buChar char="ü"/>
            </a:pPr>
            <a:r>
              <a:rPr lang="en-US" sz="1400" dirty="0"/>
              <a:t>For prototyping, analytics discovery by combining production data with a new data source to evaluate business value</a:t>
            </a:r>
          </a:p>
          <a:p>
            <a:pPr marL="0" indent="0">
              <a:buNone/>
            </a:pPr>
            <a:endParaRPr lang="en-US" sz="1400" dirty="0"/>
          </a:p>
          <a:p>
            <a:pPr marL="0" indent="0">
              <a:buNone/>
            </a:pPr>
            <a:r>
              <a:rPr lang="en-US" sz="1100" i="1" dirty="0">
                <a:solidFill>
                  <a:schemeClr val="bg1">
                    <a:lumMod val="50000"/>
                  </a:schemeClr>
                </a:solidFill>
              </a:rPr>
              <a:t>Note: Data ingestion into Transcend from source applications, including Oracle Cloud, is prioritized based on reporting and analytics needs. </a:t>
            </a:r>
          </a:p>
          <a:p>
            <a:pPr marL="0" indent="0">
              <a:buNone/>
            </a:pPr>
            <a:endParaRPr lang="en-US" sz="1100" dirty="0"/>
          </a:p>
        </p:txBody>
      </p:sp>
      <p:sp>
        <p:nvSpPr>
          <p:cNvPr id="713" name="TextBox 712">
            <a:extLst>
              <a:ext uri="{FF2B5EF4-FFF2-40B4-BE49-F238E27FC236}">
                <a16:creationId xmlns:a16="http://schemas.microsoft.com/office/drawing/2014/main" id="{6B52461E-EDFC-848D-6225-F3076FAF5ACE}"/>
              </a:ext>
            </a:extLst>
          </p:cNvPr>
          <p:cNvSpPr txBox="1"/>
          <p:nvPr/>
        </p:nvSpPr>
        <p:spPr>
          <a:xfrm>
            <a:off x="721459" y="1888978"/>
            <a:ext cx="4581759" cy="4247317"/>
          </a:xfrm>
          <a:prstGeom prst="rect">
            <a:avLst/>
          </a:prstGeom>
          <a:no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r>
              <a:rPr lang="en-US" sz="1400" b="1">
                <a:ea typeface="+mn-lt"/>
                <a:cs typeface="+mn-lt"/>
              </a:rPr>
              <a:t>Leverage Out-of-box </a:t>
            </a:r>
            <a:r>
              <a:rPr lang="en-US" sz="1400">
                <a:ea typeface="+mn-lt"/>
                <a:cs typeface="+mn-lt"/>
              </a:rPr>
              <a:t>(OOTB) / native application reporting capabilities for </a:t>
            </a:r>
            <a:r>
              <a:rPr lang="en-US" sz="1400" b="1">
                <a:ea typeface="+mn-lt"/>
                <a:cs typeface="+mn-lt"/>
              </a:rPr>
              <a:t>business area specific operational reporting </a:t>
            </a:r>
            <a:r>
              <a:rPr lang="en-US" sz="1400">
                <a:ea typeface="+mn-lt"/>
                <a:cs typeface="+mn-lt"/>
              </a:rPr>
              <a:t>and </a:t>
            </a:r>
            <a:r>
              <a:rPr lang="en-US" sz="1400" b="1">
                <a:ea typeface="+mn-lt"/>
                <a:cs typeface="+mn-lt"/>
              </a:rPr>
              <a:t>compliance reporting</a:t>
            </a:r>
            <a:r>
              <a:rPr lang="en-US" sz="1400">
                <a:ea typeface="+mn-lt"/>
                <a:cs typeface="+mn-lt"/>
              </a:rPr>
              <a:t>, provided:</a:t>
            </a:r>
          </a:p>
          <a:p>
            <a:endParaRPr lang="en-US" sz="1400">
              <a:ea typeface="+mn-lt"/>
              <a:cs typeface="+mn-lt"/>
            </a:endParaRPr>
          </a:p>
          <a:p>
            <a:pPr marL="285750" indent="-285750">
              <a:lnSpc>
                <a:spcPct val="150000"/>
              </a:lnSpc>
              <a:buFont typeface="Wingdings"/>
              <a:buChar char="ü"/>
            </a:pPr>
            <a:r>
              <a:rPr lang="en-US" sz="1400">
                <a:ea typeface="+mn-lt"/>
                <a:cs typeface="+mn-lt"/>
              </a:rPr>
              <a:t>Licensing requirements are met for users</a:t>
            </a:r>
            <a:endParaRPr lang="en-US" sz="1400">
              <a:cs typeface="Arial" panose="020B0604020202020204"/>
            </a:endParaRPr>
          </a:p>
          <a:p>
            <a:pPr marL="285750" indent="-285750">
              <a:lnSpc>
                <a:spcPct val="150000"/>
              </a:lnSpc>
              <a:buFont typeface="Wingdings"/>
              <a:buChar char="ü"/>
            </a:pPr>
            <a:r>
              <a:rPr lang="en-US" sz="1400" b="1">
                <a:ea typeface="+mn-lt"/>
                <a:cs typeface="+mn-lt"/>
              </a:rPr>
              <a:t>Data Security requirements </a:t>
            </a:r>
            <a:r>
              <a:rPr lang="en-US" sz="1400">
                <a:ea typeface="+mn-lt"/>
                <a:cs typeface="+mn-lt"/>
              </a:rPr>
              <a:t>are met for reporting</a:t>
            </a:r>
          </a:p>
          <a:p>
            <a:pPr marL="285750" indent="-285750">
              <a:lnSpc>
                <a:spcPct val="150000"/>
              </a:lnSpc>
              <a:buFont typeface="Wingdings"/>
              <a:buChar char="ü"/>
            </a:pPr>
            <a:r>
              <a:rPr lang="en-US" sz="1400">
                <a:ea typeface="+mn-lt"/>
                <a:cs typeface="+mn-lt"/>
              </a:rPr>
              <a:t>Data requirements are met – </a:t>
            </a:r>
            <a:r>
              <a:rPr lang="en-US" sz="1400" b="1">
                <a:ea typeface="+mn-lt"/>
                <a:cs typeface="+mn-lt"/>
              </a:rPr>
              <a:t>real-time reporting </a:t>
            </a:r>
            <a:r>
              <a:rPr lang="en-US" sz="1400">
                <a:ea typeface="+mn-lt"/>
                <a:cs typeface="+mn-lt"/>
              </a:rPr>
              <a:t>needs, enterprise architecture approved data integration required for completeness, historical data availability</a:t>
            </a:r>
          </a:p>
          <a:p>
            <a:pPr marL="285750" indent="-285750">
              <a:lnSpc>
                <a:spcPct val="150000"/>
              </a:lnSpc>
              <a:buFont typeface="Wingdings"/>
              <a:buChar char="ü"/>
            </a:pPr>
            <a:endParaRPr lang="en-US" sz="1400">
              <a:cs typeface="Arial"/>
            </a:endParaRPr>
          </a:p>
          <a:p>
            <a:endParaRPr lang="en-US" sz="1400">
              <a:cs typeface="Arial"/>
            </a:endParaRPr>
          </a:p>
        </p:txBody>
      </p:sp>
      <p:cxnSp>
        <p:nvCxnSpPr>
          <p:cNvPr id="8" name="Straight Connector 7">
            <a:extLst>
              <a:ext uri="{FF2B5EF4-FFF2-40B4-BE49-F238E27FC236}">
                <a16:creationId xmlns:a16="http://schemas.microsoft.com/office/drawing/2014/main" id="{14DE945C-9480-4950-844B-8CE5C590DB4C}"/>
              </a:ext>
            </a:extLst>
          </p:cNvPr>
          <p:cNvCxnSpPr/>
          <p:nvPr/>
        </p:nvCxnSpPr>
        <p:spPr>
          <a:xfrm>
            <a:off x="5553144" y="1996970"/>
            <a:ext cx="0" cy="3074317"/>
          </a:xfrm>
          <a:prstGeom prst="line">
            <a:avLst/>
          </a:prstGeom>
          <a:ln w="38100">
            <a:solidFill>
              <a:srgbClr val="F9B79D"/>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B481EC8-7779-4977-9BB5-BE696BE4D758}"/>
              </a:ext>
            </a:extLst>
          </p:cNvPr>
          <p:cNvGrpSpPr/>
          <p:nvPr/>
        </p:nvGrpSpPr>
        <p:grpSpPr>
          <a:xfrm>
            <a:off x="10515108" y="91017"/>
            <a:ext cx="384443" cy="564847"/>
            <a:chOff x="10031310" y="132997"/>
            <a:chExt cx="384443" cy="564847"/>
          </a:xfrm>
        </p:grpSpPr>
        <p:sp>
          <p:nvSpPr>
            <p:cNvPr id="11" name="Flowchart: Connector 10">
              <a:extLst>
                <a:ext uri="{FF2B5EF4-FFF2-40B4-BE49-F238E27FC236}">
                  <a16:creationId xmlns:a16="http://schemas.microsoft.com/office/drawing/2014/main" id="{127FFE74-0E01-428E-A54B-37CF2719DE68}"/>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2" name="Graphic 11" descr="Microphone with solid fill">
              <a:extLst>
                <a:ext uri="{FF2B5EF4-FFF2-40B4-BE49-F238E27FC236}">
                  <a16:creationId xmlns:a16="http://schemas.microsoft.com/office/drawing/2014/main" id="{946981E7-0AB7-43F1-9E03-84FC64B40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3" name="TextBox 12">
            <a:extLst>
              <a:ext uri="{FF2B5EF4-FFF2-40B4-BE49-F238E27FC236}">
                <a16:creationId xmlns:a16="http://schemas.microsoft.com/office/drawing/2014/main" id="{DCEE17A2-BEE9-4B60-BC5A-1D7B0BFA7F1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35981881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458295"/>
            <a:ext cx="10480301" cy="794052"/>
          </a:xfrm>
        </p:spPr>
        <p:txBody>
          <a:bodyPr>
            <a:noAutofit/>
          </a:bodyPr>
          <a:lstStyle/>
          <a:p>
            <a:r>
              <a:rPr lang="en-US" sz="2400">
                <a:solidFill>
                  <a:schemeClr val="accent1"/>
                </a:solidFill>
              </a:rPr>
              <a:t>Responsibility Matrix (Other Boundary System Reporting Ownership) – IT or BI teams from business</a:t>
            </a: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60173" y="1295820"/>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4036282102"/>
              </p:ext>
            </p:extLst>
          </p:nvPr>
        </p:nvGraphicFramePr>
        <p:xfrm>
          <a:off x="1863819" y="1880595"/>
          <a:ext cx="7800007" cy="4655506"/>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259173">
                <a:tc gridSpan="6">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Boundary System Application development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6" name="Group 5">
            <a:extLst>
              <a:ext uri="{FF2B5EF4-FFF2-40B4-BE49-F238E27FC236}">
                <a16:creationId xmlns:a16="http://schemas.microsoft.com/office/drawing/2014/main" id="{B651B06E-2D8D-4123-B8B1-97B1C8135D3E}"/>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E1D246EB-2291-4876-8DDD-6616F577115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263312EB-561B-49C1-89D3-21BD25B89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5D70F720-20F1-4801-94AF-3C946529FEA1}"/>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2249583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C97F5F-E6D8-4285-80FC-7344A415B95C}"/>
              </a:ext>
            </a:extLst>
          </p:cNvPr>
          <p:cNvSpPr>
            <a:spLocks noGrp="1"/>
          </p:cNvSpPr>
          <p:nvPr>
            <p:ph idx="1"/>
          </p:nvPr>
        </p:nvSpPr>
        <p:spPr>
          <a:xfrm>
            <a:off x="621160" y="958658"/>
            <a:ext cx="10570301" cy="1105344"/>
          </a:xfrm>
        </p:spPr>
        <p:txBody>
          <a:bodyPr/>
          <a:lstStyle/>
          <a:p>
            <a:pPr marL="0" indent="0">
              <a:buNone/>
            </a:pPr>
            <a:r>
              <a:rPr lang="en-US" sz="1400">
                <a:solidFill>
                  <a:srgbClr val="384951"/>
                </a:solidFill>
              </a:rPr>
              <a:t>Reporting security roles provide the end-user functional privileges for reporting. Users will be assigned roles based on their job duties.</a:t>
            </a:r>
          </a:p>
        </p:txBody>
      </p:sp>
      <p:sp>
        <p:nvSpPr>
          <p:cNvPr id="8" name="Title 2">
            <a:extLst>
              <a:ext uri="{FF2B5EF4-FFF2-40B4-BE49-F238E27FC236}">
                <a16:creationId xmlns:a16="http://schemas.microsoft.com/office/drawing/2014/main" id="{4B6D4C01-F6BE-4DEC-AB23-BCB1A33F7172}"/>
              </a:ext>
            </a:extLst>
          </p:cNvPr>
          <p:cNvSpPr>
            <a:spLocks noGrp="1"/>
          </p:cNvSpPr>
          <p:nvPr>
            <p:ph type="title"/>
          </p:nvPr>
        </p:nvSpPr>
        <p:spPr>
          <a:xfrm>
            <a:off x="496908" y="247551"/>
            <a:ext cx="11850375" cy="861044"/>
          </a:xfrm>
        </p:spPr>
        <p:txBody>
          <a:bodyPr>
            <a:normAutofit/>
          </a:bodyPr>
          <a:lstStyle/>
          <a:p>
            <a:r>
              <a:rPr lang="en-US" sz="2400">
                <a:latin typeface="Arial"/>
                <a:cs typeface="Arial"/>
              </a:rPr>
              <a:t>Oracle Reporting Security – BIP, OTBI and FRS</a:t>
            </a:r>
          </a:p>
        </p:txBody>
      </p:sp>
      <p:sp>
        <p:nvSpPr>
          <p:cNvPr id="9" name="Slide Number Placeholder 1">
            <a:extLst>
              <a:ext uri="{FF2B5EF4-FFF2-40B4-BE49-F238E27FC236}">
                <a16:creationId xmlns:a16="http://schemas.microsoft.com/office/drawing/2014/main" id="{52066806-E1E0-44D4-A72F-7E8F7A8C7450}"/>
              </a:ext>
            </a:extLst>
          </p:cNvPr>
          <p:cNvSpPr txBox="1">
            <a:spLocks/>
          </p:cNvSpPr>
          <p:nvPr/>
        </p:nvSpPr>
        <p:spPr>
          <a:xfrm>
            <a:off x="11518449" y="6634215"/>
            <a:ext cx="681318" cy="239929"/>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baseline="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9FBD2B-4A0F-463B-A8A3-0BDD8CADAF66}" type="slidenum">
              <a:rPr kumimoji="0" lang="en-US" sz="900" b="0" i="0" u="none" strike="noStrike" kern="1200" cap="none" spc="0" normalizeH="0" baseline="0" noProof="0" smtClean="0">
                <a:ln>
                  <a:noFill/>
                </a:ln>
                <a:solidFill>
                  <a:srgbClr val="616365">
                    <a:lumMod val="50000"/>
                  </a:srgbClr>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21</a:t>
            </a:fld>
            <a:endParaRPr kumimoji="0" lang="en-US" sz="900" b="0" i="0" u="none" strike="noStrike" kern="1200" cap="none" spc="0" normalizeH="0" baseline="0" noProof="0">
              <a:ln>
                <a:noFill/>
              </a:ln>
              <a:solidFill>
                <a:srgbClr val="616365">
                  <a:lumMod val="50000"/>
                </a:srgbClr>
              </a:solidFill>
              <a:effectLst/>
              <a:uLnTx/>
              <a:uFillTx/>
              <a:latin typeface="Arial" panose="020B0604020202020204" pitchFamily="34" charset="0"/>
              <a:ea typeface="+mn-ea"/>
              <a:cs typeface="Arial" panose="020B0604020202020204" pitchFamily="34" charset="0"/>
            </a:endParaRPr>
          </a:p>
        </p:txBody>
      </p:sp>
      <p:grpSp>
        <p:nvGrpSpPr>
          <p:cNvPr id="45" name="Group 44">
            <a:extLst>
              <a:ext uri="{FF2B5EF4-FFF2-40B4-BE49-F238E27FC236}">
                <a16:creationId xmlns:a16="http://schemas.microsoft.com/office/drawing/2014/main" id="{37C1A24E-0E3A-441D-BFF9-0AF86C46EF74}"/>
              </a:ext>
            </a:extLst>
          </p:cNvPr>
          <p:cNvGrpSpPr/>
          <p:nvPr/>
        </p:nvGrpSpPr>
        <p:grpSpPr>
          <a:xfrm>
            <a:off x="1760912" y="1573976"/>
            <a:ext cx="8876524" cy="4876147"/>
            <a:chOff x="1614584" y="1710667"/>
            <a:chExt cx="8876524" cy="4876147"/>
          </a:xfrm>
        </p:grpSpPr>
        <p:grpSp>
          <p:nvGrpSpPr>
            <p:cNvPr id="46" name="Group 45">
              <a:extLst>
                <a:ext uri="{FF2B5EF4-FFF2-40B4-BE49-F238E27FC236}">
                  <a16:creationId xmlns:a16="http://schemas.microsoft.com/office/drawing/2014/main" id="{247A2EAA-70E8-4DBB-AD04-26B01F530D27}"/>
                </a:ext>
              </a:extLst>
            </p:cNvPr>
            <p:cNvGrpSpPr/>
            <p:nvPr/>
          </p:nvGrpSpPr>
          <p:grpSpPr>
            <a:xfrm>
              <a:off x="1700891" y="1710667"/>
              <a:ext cx="8790217" cy="4876147"/>
              <a:chOff x="1700891" y="1710667"/>
              <a:chExt cx="8790217" cy="4876147"/>
            </a:xfrm>
          </p:grpSpPr>
          <p:sp>
            <p:nvSpPr>
              <p:cNvPr id="48" name="Rectangle 2">
                <a:extLst>
                  <a:ext uri="{FF2B5EF4-FFF2-40B4-BE49-F238E27FC236}">
                    <a16:creationId xmlns:a16="http://schemas.microsoft.com/office/drawing/2014/main" id="{9AEDE91C-C115-40DA-9CB2-A8BDA8364B98}"/>
                  </a:ext>
                </a:extLst>
              </p:cNvPr>
              <p:cNvSpPr>
                <a:spLocks noChangeArrowheads="1"/>
              </p:cNvSpPr>
              <p:nvPr/>
            </p:nvSpPr>
            <p:spPr bwMode="auto">
              <a:xfrm>
                <a:off x="4194523" y="2150252"/>
                <a:ext cx="111789" cy="22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a:endParaRPr lang="en-US" sz="1013">
                  <a:solidFill>
                    <a:srgbClr val="000000"/>
                  </a:solidFill>
                  <a:latin typeface="+mj-lt"/>
                </a:endParaRPr>
              </a:p>
            </p:txBody>
          </p:sp>
          <p:grpSp>
            <p:nvGrpSpPr>
              <p:cNvPr id="49" name="Group 48">
                <a:extLst>
                  <a:ext uri="{FF2B5EF4-FFF2-40B4-BE49-F238E27FC236}">
                    <a16:creationId xmlns:a16="http://schemas.microsoft.com/office/drawing/2014/main" id="{B3DBA374-3DDA-4BD7-8774-C7CC399FF1AE}"/>
                  </a:ext>
                </a:extLst>
              </p:cNvPr>
              <p:cNvGrpSpPr/>
              <p:nvPr/>
            </p:nvGrpSpPr>
            <p:grpSpPr>
              <a:xfrm>
                <a:off x="1700891" y="2203876"/>
                <a:ext cx="8790217" cy="4382938"/>
                <a:chOff x="671361" y="1913891"/>
                <a:chExt cx="7536965" cy="2624106"/>
              </a:xfrm>
            </p:grpSpPr>
            <p:sp>
              <p:nvSpPr>
                <p:cNvPr id="53" name="Rectangle 52">
                  <a:extLst>
                    <a:ext uri="{FF2B5EF4-FFF2-40B4-BE49-F238E27FC236}">
                      <a16:creationId xmlns:a16="http://schemas.microsoft.com/office/drawing/2014/main" id="{748B24D9-746E-4D10-A610-31CD1A1667DE}"/>
                    </a:ext>
                  </a:extLst>
                </p:cNvPr>
                <p:cNvSpPr/>
                <p:nvPr/>
              </p:nvSpPr>
              <p:spPr>
                <a:xfrm>
                  <a:off x="6506379" y="3075235"/>
                  <a:ext cx="1701947" cy="1396460"/>
                </a:xfrm>
                <a:prstGeom prst="rect">
                  <a:avLst/>
                </a:prstGeom>
              </p:spPr>
              <p:txBody>
                <a:bodyPr vert="horz" lIns="0" tIns="0" rIns="0" bIns="0" rtlCol="0" anchor="ctr" anchorCtr="0">
                  <a:noAutofit/>
                </a:bodyPr>
                <a:lstStyle/>
                <a:p>
                  <a:pPr marL="160735" indent="-160735" defTabSz="514350">
                    <a:buFont typeface="Arial" panose="020B0604020202020204" pitchFamily="34" charset="0"/>
                    <a:buChar char="•"/>
                  </a:pPr>
                  <a:endParaRPr lang="en-US" sz="1050">
                    <a:solidFill>
                      <a:srgbClr val="000000"/>
                    </a:solidFill>
                    <a:latin typeface="+mj-lt"/>
                  </a:endParaRPr>
                </a:p>
              </p:txBody>
            </p:sp>
            <p:sp>
              <p:nvSpPr>
                <p:cNvPr id="54" name="Freeform 22">
                  <a:extLst>
                    <a:ext uri="{FF2B5EF4-FFF2-40B4-BE49-F238E27FC236}">
                      <a16:creationId xmlns:a16="http://schemas.microsoft.com/office/drawing/2014/main" id="{E5F3080B-F34E-42A1-AE35-669CCC14A1B7}"/>
                    </a:ext>
                  </a:extLst>
                </p:cNvPr>
                <p:cNvSpPr>
                  <a:spLocks/>
                </p:cNvSpPr>
                <p:nvPr/>
              </p:nvSpPr>
              <p:spPr bwMode="gray">
                <a:xfrm>
                  <a:off x="3386918" y="4537104"/>
                  <a:ext cx="4466" cy="893"/>
                </a:xfrm>
                <a:custGeom>
                  <a:avLst/>
                  <a:gdLst/>
                  <a:ahLst/>
                  <a:cxnLst>
                    <a:cxn ang="0">
                      <a:pos x="0" y="0"/>
                    </a:cxn>
                    <a:cxn ang="0">
                      <a:pos x="2" y="0"/>
                    </a:cxn>
                    <a:cxn ang="0">
                      <a:pos x="2" y="0"/>
                    </a:cxn>
                    <a:cxn ang="0">
                      <a:pos x="0" y="0"/>
                    </a:cxn>
                  </a:cxnLst>
                  <a:rect l="0" t="0" r="r" b="b"/>
                  <a:pathLst>
                    <a:path w="2">
                      <a:moveTo>
                        <a:pt x="0" y="0"/>
                      </a:moveTo>
                      <a:cubicBezTo>
                        <a:pt x="1" y="0"/>
                        <a:pt x="1" y="0"/>
                        <a:pt x="2" y="0"/>
                      </a:cubicBezTo>
                      <a:cubicBezTo>
                        <a:pt x="2" y="0"/>
                        <a:pt x="2" y="0"/>
                        <a:pt x="2" y="0"/>
                      </a:cubicBezTo>
                      <a:cubicBezTo>
                        <a:pt x="1" y="0"/>
                        <a:pt x="1"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5" name="Freeform 23">
                  <a:extLst>
                    <a:ext uri="{FF2B5EF4-FFF2-40B4-BE49-F238E27FC236}">
                      <a16:creationId xmlns:a16="http://schemas.microsoft.com/office/drawing/2014/main" id="{C4D2020B-1A33-4543-8149-FA8D99FDF77D}"/>
                    </a:ext>
                  </a:extLst>
                </p:cNvPr>
                <p:cNvSpPr>
                  <a:spLocks/>
                </p:cNvSpPr>
                <p:nvPr/>
              </p:nvSpPr>
              <p:spPr bwMode="gray">
                <a:xfrm>
                  <a:off x="3391384" y="4537104"/>
                  <a:ext cx="3572" cy="893"/>
                </a:xfrm>
                <a:custGeom>
                  <a:avLst/>
                  <a:gdLst/>
                  <a:ahLst/>
                  <a:cxnLst>
                    <a:cxn ang="0">
                      <a:pos x="0" y="0"/>
                    </a:cxn>
                    <a:cxn ang="0">
                      <a:pos x="0" y="0"/>
                    </a:cxn>
                    <a:cxn ang="0">
                      <a:pos x="2" y="0"/>
                    </a:cxn>
                    <a:cxn ang="0">
                      <a:pos x="0" y="0"/>
                    </a:cxn>
                    <a:cxn ang="0">
                      <a:pos x="0" y="0"/>
                    </a:cxn>
                  </a:cxnLst>
                  <a:rect l="0" t="0" r="r" b="b"/>
                  <a:pathLst>
                    <a:path w="2">
                      <a:moveTo>
                        <a:pt x="0" y="0"/>
                      </a:moveTo>
                      <a:cubicBezTo>
                        <a:pt x="0" y="0"/>
                        <a:pt x="0" y="0"/>
                        <a:pt x="0" y="0"/>
                      </a:cubicBezTo>
                      <a:cubicBezTo>
                        <a:pt x="1" y="0"/>
                        <a:pt x="1" y="0"/>
                        <a:pt x="2" y="0"/>
                      </a:cubicBezTo>
                      <a:cubicBezTo>
                        <a:pt x="1" y="0"/>
                        <a:pt x="1" y="0"/>
                        <a:pt x="0" y="0"/>
                      </a:cubicBezTo>
                      <a:cubicBezTo>
                        <a:pt x="0" y="0"/>
                        <a:pt x="0"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6" name="Rectangle 25">
                  <a:extLst>
                    <a:ext uri="{FF2B5EF4-FFF2-40B4-BE49-F238E27FC236}">
                      <a16:creationId xmlns:a16="http://schemas.microsoft.com/office/drawing/2014/main" id="{1E954AC5-FC27-4FEE-BC06-4205CD2005E2}"/>
                    </a:ext>
                  </a:extLst>
                </p:cNvPr>
                <p:cNvSpPr>
                  <a:spLocks noChangeArrowheads="1"/>
                </p:cNvSpPr>
                <p:nvPr/>
              </p:nvSpPr>
              <p:spPr bwMode="gray">
                <a:xfrm>
                  <a:off x="3386920" y="4537104"/>
                  <a:ext cx="893" cy="893"/>
                </a:xfrm>
                <a:prstGeom prst="rect">
                  <a:avLst/>
                </a:pr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7" name="Freeform 26">
                  <a:extLst>
                    <a:ext uri="{FF2B5EF4-FFF2-40B4-BE49-F238E27FC236}">
                      <a16:creationId xmlns:a16="http://schemas.microsoft.com/office/drawing/2014/main" id="{EF6C3466-5E19-49C0-9130-71242824F17E}"/>
                    </a:ext>
                  </a:extLst>
                </p:cNvPr>
                <p:cNvSpPr>
                  <a:spLocks/>
                </p:cNvSpPr>
                <p:nvPr/>
              </p:nvSpPr>
              <p:spPr bwMode="gray">
                <a:xfrm>
                  <a:off x="3344949" y="4535319"/>
                  <a:ext cx="46435" cy="1786"/>
                </a:xfrm>
                <a:custGeom>
                  <a:avLst/>
                  <a:gdLst/>
                  <a:ahLst/>
                  <a:cxnLst>
                    <a:cxn ang="0">
                      <a:pos x="22" y="1"/>
                    </a:cxn>
                    <a:cxn ang="0">
                      <a:pos x="0" y="0"/>
                    </a:cxn>
                    <a:cxn ang="0">
                      <a:pos x="20" y="1"/>
                    </a:cxn>
                    <a:cxn ang="0">
                      <a:pos x="20" y="1"/>
                    </a:cxn>
                    <a:cxn ang="0">
                      <a:pos x="22" y="1"/>
                    </a:cxn>
                  </a:cxnLst>
                  <a:rect l="0" t="0" r="r" b="b"/>
                  <a:pathLst>
                    <a:path w="22" h="1">
                      <a:moveTo>
                        <a:pt x="22" y="1"/>
                      </a:moveTo>
                      <a:cubicBezTo>
                        <a:pt x="15" y="0"/>
                        <a:pt x="8" y="0"/>
                        <a:pt x="0" y="0"/>
                      </a:cubicBezTo>
                      <a:cubicBezTo>
                        <a:pt x="7" y="0"/>
                        <a:pt x="13" y="1"/>
                        <a:pt x="20" y="1"/>
                      </a:cubicBezTo>
                      <a:cubicBezTo>
                        <a:pt x="20" y="1"/>
                        <a:pt x="20" y="1"/>
                        <a:pt x="20" y="1"/>
                      </a:cubicBezTo>
                      <a:cubicBezTo>
                        <a:pt x="21" y="1"/>
                        <a:pt x="21" y="1"/>
                        <a:pt x="22" y="1"/>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8" name="Freeform 27">
                  <a:extLst>
                    <a:ext uri="{FF2B5EF4-FFF2-40B4-BE49-F238E27FC236}">
                      <a16:creationId xmlns:a16="http://schemas.microsoft.com/office/drawing/2014/main" id="{3116A8DE-685E-41B0-A656-359F4AF5E4DF}"/>
                    </a:ext>
                  </a:extLst>
                </p:cNvPr>
                <p:cNvSpPr>
                  <a:spLocks/>
                </p:cNvSpPr>
                <p:nvPr/>
              </p:nvSpPr>
              <p:spPr bwMode="gray">
                <a:xfrm>
                  <a:off x="3391384" y="4537104"/>
                  <a:ext cx="893" cy="893"/>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9" name="AutoShape 10">
                  <a:extLst>
                    <a:ext uri="{FF2B5EF4-FFF2-40B4-BE49-F238E27FC236}">
                      <a16:creationId xmlns:a16="http://schemas.microsoft.com/office/drawing/2014/main" id="{F340D53C-5BDA-4EF7-84DC-E2C07899C92B}"/>
                    </a:ext>
                  </a:extLst>
                </p:cNvPr>
                <p:cNvSpPr>
                  <a:spLocks noChangeArrowheads="1"/>
                </p:cNvSpPr>
                <p:nvPr/>
              </p:nvSpPr>
              <p:spPr bwMode="gray">
                <a:xfrm>
                  <a:off x="1496385" y="3404637"/>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50">
                      <a:solidFill>
                        <a:schemeClr val="accent6"/>
                      </a:solidFill>
                      <a:latin typeface="+mj-lt"/>
                    </a:rPr>
                    <a:t>FRS reports are primarily for management reporting  </a:t>
                  </a:r>
                </a:p>
                <a:p>
                  <a:pPr marL="96441" indent="-96441">
                    <a:buFont typeface="Arial" panose="020B0604020202020204" pitchFamily="34" charset="0"/>
                    <a:buChar char="•"/>
                  </a:pPr>
                  <a:r>
                    <a:rPr lang="en-US" sz="1050">
                      <a:solidFill>
                        <a:schemeClr val="accent6"/>
                      </a:solidFill>
                      <a:latin typeface="+mj-lt"/>
                    </a:rPr>
                    <a:t>Available only through cloud financials. </a:t>
                  </a:r>
                </a:p>
              </p:txBody>
            </p:sp>
            <p:sp>
              <p:nvSpPr>
                <p:cNvPr id="60" name="Oval 59">
                  <a:extLst>
                    <a:ext uri="{FF2B5EF4-FFF2-40B4-BE49-F238E27FC236}">
                      <a16:creationId xmlns:a16="http://schemas.microsoft.com/office/drawing/2014/main" id="{F3745479-81C1-4A3D-9FCC-CC5D758256E9}"/>
                    </a:ext>
                  </a:extLst>
                </p:cNvPr>
                <p:cNvSpPr/>
                <p:nvPr/>
              </p:nvSpPr>
              <p:spPr bwMode="gray">
                <a:xfrm>
                  <a:off x="671361" y="3343507"/>
                  <a:ext cx="1029535" cy="644916"/>
                </a:xfrm>
                <a:prstGeom prst="ellipse">
                  <a:avLst/>
                </a:prstGeom>
                <a:solidFill>
                  <a:schemeClr val="tx2"/>
                </a:solidFill>
                <a:ln w="28575">
                  <a:noFill/>
                  <a:round/>
                  <a:headEnd/>
                  <a:tailEnd/>
                </a:ln>
                <a:effectLst/>
              </p:spPr>
              <p:txBody>
                <a:bodyPr wrap="none" lIns="51435" tIns="51435" rIns="51435" bIns="51435" anchor="ctr"/>
                <a:lstStyle/>
                <a:p>
                  <a:pPr algn="ctr">
                    <a:spcBef>
                      <a:spcPts val="113"/>
                    </a:spcBef>
                  </a:pPr>
                  <a:r>
                    <a:rPr lang="en-US" sz="900" b="1">
                      <a:solidFill>
                        <a:schemeClr val="bg1"/>
                      </a:solidFill>
                      <a:latin typeface="+mj-lt"/>
                      <a:cs typeface="Arial" pitchFamily="34" charset="0"/>
                    </a:rPr>
                    <a:t>Financial</a:t>
                  </a:r>
                </a:p>
                <a:p>
                  <a:pPr algn="ctr">
                    <a:spcBef>
                      <a:spcPts val="113"/>
                    </a:spcBef>
                  </a:pPr>
                  <a:r>
                    <a:rPr lang="en-US" sz="900" b="1">
                      <a:solidFill>
                        <a:schemeClr val="bg1"/>
                      </a:solidFill>
                      <a:latin typeface="+mj-lt"/>
                      <a:cs typeface="Arial" pitchFamily="34" charset="0"/>
                    </a:rPr>
                    <a:t>Reporting</a:t>
                  </a:r>
                </a:p>
                <a:p>
                  <a:pPr algn="ctr">
                    <a:spcBef>
                      <a:spcPts val="113"/>
                    </a:spcBef>
                  </a:pPr>
                  <a:r>
                    <a:rPr lang="en-US" sz="900" b="1">
                      <a:solidFill>
                        <a:schemeClr val="bg1"/>
                      </a:solidFill>
                      <a:latin typeface="+mj-lt"/>
                      <a:cs typeface="Arial" pitchFamily="34" charset="0"/>
                    </a:rPr>
                    <a:t>Studio (FRS)</a:t>
                  </a:r>
                </a:p>
              </p:txBody>
            </p:sp>
            <p:sp>
              <p:nvSpPr>
                <p:cNvPr id="61" name="AutoShape 10">
                  <a:extLst>
                    <a:ext uri="{FF2B5EF4-FFF2-40B4-BE49-F238E27FC236}">
                      <a16:creationId xmlns:a16="http://schemas.microsoft.com/office/drawing/2014/main" id="{41CE9D3E-F044-41E6-BED2-644791B8558E}"/>
                    </a:ext>
                  </a:extLst>
                </p:cNvPr>
                <p:cNvSpPr>
                  <a:spLocks noChangeArrowheads="1"/>
                </p:cNvSpPr>
                <p:nvPr/>
              </p:nvSpPr>
              <p:spPr bwMode="gray">
                <a:xfrm>
                  <a:off x="1491965" y="2643274"/>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00">
                      <a:solidFill>
                        <a:schemeClr val="accent6"/>
                      </a:solidFill>
                      <a:latin typeface="+mj-lt"/>
                    </a:rPr>
                    <a:t>OTBI is used for ad hoc reporting on real time transactional data </a:t>
                  </a:r>
                </a:p>
                <a:p>
                  <a:pPr marL="96441" indent="-96441">
                    <a:buFont typeface="Arial" panose="020B0604020202020204" pitchFamily="34" charset="0"/>
                    <a:buChar char="•"/>
                  </a:pPr>
                  <a:r>
                    <a:rPr lang="en-US" sz="1000">
                      <a:solidFill>
                        <a:schemeClr val="accent6"/>
                      </a:solidFill>
                      <a:latin typeface="+mj-lt"/>
                    </a:rPr>
                    <a:t>Available only through cloud financials. </a:t>
                  </a:r>
                </a:p>
              </p:txBody>
            </p:sp>
            <p:sp>
              <p:nvSpPr>
                <p:cNvPr id="62" name="Oval 61">
                  <a:extLst>
                    <a:ext uri="{FF2B5EF4-FFF2-40B4-BE49-F238E27FC236}">
                      <a16:creationId xmlns:a16="http://schemas.microsoft.com/office/drawing/2014/main" id="{DC1C5ADA-0B15-4DA3-A8D3-BB6EAE823BB3}"/>
                    </a:ext>
                  </a:extLst>
                </p:cNvPr>
                <p:cNvSpPr/>
                <p:nvPr/>
              </p:nvSpPr>
              <p:spPr bwMode="gray">
                <a:xfrm>
                  <a:off x="671361" y="2619461"/>
                  <a:ext cx="1029535" cy="642429"/>
                </a:xfrm>
                <a:prstGeom prst="ellipse">
                  <a:avLst/>
                </a:prstGeom>
                <a:solidFill>
                  <a:schemeClr val="accent1"/>
                </a:solidFill>
                <a:ln w="28575">
                  <a:noFill/>
                  <a:round/>
                  <a:headEnd/>
                  <a:tailEnd/>
                </a:ln>
                <a:effectLst/>
              </p:spPr>
              <p:txBody>
                <a:bodyPr wrap="none" lIns="51435" tIns="5144" rIns="51435" bIns="51435" anchor="ctr"/>
                <a:lstStyle/>
                <a:p>
                  <a:pPr algn="ctr">
                    <a:spcBef>
                      <a:spcPts val="113"/>
                    </a:spcBef>
                  </a:pPr>
                  <a:r>
                    <a:rPr lang="en-US" sz="900" b="1">
                      <a:solidFill>
                        <a:schemeClr val="bg1"/>
                      </a:solidFill>
                      <a:latin typeface="+mj-lt"/>
                    </a:rPr>
                    <a:t>Oracle</a:t>
                  </a:r>
                </a:p>
                <a:p>
                  <a:pPr algn="ctr">
                    <a:spcBef>
                      <a:spcPts val="113"/>
                    </a:spcBef>
                  </a:pPr>
                  <a:r>
                    <a:rPr lang="en-US" sz="900" b="1">
                      <a:solidFill>
                        <a:schemeClr val="bg1"/>
                      </a:solidFill>
                      <a:latin typeface="+mj-lt"/>
                    </a:rPr>
                    <a:t>Transactional</a:t>
                  </a:r>
                </a:p>
                <a:p>
                  <a:pPr algn="ctr">
                    <a:spcBef>
                      <a:spcPts val="113"/>
                    </a:spcBef>
                  </a:pPr>
                  <a:r>
                    <a:rPr lang="en-US" sz="900" b="1">
                      <a:solidFill>
                        <a:schemeClr val="bg1"/>
                      </a:solidFill>
                      <a:latin typeface="+mj-lt"/>
                    </a:rPr>
                    <a:t>Business </a:t>
                  </a:r>
                </a:p>
                <a:p>
                  <a:pPr algn="ctr">
                    <a:spcBef>
                      <a:spcPts val="113"/>
                    </a:spcBef>
                  </a:pPr>
                  <a:r>
                    <a:rPr lang="en-US" sz="900" b="1">
                      <a:solidFill>
                        <a:schemeClr val="bg1"/>
                      </a:solidFill>
                      <a:latin typeface="+mj-lt"/>
                    </a:rPr>
                    <a:t>Intelligence (OTBI)</a:t>
                  </a:r>
                </a:p>
              </p:txBody>
            </p:sp>
            <p:sp>
              <p:nvSpPr>
                <p:cNvPr id="63" name="AutoShape 10">
                  <a:extLst>
                    <a:ext uri="{FF2B5EF4-FFF2-40B4-BE49-F238E27FC236}">
                      <a16:creationId xmlns:a16="http://schemas.microsoft.com/office/drawing/2014/main" id="{E3D582D2-0CE5-41FC-8CCB-6FB5542A2FE3}"/>
                    </a:ext>
                  </a:extLst>
                </p:cNvPr>
                <p:cNvSpPr>
                  <a:spLocks noChangeArrowheads="1"/>
                </p:cNvSpPr>
                <p:nvPr/>
              </p:nvSpPr>
              <p:spPr bwMode="gray">
                <a:xfrm>
                  <a:off x="1487546" y="1913892"/>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50">
                      <a:solidFill>
                        <a:schemeClr val="accent6"/>
                      </a:solidFill>
                      <a:latin typeface="+mj-lt"/>
                    </a:rPr>
                    <a:t>Used to create highly formatted transactional reports (i.e., check print reports)</a:t>
                  </a:r>
                </a:p>
              </p:txBody>
            </p:sp>
            <p:sp>
              <p:nvSpPr>
                <p:cNvPr id="64" name="Oval 63">
                  <a:extLst>
                    <a:ext uri="{FF2B5EF4-FFF2-40B4-BE49-F238E27FC236}">
                      <a16:creationId xmlns:a16="http://schemas.microsoft.com/office/drawing/2014/main" id="{BCA77CDB-E0BE-4B0F-A697-1F831C7A4EB4}"/>
                    </a:ext>
                  </a:extLst>
                </p:cNvPr>
                <p:cNvSpPr/>
                <p:nvPr/>
              </p:nvSpPr>
              <p:spPr bwMode="gray">
                <a:xfrm>
                  <a:off x="671361" y="1913891"/>
                  <a:ext cx="1029535" cy="646358"/>
                </a:xfrm>
                <a:prstGeom prst="ellipse">
                  <a:avLst/>
                </a:prstGeom>
                <a:solidFill>
                  <a:schemeClr val="accent2"/>
                </a:solidFill>
                <a:ln w="28575">
                  <a:noFill/>
                  <a:round/>
                  <a:headEnd/>
                  <a:tailEnd/>
                </a:ln>
                <a:effectLst/>
              </p:spPr>
              <p:txBody>
                <a:bodyPr wrap="none" lIns="51435" tIns="51435" rIns="51435" bIns="51435" anchor="ctr"/>
                <a:lstStyle/>
                <a:p>
                  <a:pPr algn="ctr">
                    <a:spcBef>
                      <a:spcPts val="113"/>
                    </a:spcBef>
                  </a:pPr>
                  <a:r>
                    <a:rPr lang="en-US" sz="900" b="1">
                      <a:solidFill>
                        <a:schemeClr val="bg1"/>
                      </a:solidFill>
                      <a:latin typeface="+mj-lt"/>
                      <a:cs typeface="Arial" pitchFamily="34" charset="0"/>
                    </a:rPr>
                    <a:t>Business</a:t>
                  </a:r>
                </a:p>
                <a:p>
                  <a:pPr algn="ctr">
                    <a:spcBef>
                      <a:spcPts val="113"/>
                    </a:spcBef>
                  </a:pPr>
                  <a:r>
                    <a:rPr lang="en-US" sz="900" b="1">
                      <a:solidFill>
                        <a:schemeClr val="bg1"/>
                      </a:solidFill>
                      <a:latin typeface="+mj-lt"/>
                      <a:cs typeface="Arial" pitchFamily="34" charset="0"/>
                    </a:rPr>
                    <a:t>Intelligence</a:t>
                  </a:r>
                </a:p>
                <a:p>
                  <a:pPr algn="ctr">
                    <a:spcBef>
                      <a:spcPts val="113"/>
                    </a:spcBef>
                  </a:pPr>
                  <a:r>
                    <a:rPr lang="en-US" sz="900" b="1">
                      <a:solidFill>
                        <a:schemeClr val="bg1"/>
                      </a:solidFill>
                      <a:latin typeface="+mj-lt"/>
                      <a:cs typeface="Arial" pitchFamily="34" charset="0"/>
                    </a:rPr>
                    <a:t>Publisher</a:t>
                  </a:r>
                </a:p>
              </p:txBody>
            </p:sp>
            <p:sp>
              <p:nvSpPr>
                <p:cNvPr id="65" name="Rectangle 64">
                  <a:extLst>
                    <a:ext uri="{FF2B5EF4-FFF2-40B4-BE49-F238E27FC236}">
                      <a16:creationId xmlns:a16="http://schemas.microsoft.com/office/drawing/2014/main" id="{276621F9-370A-4FD4-9DCE-1EA245FE97BC}"/>
                    </a:ext>
                  </a:extLst>
                </p:cNvPr>
                <p:cNvSpPr/>
                <p:nvPr/>
              </p:nvSpPr>
              <p:spPr>
                <a:xfrm>
                  <a:off x="4489937" y="3394343"/>
                  <a:ext cx="126562" cy="565798"/>
                </a:xfrm>
                <a:prstGeom prst="rect">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solidFill>
                        <a:schemeClr val="tx1"/>
                      </a:solidFill>
                      <a:latin typeface="+mj-lt"/>
                    </a:rPr>
                    <a:t>Balances</a:t>
                  </a:r>
                </a:p>
              </p:txBody>
            </p:sp>
            <p:sp>
              <p:nvSpPr>
                <p:cNvPr id="66" name="Right Arrow 27">
                  <a:extLst>
                    <a:ext uri="{FF2B5EF4-FFF2-40B4-BE49-F238E27FC236}">
                      <a16:creationId xmlns:a16="http://schemas.microsoft.com/office/drawing/2014/main" id="{C1345818-82BF-4B31-A078-050E55B39172}"/>
                    </a:ext>
                  </a:extLst>
                </p:cNvPr>
                <p:cNvSpPr/>
                <p:nvPr/>
              </p:nvSpPr>
              <p:spPr>
                <a:xfrm>
                  <a:off x="4616499" y="3605161"/>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67" name="Right Arrow 31">
                  <a:extLst>
                    <a:ext uri="{FF2B5EF4-FFF2-40B4-BE49-F238E27FC236}">
                      <a16:creationId xmlns:a16="http://schemas.microsoft.com/office/drawing/2014/main" id="{B2A58F9D-5CC4-4A44-9F99-28924E724054}"/>
                    </a:ext>
                  </a:extLst>
                </p:cNvPr>
                <p:cNvSpPr/>
                <p:nvPr/>
              </p:nvSpPr>
              <p:spPr>
                <a:xfrm>
                  <a:off x="4612212" y="2852600"/>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68" name="Rectangle 67">
                  <a:extLst>
                    <a:ext uri="{FF2B5EF4-FFF2-40B4-BE49-F238E27FC236}">
                      <a16:creationId xmlns:a16="http://schemas.microsoft.com/office/drawing/2014/main" id="{3738C617-3773-43A8-A61D-A430A81BBC29}"/>
                    </a:ext>
                  </a:extLst>
                </p:cNvPr>
                <p:cNvSpPr/>
                <p:nvPr/>
              </p:nvSpPr>
              <p:spPr>
                <a:xfrm>
                  <a:off x="4489937" y="1941264"/>
                  <a:ext cx="109417" cy="1254950"/>
                </a:xfrm>
                <a:prstGeom prst="rect">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solidFill>
                        <a:schemeClr val="tx1"/>
                      </a:solidFill>
                      <a:latin typeface="+mj-lt"/>
                    </a:rPr>
                    <a:t>Transactional Data</a:t>
                  </a:r>
                </a:p>
              </p:txBody>
            </p:sp>
            <p:sp>
              <p:nvSpPr>
                <p:cNvPr id="69" name="Right Arrow 36">
                  <a:extLst>
                    <a:ext uri="{FF2B5EF4-FFF2-40B4-BE49-F238E27FC236}">
                      <a16:creationId xmlns:a16="http://schemas.microsoft.com/office/drawing/2014/main" id="{65EAF18E-7DB7-4067-812F-558883D8985C}"/>
                    </a:ext>
                  </a:extLst>
                </p:cNvPr>
                <p:cNvSpPr/>
                <p:nvPr/>
              </p:nvSpPr>
              <p:spPr>
                <a:xfrm>
                  <a:off x="4607926" y="2152081"/>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71" name="Rectangle 70">
                  <a:extLst>
                    <a:ext uri="{FF2B5EF4-FFF2-40B4-BE49-F238E27FC236}">
                      <a16:creationId xmlns:a16="http://schemas.microsoft.com/office/drawing/2014/main" id="{0AAF534E-0DC4-4539-A7D3-B3403415924A}"/>
                    </a:ext>
                  </a:extLst>
                </p:cNvPr>
                <p:cNvSpPr/>
                <p:nvPr/>
              </p:nvSpPr>
              <p:spPr>
                <a:xfrm>
                  <a:off x="4207045" y="1941264"/>
                  <a:ext cx="187376" cy="2047160"/>
                </a:xfrm>
                <a:prstGeom prst="rect">
                  <a:avLst/>
                </a:prstGeom>
                <a:solidFill>
                  <a:schemeClr val="bg1">
                    <a:lumMod val="75000"/>
                  </a:schemeClr>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latin typeface="+mj-lt"/>
                    </a:rPr>
                    <a:t>SaaS</a:t>
                  </a:r>
                </a:p>
              </p:txBody>
            </p:sp>
          </p:grpSp>
          <p:sp>
            <p:nvSpPr>
              <p:cNvPr id="50" name="Text Placeholder 3">
                <a:extLst>
                  <a:ext uri="{FF2B5EF4-FFF2-40B4-BE49-F238E27FC236}">
                    <a16:creationId xmlns:a16="http://schemas.microsoft.com/office/drawing/2014/main" id="{2D748250-750B-43FD-A701-53449EC3735F}"/>
                  </a:ext>
                </a:extLst>
              </p:cNvPr>
              <p:cNvSpPr txBox="1">
                <a:spLocks/>
              </p:cNvSpPr>
              <p:nvPr/>
            </p:nvSpPr>
            <p:spPr bwMode="auto">
              <a:xfrm>
                <a:off x="3629004" y="1713970"/>
                <a:ext cx="2298187" cy="28401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spcBef>
                    <a:spcPts val="1200"/>
                  </a:spcBef>
                  <a:spcAft>
                    <a:spcPct val="0"/>
                  </a:spcAft>
                  <a:buSzPct val="90000"/>
                  <a:buFont typeface="Arial" pitchFamily="34" charset="0"/>
                  <a:buNone/>
                  <a:defRPr sz="1500" b="0" kern="1200">
                    <a:solidFill>
                      <a:schemeClr val="tx2"/>
                    </a:solidFill>
                    <a:latin typeface="Arial Narrow" pitchFamily="34" charset="0"/>
                    <a:ea typeface="ＭＳ Ｐゴシック" pitchFamily="34" charset="-128"/>
                    <a:cs typeface="+mn-cs"/>
                  </a:defRPr>
                </a:lvl1pPr>
                <a:lvl2pPr marL="210312" indent="-210312" algn="l" rtl="0" eaLnBrk="1" fontAlgn="base" hangingPunct="1">
                  <a:spcBef>
                    <a:spcPts val="600"/>
                  </a:spcBef>
                  <a:spcAft>
                    <a:spcPct val="0"/>
                  </a:spcAft>
                  <a:buSzPct val="90000"/>
                  <a:buFont typeface="Arial" pitchFamily="34" charset="0"/>
                  <a:buChar char="•"/>
                  <a:defRPr sz="1800" kern="1200">
                    <a:solidFill>
                      <a:schemeClr val="tx1"/>
                    </a:solidFill>
                    <a:latin typeface="Arial Narrow" pitchFamily="34" charset="0"/>
                    <a:ea typeface="ＭＳ Ｐゴシック" pitchFamily="34" charset="-128"/>
                    <a:cs typeface="+mn-cs"/>
                  </a:defRPr>
                </a:lvl2pPr>
                <a:lvl3pPr marL="438912" indent="-209550" algn="l" rtl="0" eaLnBrk="1" fontAlgn="base" hangingPunct="1">
                  <a:spcBef>
                    <a:spcPts val="600"/>
                  </a:spcBef>
                  <a:spcAft>
                    <a:spcPct val="0"/>
                  </a:spcAft>
                  <a:buSzPct val="90000"/>
                  <a:buFont typeface="Lucida Grande" charset="0"/>
                  <a:buChar char="–"/>
                  <a:defRPr sz="1600" kern="1200">
                    <a:solidFill>
                      <a:schemeClr val="tx1"/>
                    </a:solidFill>
                    <a:latin typeface="Arial Narrow" pitchFamily="34" charset="0"/>
                    <a:ea typeface="ＭＳ Ｐゴシック" pitchFamily="34" charset="-128"/>
                    <a:cs typeface="+mn-cs"/>
                  </a:defRPr>
                </a:lvl3pPr>
                <a:lvl4pPr marL="649224" indent="-209550" algn="l" rtl="0" eaLnBrk="1" fontAlgn="base" hangingPunct="1">
                  <a:spcBef>
                    <a:spcPts val="600"/>
                  </a:spcBef>
                  <a:spcAft>
                    <a:spcPct val="0"/>
                  </a:spcAft>
                  <a:buSzPct val="64000"/>
                  <a:buFont typeface="Courier New" pitchFamily="49" charset="0"/>
                  <a:buChar char="o"/>
                  <a:defRPr sz="1600" kern="1200">
                    <a:solidFill>
                      <a:schemeClr val="tx1"/>
                    </a:solidFill>
                    <a:latin typeface="Arial Narrow" pitchFamily="34" charset="0"/>
                    <a:ea typeface="ＭＳ Ｐゴシック" pitchFamily="34" charset="-128"/>
                    <a:cs typeface="+mn-cs"/>
                  </a:defRPr>
                </a:lvl4pPr>
                <a:lvl5pPr marL="859536" indent="-210312" algn="l" rtl="0" eaLnBrk="1" fontAlgn="base" hangingPunct="1">
                  <a:spcBef>
                    <a:spcPts val="600"/>
                  </a:spcBef>
                  <a:spcAft>
                    <a:spcPct val="0"/>
                  </a:spcAft>
                  <a:buSzPct val="64000"/>
                  <a:buFont typeface="Courier New" pitchFamily="49" charset="0"/>
                  <a:buChar char="o"/>
                  <a:defRPr sz="1600" kern="1200" baseline="0">
                    <a:solidFill>
                      <a:schemeClr val="tx1"/>
                    </a:solidFill>
                    <a:latin typeface="Arial Narrow" pitchFamily="34" charset="0"/>
                    <a:ea typeface="ＭＳ Ｐゴシック" pitchFamily="34" charset="-128"/>
                    <a:cs typeface="+mn-cs"/>
                  </a:defRPr>
                </a:lvl5pPr>
                <a:lvl6pPr marL="1124712" indent="-210312" algn="l" defTabSz="914400" rtl="0" eaLnBrk="1" latinLnBrk="0" hangingPunct="1">
                  <a:spcBef>
                    <a:spcPct val="20000"/>
                  </a:spcBef>
                  <a:buSzPct val="64000"/>
                  <a:buFont typeface="Courier New" pitchFamily="49" charset="0"/>
                  <a:buChar char="o"/>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a:solidFill>
                      <a:schemeClr val="tx1"/>
                    </a:solidFill>
                    <a:latin typeface="+mj-lt"/>
                  </a:rPr>
                  <a:t>Report Descriptions</a:t>
                </a:r>
              </a:p>
            </p:txBody>
          </p:sp>
          <p:sp>
            <p:nvSpPr>
              <p:cNvPr id="51" name="Text Placeholder 3">
                <a:extLst>
                  <a:ext uri="{FF2B5EF4-FFF2-40B4-BE49-F238E27FC236}">
                    <a16:creationId xmlns:a16="http://schemas.microsoft.com/office/drawing/2014/main" id="{054D6BC4-78DD-4ABF-A8EC-649E22E0CD8D}"/>
                  </a:ext>
                </a:extLst>
              </p:cNvPr>
              <p:cNvSpPr txBox="1">
                <a:spLocks/>
              </p:cNvSpPr>
              <p:nvPr/>
            </p:nvSpPr>
            <p:spPr bwMode="auto">
              <a:xfrm>
                <a:off x="7467079" y="1710667"/>
                <a:ext cx="2298187" cy="28401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spcBef>
                    <a:spcPts val="1200"/>
                  </a:spcBef>
                  <a:spcAft>
                    <a:spcPct val="0"/>
                  </a:spcAft>
                  <a:buSzPct val="90000"/>
                  <a:buFont typeface="Arial" pitchFamily="34" charset="0"/>
                  <a:buNone/>
                  <a:defRPr sz="1500" b="0" kern="1200">
                    <a:solidFill>
                      <a:schemeClr val="tx2"/>
                    </a:solidFill>
                    <a:latin typeface="Arial Narrow" pitchFamily="34" charset="0"/>
                    <a:ea typeface="ＭＳ Ｐゴシック" pitchFamily="34" charset="-128"/>
                    <a:cs typeface="+mn-cs"/>
                  </a:defRPr>
                </a:lvl1pPr>
                <a:lvl2pPr marL="210312" indent="-210312" algn="l" rtl="0" eaLnBrk="1" fontAlgn="base" hangingPunct="1">
                  <a:spcBef>
                    <a:spcPts val="600"/>
                  </a:spcBef>
                  <a:spcAft>
                    <a:spcPct val="0"/>
                  </a:spcAft>
                  <a:buSzPct val="90000"/>
                  <a:buFont typeface="Arial" pitchFamily="34" charset="0"/>
                  <a:buChar char="•"/>
                  <a:defRPr sz="1800" kern="1200">
                    <a:solidFill>
                      <a:schemeClr val="tx1"/>
                    </a:solidFill>
                    <a:latin typeface="Arial Narrow" pitchFamily="34" charset="0"/>
                    <a:ea typeface="ＭＳ Ｐゴシック" pitchFamily="34" charset="-128"/>
                    <a:cs typeface="+mn-cs"/>
                  </a:defRPr>
                </a:lvl2pPr>
                <a:lvl3pPr marL="438912" indent="-209550" algn="l" rtl="0" eaLnBrk="1" fontAlgn="base" hangingPunct="1">
                  <a:spcBef>
                    <a:spcPts val="600"/>
                  </a:spcBef>
                  <a:spcAft>
                    <a:spcPct val="0"/>
                  </a:spcAft>
                  <a:buSzPct val="90000"/>
                  <a:buFont typeface="Lucida Grande" charset="0"/>
                  <a:buChar char="–"/>
                  <a:defRPr sz="1600" kern="1200">
                    <a:solidFill>
                      <a:schemeClr val="tx1"/>
                    </a:solidFill>
                    <a:latin typeface="Arial Narrow" pitchFamily="34" charset="0"/>
                    <a:ea typeface="ＭＳ Ｐゴシック" pitchFamily="34" charset="-128"/>
                    <a:cs typeface="+mn-cs"/>
                  </a:defRPr>
                </a:lvl3pPr>
                <a:lvl4pPr marL="649224" indent="-209550" algn="l" rtl="0" eaLnBrk="1" fontAlgn="base" hangingPunct="1">
                  <a:spcBef>
                    <a:spcPts val="600"/>
                  </a:spcBef>
                  <a:spcAft>
                    <a:spcPct val="0"/>
                  </a:spcAft>
                  <a:buSzPct val="64000"/>
                  <a:buFont typeface="Courier New" pitchFamily="49" charset="0"/>
                  <a:buChar char="o"/>
                  <a:defRPr sz="1600" kern="1200">
                    <a:solidFill>
                      <a:schemeClr val="tx1"/>
                    </a:solidFill>
                    <a:latin typeface="Arial Narrow" pitchFamily="34" charset="0"/>
                    <a:ea typeface="ＭＳ Ｐゴシック" pitchFamily="34" charset="-128"/>
                    <a:cs typeface="+mn-cs"/>
                  </a:defRPr>
                </a:lvl4pPr>
                <a:lvl5pPr marL="859536" indent="-210312" algn="l" rtl="0" eaLnBrk="1" fontAlgn="base" hangingPunct="1">
                  <a:spcBef>
                    <a:spcPts val="600"/>
                  </a:spcBef>
                  <a:spcAft>
                    <a:spcPct val="0"/>
                  </a:spcAft>
                  <a:buSzPct val="64000"/>
                  <a:buFont typeface="Courier New" pitchFamily="49" charset="0"/>
                  <a:buChar char="o"/>
                  <a:defRPr sz="1600" kern="1200" baseline="0">
                    <a:solidFill>
                      <a:schemeClr val="tx1"/>
                    </a:solidFill>
                    <a:latin typeface="Arial Narrow" pitchFamily="34" charset="0"/>
                    <a:ea typeface="ＭＳ Ｐゴシック" pitchFamily="34" charset="-128"/>
                    <a:cs typeface="+mn-cs"/>
                  </a:defRPr>
                </a:lvl5pPr>
                <a:lvl6pPr marL="1124712" indent="-210312" algn="l" defTabSz="914400" rtl="0" eaLnBrk="1" latinLnBrk="0" hangingPunct="1">
                  <a:spcBef>
                    <a:spcPct val="20000"/>
                  </a:spcBef>
                  <a:buSzPct val="64000"/>
                  <a:buFont typeface="Courier New" pitchFamily="49" charset="0"/>
                  <a:buChar char="o"/>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a:solidFill>
                      <a:schemeClr val="tx1"/>
                    </a:solidFill>
                    <a:latin typeface="+mj-lt"/>
                  </a:rPr>
                  <a:t>How is access controlled? *</a:t>
                </a:r>
              </a:p>
            </p:txBody>
          </p:sp>
          <p:sp>
            <p:nvSpPr>
              <p:cNvPr id="52" name="Rectangle 51">
                <a:extLst>
                  <a:ext uri="{FF2B5EF4-FFF2-40B4-BE49-F238E27FC236}">
                    <a16:creationId xmlns:a16="http://schemas.microsoft.com/office/drawing/2014/main" id="{DE5E78C5-A4F4-4D3D-A212-FF6D8C946758}"/>
                  </a:ext>
                </a:extLst>
              </p:cNvPr>
              <p:cNvSpPr/>
              <p:nvPr/>
            </p:nvSpPr>
            <p:spPr>
              <a:xfrm>
                <a:off x="6586031" y="2244287"/>
                <a:ext cx="218533" cy="3419289"/>
              </a:xfrm>
              <a:prstGeom prst="rect">
                <a:avLst/>
              </a:prstGeom>
              <a:solidFill>
                <a:schemeClr val="bg1">
                  <a:lumMod val="75000"/>
                </a:schemeClr>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latin typeface="+mj-lt"/>
                  </a:rPr>
                  <a:t>Data Security </a:t>
                </a:r>
              </a:p>
            </p:txBody>
          </p:sp>
        </p:grpSp>
        <p:sp>
          <p:nvSpPr>
            <p:cNvPr id="47" name="Rectangle 46">
              <a:extLst>
                <a:ext uri="{FF2B5EF4-FFF2-40B4-BE49-F238E27FC236}">
                  <a16:creationId xmlns:a16="http://schemas.microsoft.com/office/drawing/2014/main" id="{D2A78C6F-1361-4C31-8565-6B9981357312}"/>
                </a:ext>
              </a:extLst>
            </p:cNvPr>
            <p:cNvSpPr/>
            <p:nvPr/>
          </p:nvSpPr>
          <p:spPr>
            <a:xfrm>
              <a:off x="1614584" y="5854809"/>
              <a:ext cx="8257627" cy="40011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The information displayed in an OTBI report is based on the end-user’s data security access. “</a:t>
              </a:r>
              <a:r>
                <a:rPr kumimoji="0" lang="en-US" sz="1000" b="0" i="1" u="none" strike="noStrike" kern="1200" cap="none" spc="0" normalizeH="0" baseline="0" noProof="0">
                  <a:ln>
                    <a:noFill/>
                  </a:ln>
                  <a:solidFill>
                    <a:srgbClr val="000000"/>
                  </a:solidFill>
                  <a:effectLst/>
                  <a:uLnTx/>
                  <a:uFillTx/>
                  <a:ea typeface="+mn-ea"/>
                  <a:cs typeface="+mn-cs"/>
                </a:rPr>
                <a:t>What you see in the application screen is what you will see in the report</a:t>
              </a:r>
              <a:r>
                <a:rPr kumimoji="0" lang="en-US" sz="1000" b="0" i="0" u="none" strike="noStrike" kern="1200" cap="none" spc="0" normalizeH="0" baseline="0" noProof="0">
                  <a:ln>
                    <a:noFill/>
                  </a:ln>
                  <a:solidFill>
                    <a:srgbClr val="000000"/>
                  </a:solidFill>
                  <a:effectLst/>
                  <a:uLnTx/>
                  <a:uFillTx/>
                  <a:ea typeface="+mn-ea"/>
                  <a:cs typeface="+mn-cs"/>
                </a:rPr>
                <a:t>”</a:t>
              </a:r>
            </a:p>
          </p:txBody>
        </p:sp>
      </p:grpSp>
      <p:sp>
        <p:nvSpPr>
          <p:cNvPr id="2" name="Rectangle 1">
            <a:extLst>
              <a:ext uri="{FF2B5EF4-FFF2-40B4-BE49-F238E27FC236}">
                <a16:creationId xmlns:a16="http://schemas.microsoft.com/office/drawing/2014/main" id="{228C867E-3524-427B-9997-DC11D78A4974}"/>
              </a:ext>
            </a:extLst>
          </p:cNvPr>
          <p:cNvSpPr/>
          <p:nvPr/>
        </p:nvSpPr>
        <p:spPr>
          <a:xfrm>
            <a:off x="7649853" y="238029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3" name="Rectangle 32">
            <a:extLst>
              <a:ext uri="{FF2B5EF4-FFF2-40B4-BE49-F238E27FC236}">
                <a16:creationId xmlns:a16="http://schemas.microsoft.com/office/drawing/2014/main" id="{849F98E6-F323-44AB-B64A-A2EE39B58C01}"/>
              </a:ext>
            </a:extLst>
          </p:cNvPr>
          <p:cNvSpPr/>
          <p:nvPr/>
        </p:nvSpPr>
        <p:spPr>
          <a:xfrm>
            <a:off x="7647025" y="306357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4" name="Rectangle 33">
            <a:extLst>
              <a:ext uri="{FF2B5EF4-FFF2-40B4-BE49-F238E27FC236}">
                <a16:creationId xmlns:a16="http://schemas.microsoft.com/office/drawing/2014/main" id="{197C8291-55E5-4C4C-A2A6-89F9AD0562C5}"/>
              </a:ext>
            </a:extLst>
          </p:cNvPr>
          <p:cNvSpPr/>
          <p:nvPr/>
        </p:nvSpPr>
        <p:spPr>
          <a:xfrm>
            <a:off x="7647025" y="374685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5" name="Rectangle 34">
            <a:extLst>
              <a:ext uri="{FF2B5EF4-FFF2-40B4-BE49-F238E27FC236}">
                <a16:creationId xmlns:a16="http://schemas.microsoft.com/office/drawing/2014/main" id="{15F58B08-6D12-4BFC-B2EF-678522708EAE}"/>
              </a:ext>
            </a:extLst>
          </p:cNvPr>
          <p:cNvSpPr/>
          <p:nvPr/>
        </p:nvSpPr>
        <p:spPr>
          <a:xfrm>
            <a:off x="7647025" y="443013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Box 2">
            <a:extLst>
              <a:ext uri="{FF2B5EF4-FFF2-40B4-BE49-F238E27FC236}">
                <a16:creationId xmlns:a16="http://schemas.microsoft.com/office/drawing/2014/main" id="{C290A1C2-4377-4F04-949A-B266DB187AE7}"/>
              </a:ext>
            </a:extLst>
          </p:cNvPr>
          <p:cNvSpPr txBox="1"/>
          <p:nvPr/>
        </p:nvSpPr>
        <p:spPr>
          <a:xfrm>
            <a:off x="7837452" y="2526106"/>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Reporting Roles</a:t>
            </a:r>
          </a:p>
        </p:txBody>
      </p:sp>
      <p:sp>
        <p:nvSpPr>
          <p:cNvPr id="37" name="TextBox 36">
            <a:extLst>
              <a:ext uri="{FF2B5EF4-FFF2-40B4-BE49-F238E27FC236}">
                <a16:creationId xmlns:a16="http://schemas.microsoft.com/office/drawing/2014/main" id="{823EEBD2-9211-4F8D-A1A5-2DE5B992E0D4}"/>
              </a:ext>
            </a:extLst>
          </p:cNvPr>
          <p:cNvSpPr txBox="1"/>
          <p:nvPr/>
        </p:nvSpPr>
        <p:spPr>
          <a:xfrm>
            <a:off x="7837452" y="3222900"/>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Folder Security</a:t>
            </a:r>
            <a:endParaRPr lang="en-US" sz="1600"/>
          </a:p>
        </p:txBody>
      </p:sp>
      <p:sp>
        <p:nvSpPr>
          <p:cNvPr id="38" name="TextBox 37">
            <a:extLst>
              <a:ext uri="{FF2B5EF4-FFF2-40B4-BE49-F238E27FC236}">
                <a16:creationId xmlns:a16="http://schemas.microsoft.com/office/drawing/2014/main" id="{CA5BB57B-8D7A-4994-87A3-D82860386206}"/>
              </a:ext>
            </a:extLst>
          </p:cNvPr>
          <p:cNvSpPr txBox="1"/>
          <p:nvPr/>
        </p:nvSpPr>
        <p:spPr>
          <a:xfrm>
            <a:off x="7837452" y="3910903"/>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Transactional Duties</a:t>
            </a:r>
            <a:endParaRPr lang="en-US" sz="1600"/>
          </a:p>
        </p:txBody>
      </p:sp>
      <p:sp>
        <p:nvSpPr>
          <p:cNvPr id="39" name="TextBox 38">
            <a:extLst>
              <a:ext uri="{FF2B5EF4-FFF2-40B4-BE49-F238E27FC236}">
                <a16:creationId xmlns:a16="http://schemas.microsoft.com/office/drawing/2014/main" id="{9FA623C6-B0D3-4C9E-B788-A88512C7AE62}"/>
              </a:ext>
            </a:extLst>
          </p:cNvPr>
          <p:cNvSpPr txBox="1"/>
          <p:nvPr/>
        </p:nvSpPr>
        <p:spPr>
          <a:xfrm>
            <a:off x="7833164" y="4580455"/>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Subject Areas</a:t>
            </a:r>
          </a:p>
        </p:txBody>
      </p:sp>
      <p:pic>
        <p:nvPicPr>
          <p:cNvPr id="6" name="Graphic 5" descr="Address Book with solid fill">
            <a:extLst>
              <a:ext uri="{FF2B5EF4-FFF2-40B4-BE49-F238E27FC236}">
                <a16:creationId xmlns:a16="http://schemas.microsoft.com/office/drawing/2014/main" id="{013CE973-46E5-42EB-AD92-1BF5E74693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1929" y="2380297"/>
            <a:ext cx="639204" cy="639204"/>
          </a:xfrm>
          <a:prstGeom prst="rect">
            <a:avLst/>
          </a:prstGeom>
        </p:spPr>
      </p:pic>
      <p:pic>
        <p:nvPicPr>
          <p:cNvPr id="10" name="Graphic 9" descr="Blog with solid fill">
            <a:extLst>
              <a:ext uri="{FF2B5EF4-FFF2-40B4-BE49-F238E27FC236}">
                <a16:creationId xmlns:a16="http://schemas.microsoft.com/office/drawing/2014/main" id="{36B96B97-7110-442C-8DE9-389EA96621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4314" y="4428449"/>
            <a:ext cx="598952" cy="598952"/>
          </a:xfrm>
          <a:prstGeom prst="rect">
            <a:avLst/>
          </a:prstGeom>
        </p:spPr>
      </p:pic>
      <p:pic>
        <p:nvPicPr>
          <p:cNvPr id="12" name="Graphic 11" descr="Lock with solid fill">
            <a:extLst>
              <a:ext uri="{FF2B5EF4-FFF2-40B4-BE49-F238E27FC236}">
                <a16:creationId xmlns:a16="http://schemas.microsoft.com/office/drawing/2014/main" id="{200A41D5-5B28-442E-9D45-AD1039A3C4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0558" y="3107425"/>
            <a:ext cx="566464" cy="566464"/>
          </a:xfrm>
          <a:prstGeom prst="rect">
            <a:avLst/>
          </a:prstGeom>
        </p:spPr>
      </p:pic>
      <p:pic>
        <p:nvPicPr>
          <p:cNvPr id="14" name="Graphic 13" descr="Chemicals with solid fill">
            <a:extLst>
              <a:ext uri="{FF2B5EF4-FFF2-40B4-BE49-F238E27FC236}">
                <a16:creationId xmlns:a16="http://schemas.microsoft.com/office/drawing/2014/main" id="{7FD47764-7471-4470-A0B1-C9B7C04B56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0558" y="3810919"/>
            <a:ext cx="549802" cy="549802"/>
          </a:xfrm>
          <a:prstGeom prst="rect">
            <a:avLst/>
          </a:prstGeom>
        </p:spPr>
      </p:pic>
      <p:grpSp>
        <p:nvGrpSpPr>
          <p:cNvPr id="43" name="Group 42">
            <a:extLst>
              <a:ext uri="{FF2B5EF4-FFF2-40B4-BE49-F238E27FC236}">
                <a16:creationId xmlns:a16="http://schemas.microsoft.com/office/drawing/2014/main" id="{51466A19-D9FA-4117-B721-EB8611171716}"/>
              </a:ext>
            </a:extLst>
          </p:cNvPr>
          <p:cNvGrpSpPr/>
          <p:nvPr/>
        </p:nvGrpSpPr>
        <p:grpSpPr>
          <a:xfrm>
            <a:off x="10515108" y="91017"/>
            <a:ext cx="384443" cy="564847"/>
            <a:chOff x="10031310" y="132997"/>
            <a:chExt cx="384443" cy="564847"/>
          </a:xfrm>
        </p:grpSpPr>
        <p:sp>
          <p:nvSpPr>
            <p:cNvPr id="44" name="Flowchart: Connector 43">
              <a:extLst>
                <a:ext uri="{FF2B5EF4-FFF2-40B4-BE49-F238E27FC236}">
                  <a16:creationId xmlns:a16="http://schemas.microsoft.com/office/drawing/2014/main" id="{886D7AED-CFCB-4CBF-B958-A68C59BC80D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0" name="Graphic 69" descr="Microphone with solid fill">
              <a:extLst>
                <a:ext uri="{FF2B5EF4-FFF2-40B4-BE49-F238E27FC236}">
                  <a16:creationId xmlns:a16="http://schemas.microsoft.com/office/drawing/2014/main" id="{C7B90693-2D57-454B-86C3-4BFA036C8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2331" y="225755"/>
              <a:ext cx="363422" cy="363422"/>
            </a:xfrm>
            <a:prstGeom prst="rect">
              <a:avLst/>
            </a:prstGeom>
          </p:spPr>
        </p:pic>
      </p:grpSp>
      <p:sp>
        <p:nvSpPr>
          <p:cNvPr id="72" name="TextBox 71">
            <a:extLst>
              <a:ext uri="{FF2B5EF4-FFF2-40B4-BE49-F238E27FC236}">
                <a16:creationId xmlns:a16="http://schemas.microsoft.com/office/drawing/2014/main" id="{0228F090-8E02-4106-8382-E38146539D8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10282745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a:xfrm>
            <a:off x="575310" y="395492"/>
            <a:ext cx="11041380" cy="377538"/>
          </a:xfrm>
        </p:spPr>
        <p:txBody>
          <a:bodyPr>
            <a:normAutofit fontScale="90000"/>
          </a:bodyPr>
          <a:lstStyle/>
          <a:p>
            <a:r>
              <a:rPr lang="en-US">
                <a:solidFill>
                  <a:srgbClr val="F3753F"/>
                </a:solidFill>
                <a:latin typeface="Arial"/>
                <a:cs typeface="Arial"/>
              </a:rPr>
              <a:t>Transcend Report Data Security</a:t>
            </a:r>
            <a:endParaRPr lang="en-US">
              <a:solidFill>
                <a:srgbClr val="F3753F"/>
              </a:solidFill>
            </a:endParaRPr>
          </a:p>
        </p:txBody>
      </p:sp>
      <p:sp>
        <p:nvSpPr>
          <p:cNvPr id="5" name="Content Placeholder 2">
            <a:extLst>
              <a:ext uri="{FF2B5EF4-FFF2-40B4-BE49-F238E27FC236}">
                <a16:creationId xmlns:a16="http://schemas.microsoft.com/office/drawing/2014/main" id="{E91ED822-278C-9EC9-17AD-5B07A1B3557C}"/>
              </a:ext>
            </a:extLst>
          </p:cNvPr>
          <p:cNvSpPr txBox="1">
            <a:spLocks/>
          </p:cNvSpPr>
          <p:nvPr/>
        </p:nvSpPr>
        <p:spPr>
          <a:xfrm>
            <a:off x="5332710" y="1541286"/>
            <a:ext cx="4726111" cy="2654779"/>
          </a:xfrm>
          <a:prstGeom prst="rect">
            <a:avLst/>
          </a:prstGeom>
          <a:noFill/>
        </p:spPr>
        <p:txBody>
          <a:bodyPr vert="horz" lIns="91440" tIns="45720" rIns="91440" bIns="45720" rtlCol="0" anchor="t">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rgbClr val="75787B"/>
                </a:solidFill>
                <a:latin typeface="Arial Body"/>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rgbClr val="75787B"/>
                </a:solidFill>
                <a:latin typeface="Arial Body"/>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330" lvl="1" indent="0">
              <a:spcBef>
                <a:spcPts val="0"/>
              </a:spcBef>
              <a:buNone/>
            </a:pPr>
            <a:r>
              <a:rPr lang="en-US" sz="1400" b="1">
                <a:solidFill>
                  <a:srgbClr val="6B767D"/>
                </a:solidFill>
                <a:latin typeface="Arial" panose="020B0604020202020204"/>
              </a:rPr>
              <a:t>Application level: </a:t>
            </a:r>
            <a:r>
              <a:rPr lang="en-US" sz="1400">
                <a:solidFill>
                  <a:srgbClr val="6B767D"/>
                </a:solidFill>
                <a:latin typeface="Arial" panose="020B0604020202020204"/>
              </a:rPr>
              <a:t>Access to a cross-domain dashboard or analytics application (PBI, Business Objects)</a:t>
            </a:r>
            <a:endParaRPr lang="en-US" sz="1400"/>
          </a:p>
          <a:p>
            <a:pPr marL="354330" lvl="1" indent="0">
              <a:spcBef>
                <a:spcPts val="0"/>
              </a:spcBef>
              <a:buNone/>
            </a:pPr>
            <a:endParaRPr lang="en-US" sz="1400">
              <a:solidFill>
                <a:srgbClr val="6B767D"/>
              </a:solidFill>
              <a:latin typeface="Arial" panose="020B0604020202020204"/>
              <a:cs typeface="Arial"/>
            </a:endParaRPr>
          </a:p>
          <a:p>
            <a:pPr marL="342900" lvl="1" indent="0">
              <a:spcBef>
                <a:spcPts val="0"/>
              </a:spcBef>
              <a:buNone/>
            </a:pPr>
            <a:br>
              <a:rPr lang="en-US" sz="1200">
                <a:latin typeface="Arial" panose="020B0604020202020204"/>
              </a:rPr>
            </a:br>
            <a:r>
              <a:rPr lang="en-US" sz="1400" b="1">
                <a:solidFill>
                  <a:srgbClr val="6B767D"/>
                </a:solidFill>
                <a:latin typeface="Arial" panose="020B0604020202020204"/>
              </a:rPr>
              <a:t>Module level: </a:t>
            </a:r>
            <a:r>
              <a:rPr lang="en-US" sz="1400">
                <a:solidFill>
                  <a:srgbClr val="6B767D"/>
                </a:solidFill>
                <a:latin typeface="Arial" panose="020B0604020202020204"/>
              </a:rPr>
              <a:t>Access to a specific data subject area and/or application module (ARR or Revenue or Expense data in a dashboard)   </a:t>
            </a:r>
            <a:endParaRPr lang="en-US" sz="1400">
              <a:solidFill>
                <a:srgbClr val="6B767D"/>
              </a:solidFill>
              <a:latin typeface="Arial" panose="020B0604020202020204"/>
              <a:cs typeface="Arial" panose="020B0604020202020204"/>
            </a:endParaRPr>
          </a:p>
          <a:p>
            <a:pPr>
              <a:spcBef>
                <a:spcPts val="0"/>
              </a:spcBef>
            </a:pPr>
            <a:endParaRPr lang="en-US" sz="1400">
              <a:solidFill>
                <a:srgbClr val="6B767D"/>
              </a:solidFill>
              <a:latin typeface="Arial" panose="020B0604020202020204"/>
              <a:cs typeface="Arial" panose="020B0604020202020204"/>
            </a:endParaRPr>
          </a:p>
          <a:p>
            <a:pPr marL="342900" lvl="1" indent="0">
              <a:lnSpc>
                <a:spcPct val="100000"/>
              </a:lnSpc>
              <a:spcBef>
                <a:spcPts val="0"/>
              </a:spcBef>
              <a:buNone/>
            </a:pPr>
            <a:r>
              <a:rPr lang="en-US" sz="1400" b="1">
                <a:solidFill>
                  <a:srgbClr val="6B767D"/>
                </a:solidFill>
                <a:latin typeface="Arial" panose="020B0604020202020204"/>
              </a:rPr>
              <a:t>Row level: </a:t>
            </a:r>
            <a:r>
              <a:rPr lang="en-US" sz="1400">
                <a:solidFill>
                  <a:srgbClr val="6B767D"/>
                </a:solidFill>
                <a:latin typeface="Arial" panose="020B0604020202020204"/>
              </a:rPr>
              <a:t>Limit data available to view for that user (Row level security for regional hierarchy, planning organization and others)</a:t>
            </a:r>
            <a:endParaRPr lang="en-US" sz="1400">
              <a:solidFill>
                <a:srgbClr val="6B767D"/>
              </a:solidFill>
              <a:latin typeface="Arial" panose="020B0604020202020204"/>
              <a:cs typeface="Arial" panose="020B0604020202020204"/>
            </a:endParaRPr>
          </a:p>
          <a:p>
            <a:pPr marL="0" indent="0">
              <a:buNone/>
            </a:pPr>
            <a:endParaRPr lang="en-US" sz="1400"/>
          </a:p>
        </p:txBody>
      </p:sp>
      <p:grpSp>
        <p:nvGrpSpPr>
          <p:cNvPr id="15" name="Group 14">
            <a:extLst>
              <a:ext uri="{FF2B5EF4-FFF2-40B4-BE49-F238E27FC236}">
                <a16:creationId xmlns:a16="http://schemas.microsoft.com/office/drawing/2014/main" id="{800FF2EC-ABD1-401D-9C48-98764238F55C}"/>
              </a:ext>
            </a:extLst>
          </p:cNvPr>
          <p:cNvGrpSpPr/>
          <p:nvPr/>
        </p:nvGrpSpPr>
        <p:grpSpPr>
          <a:xfrm>
            <a:off x="10515108" y="91017"/>
            <a:ext cx="384443" cy="564847"/>
            <a:chOff x="10031310" y="132997"/>
            <a:chExt cx="384443" cy="564847"/>
          </a:xfrm>
        </p:grpSpPr>
        <p:sp>
          <p:nvSpPr>
            <p:cNvPr id="16" name="Flowchart: Connector 15">
              <a:extLst>
                <a:ext uri="{FF2B5EF4-FFF2-40B4-BE49-F238E27FC236}">
                  <a16:creationId xmlns:a16="http://schemas.microsoft.com/office/drawing/2014/main" id="{5A4F79AB-2060-4AF4-9176-A8966136B853}"/>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7" name="Graphic 16" descr="Microphone with solid fill">
              <a:extLst>
                <a:ext uri="{FF2B5EF4-FFF2-40B4-BE49-F238E27FC236}">
                  <a16:creationId xmlns:a16="http://schemas.microsoft.com/office/drawing/2014/main" id="{290B1157-2E07-448B-A86C-E7D8615B21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8" name="TextBox 17">
            <a:extLst>
              <a:ext uri="{FF2B5EF4-FFF2-40B4-BE49-F238E27FC236}">
                <a16:creationId xmlns:a16="http://schemas.microsoft.com/office/drawing/2014/main" id="{58E8D5EB-2CFE-4871-8411-576D28C0F9FA}"/>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Sankar</a:t>
            </a:r>
            <a:endParaRPr lang="en-US"/>
          </a:p>
        </p:txBody>
      </p:sp>
      <p:pic>
        <p:nvPicPr>
          <p:cNvPr id="3" name="Picture 3" descr="Diagram&#10;&#10;Description automatically generated">
            <a:extLst>
              <a:ext uri="{FF2B5EF4-FFF2-40B4-BE49-F238E27FC236}">
                <a16:creationId xmlns:a16="http://schemas.microsoft.com/office/drawing/2014/main" id="{A1AF2F93-78E5-19EF-8892-2739B2E27735}"/>
              </a:ext>
            </a:extLst>
          </p:cNvPr>
          <p:cNvPicPr>
            <a:picLocks noChangeAspect="1"/>
          </p:cNvPicPr>
          <p:nvPr/>
        </p:nvPicPr>
        <p:blipFill>
          <a:blip r:embed="rId5"/>
          <a:stretch>
            <a:fillRect/>
          </a:stretch>
        </p:blipFill>
        <p:spPr>
          <a:xfrm>
            <a:off x="902175" y="1542204"/>
            <a:ext cx="4837681" cy="2547056"/>
          </a:xfrm>
          <a:prstGeom prst="rect">
            <a:avLst/>
          </a:prstGeom>
        </p:spPr>
      </p:pic>
    </p:spTree>
    <p:extLst>
      <p:ext uri="{BB962C8B-B14F-4D97-AF65-F5344CB8AC3E}">
        <p14:creationId xmlns:p14="http://schemas.microsoft.com/office/powerpoint/2010/main" val="2788935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lstStyle/>
          <a:p>
            <a:r>
              <a:rPr lang="en-US">
                <a:solidFill>
                  <a:srgbClr val="F3753F"/>
                </a:solidFill>
              </a:rPr>
              <a:t>Reporting Requirement - Current State</a:t>
            </a:r>
          </a:p>
        </p:txBody>
      </p:sp>
      <p:graphicFrame>
        <p:nvGraphicFramePr>
          <p:cNvPr id="3" name="Table 4">
            <a:extLst>
              <a:ext uri="{FF2B5EF4-FFF2-40B4-BE49-F238E27FC236}">
                <a16:creationId xmlns:a16="http://schemas.microsoft.com/office/drawing/2014/main" id="{EE4BF1A5-472B-4E29-A1BB-53F6BC214B73}"/>
              </a:ext>
            </a:extLst>
          </p:cNvPr>
          <p:cNvGraphicFramePr>
            <a:graphicFrameLocks noGrp="1"/>
          </p:cNvGraphicFramePr>
          <p:nvPr/>
        </p:nvGraphicFramePr>
        <p:xfrm>
          <a:off x="2818259" y="1303559"/>
          <a:ext cx="5418666" cy="4450080"/>
        </p:xfrm>
        <a:graphic>
          <a:graphicData uri="http://schemas.openxmlformats.org/drawingml/2006/table">
            <a:tbl>
              <a:tblPr firstRow="1" bandRow="1">
                <a:tableStyleId>{69012ECD-51FC-41F1-AA8D-1B2483CD663E}</a:tableStyleId>
              </a:tblPr>
              <a:tblGrid>
                <a:gridCol w="2709333">
                  <a:extLst>
                    <a:ext uri="{9D8B030D-6E8A-4147-A177-3AD203B41FA5}">
                      <a16:colId xmlns:a16="http://schemas.microsoft.com/office/drawing/2014/main" val="3894291937"/>
                    </a:ext>
                  </a:extLst>
                </a:gridCol>
                <a:gridCol w="2709333">
                  <a:extLst>
                    <a:ext uri="{9D8B030D-6E8A-4147-A177-3AD203B41FA5}">
                      <a16:colId xmlns:a16="http://schemas.microsoft.com/office/drawing/2014/main" val="1288335412"/>
                    </a:ext>
                  </a:extLst>
                </a:gridCol>
              </a:tblGrid>
              <a:tr h="370840">
                <a:tc>
                  <a:txBody>
                    <a:bodyPr/>
                    <a:lstStyle/>
                    <a:p>
                      <a:pPr algn="ctr"/>
                      <a:r>
                        <a:rPr lang="en-US"/>
                        <a:t>Workstream</a:t>
                      </a:r>
                    </a:p>
                  </a:txBody>
                  <a:tcPr/>
                </a:tc>
                <a:tc>
                  <a:txBody>
                    <a:bodyPr/>
                    <a:lstStyle/>
                    <a:p>
                      <a:pPr algn="ctr"/>
                      <a:r>
                        <a:rPr lang="en-US"/>
                        <a:t>No. of Reports</a:t>
                      </a:r>
                    </a:p>
                  </a:txBody>
                  <a:tcPr/>
                </a:tc>
                <a:extLst>
                  <a:ext uri="{0D108BD9-81ED-4DB2-BD59-A6C34878D82A}">
                    <a16:rowId xmlns:a16="http://schemas.microsoft.com/office/drawing/2014/main" val="1741255518"/>
                  </a:ext>
                </a:extLst>
              </a:tr>
              <a:tr h="370840">
                <a:tc>
                  <a:txBody>
                    <a:bodyPr/>
                    <a:lstStyle/>
                    <a:p>
                      <a:pPr algn="ctr"/>
                      <a:r>
                        <a:rPr lang="en-US" sz="1400"/>
                        <a:t>Record to Report</a:t>
                      </a:r>
                    </a:p>
                  </a:txBody>
                  <a:tcPr/>
                </a:tc>
                <a:tc>
                  <a:txBody>
                    <a:bodyPr/>
                    <a:lstStyle/>
                    <a:p>
                      <a:pPr algn="ctr"/>
                      <a:r>
                        <a:rPr lang="en-US" sz="1400"/>
                        <a:t>166</a:t>
                      </a:r>
                    </a:p>
                  </a:txBody>
                  <a:tcPr/>
                </a:tc>
                <a:extLst>
                  <a:ext uri="{0D108BD9-81ED-4DB2-BD59-A6C34878D82A}">
                    <a16:rowId xmlns:a16="http://schemas.microsoft.com/office/drawing/2014/main" val="2974100666"/>
                  </a:ext>
                </a:extLst>
              </a:tr>
              <a:tr h="370840">
                <a:tc>
                  <a:txBody>
                    <a:bodyPr/>
                    <a:lstStyle/>
                    <a:p>
                      <a:pPr algn="ctr"/>
                      <a:r>
                        <a:rPr lang="en-US" sz="1400"/>
                        <a:t>Lead to Quote</a:t>
                      </a:r>
                    </a:p>
                  </a:txBody>
                  <a:tcPr/>
                </a:tc>
                <a:tc>
                  <a:txBody>
                    <a:bodyPr/>
                    <a:lstStyle/>
                    <a:p>
                      <a:pPr algn="ctr"/>
                      <a:r>
                        <a:rPr lang="en-US" sz="1400"/>
                        <a:t>49</a:t>
                      </a:r>
                    </a:p>
                  </a:txBody>
                  <a:tcPr/>
                </a:tc>
                <a:extLst>
                  <a:ext uri="{0D108BD9-81ED-4DB2-BD59-A6C34878D82A}">
                    <a16:rowId xmlns:a16="http://schemas.microsoft.com/office/drawing/2014/main" val="1979458255"/>
                  </a:ext>
                </a:extLst>
              </a:tr>
              <a:tr h="370840">
                <a:tc>
                  <a:txBody>
                    <a:bodyPr/>
                    <a:lstStyle/>
                    <a:p>
                      <a:pPr algn="ctr"/>
                      <a:r>
                        <a:rPr lang="en-US" sz="1400"/>
                        <a:t>Invoice to Cash</a:t>
                      </a:r>
                    </a:p>
                  </a:txBody>
                  <a:tcPr/>
                </a:tc>
                <a:tc>
                  <a:txBody>
                    <a:bodyPr/>
                    <a:lstStyle/>
                    <a:p>
                      <a:pPr algn="ctr"/>
                      <a:r>
                        <a:rPr lang="en-US" sz="1400"/>
                        <a:t>55</a:t>
                      </a:r>
                    </a:p>
                  </a:txBody>
                  <a:tcPr/>
                </a:tc>
                <a:extLst>
                  <a:ext uri="{0D108BD9-81ED-4DB2-BD59-A6C34878D82A}">
                    <a16:rowId xmlns:a16="http://schemas.microsoft.com/office/drawing/2014/main" val="2861975381"/>
                  </a:ext>
                </a:extLst>
              </a:tr>
              <a:tr h="370840">
                <a:tc>
                  <a:txBody>
                    <a:bodyPr/>
                    <a:lstStyle/>
                    <a:p>
                      <a:pPr algn="ctr"/>
                      <a:r>
                        <a:rPr lang="en-US" sz="1400"/>
                        <a:t>Order to Fulfill</a:t>
                      </a:r>
                    </a:p>
                  </a:txBody>
                  <a:tcPr/>
                </a:tc>
                <a:tc>
                  <a:txBody>
                    <a:bodyPr/>
                    <a:lstStyle/>
                    <a:p>
                      <a:pPr algn="ctr"/>
                      <a:r>
                        <a:rPr lang="en-US" sz="1400"/>
                        <a:t>137</a:t>
                      </a:r>
                    </a:p>
                  </a:txBody>
                  <a:tcPr/>
                </a:tc>
                <a:extLst>
                  <a:ext uri="{0D108BD9-81ED-4DB2-BD59-A6C34878D82A}">
                    <a16:rowId xmlns:a16="http://schemas.microsoft.com/office/drawing/2014/main" val="2084905791"/>
                  </a:ext>
                </a:extLst>
              </a:tr>
              <a:tr h="370840">
                <a:tc>
                  <a:txBody>
                    <a:bodyPr/>
                    <a:lstStyle/>
                    <a:p>
                      <a:pPr algn="ctr"/>
                      <a:r>
                        <a:rPr lang="en-US" sz="1400"/>
                        <a:t>Procure to Pay</a:t>
                      </a:r>
                    </a:p>
                  </a:txBody>
                  <a:tcPr/>
                </a:tc>
                <a:tc>
                  <a:txBody>
                    <a:bodyPr/>
                    <a:lstStyle/>
                    <a:p>
                      <a:pPr algn="ctr"/>
                      <a:r>
                        <a:rPr lang="en-US" sz="1400"/>
                        <a:t>9</a:t>
                      </a:r>
                    </a:p>
                  </a:txBody>
                  <a:tcPr/>
                </a:tc>
                <a:extLst>
                  <a:ext uri="{0D108BD9-81ED-4DB2-BD59-A6C34878D82A}">
                    <a16:rowId xmlns:a16="http://schemas.microsoft.com/office/drawing/2014/main" val="1574099355"/>
                  </a:ext>
                </a:extLst>
              </a:tr>
              <a:tr h="370840">
                <a:tc>
                  <a:txBody>
                    <a:bodyPr/>
                    <a:lstStyle/>
                    <a:p>
                      <a:pPr algn="ctr"/>
                      <a:r>
                        <a:rPr lang="en-US" sz="1400"/>
                        <a:t>Plan to Perform</a:t>
                      </a:r>
                    </a:p>
                  </a:txBody>
                  <a:tcPr/>
                </a:tc>
                <a:tc>
                  <a:txBody>
                    <a:bodyPr/>
                    <a:lstStyle/>
                    <a:p>
                      <a:pPr algn="ctr"/>
                      <a:r>
                        <a:rPr lang="en-US" sz="1400"/>
                        <a:t>65</a:t>
                      </a:r>
                    </a:p>
                  </a:txBody>
                  <a:tcPr/>
                </a:tc>
                <a:extLst>
                  <a:ext uri="{0D108BD9-81ED-4DB2-BD59-A6C34878D82A}">
                    <a16:rowId xmlns:a16="http://schemas.microsoft.com/office/drawing/2014/main" val="3211334178"/>
                  </a:ext>
                </a:extLst>
              </a:tr>
              <a:tr h="370840">
                <a:tc>
                  <a:txBody>
                    <a:bodyPr/>
                    <a:lstStyle/>
                    <a:p>
                      <a:pPr algn="ctr"/>
                      <a:r>
                        <a:rPr lang="en-US" sz="1400"/>
                        <a:t>Source to Pay</a:t>
                      </a:r>
                    </a:p>
                  </a:txBody>
                  <a:tcPr/>
                </a:tc>
                <a:tc>
                  <a:txBody>
                    <a:bodyPr/>
                    <a:lstStyle/>
                    <a:p>
                      <a:pPr algn="ctr"/>
                      <a:r>
                        <a:rPr lang="en-US" sz="1400"/>
                        <a:t>120</a:t>
                      </a:r>
                    </a:p>
                  </a:txBody>
                  <a:tcPr/>
                </a:tc>
                <a:extLst>
                  <a:ext uri="{0D108BD9-81ED-4DB2-BD59-A6C34878D82A}">
                    <a16:rowId xmlns:a16="http://schemas.microsoft.com/office/drawing/2014/main" val="3238597124"/>
                  </a:ext>
                </a:extLst>
              </a:tr>
              <a:tr h="370840">
                <a:tc>
                  <a:txBody>
                    <a:bodyPr/>
                    <a:lstStyle/>
                    <a:p>
                      <a:pPr algn="ctr"/>
                      <a:r>
                        <a:rPr lang="en-US" sz="1400"/>
                        <a:t>Issue to Resolution</a:t>
                      </a:r>
                    </a:p>
                  </a:txBody>
                  <a:tcPr/>
                </a:tc>
                <a:tc>
                  <a:txBody>
                    <a:bodyPr/>
                    <a:lstStyle/>
                    <a:p>
                      <a:pPr algn="ctr"/>
                      <a:r>
                        <a:rPr lang="en-US" sz="1400"/>
                        <a:t>71</a:t>
                      </a:r>
                    </a:p>
                  </a:txBody>
                  <a:tcPr/>
                </a:tc>
                <a:extLst>
                  <a:ext uri="{0D108BD9-81ED-4DB2-BD59-A6C34878D82A}">
                    <a16:rowId xmlns:a16="http://schemas.microsoft.com/office/drawing/2014/main" val="1152774208"/>
                  </a:ext>
                </a:extLst>
              </a:tr>
              <a:tr h="370840">
                <a:tc>
                  <a:txBody>
                    <a:bodyPr/>
                    <a:lstStyle/>
                    <a:p>
                      <a:pPr algn="ctr"/>
                      <a:r>
                        <a:rPr lang="en-US" sz="1400"/>
                        <a:t>Tax &amp; Treasury</a:t>
                      </a:r>
                    </a:p>
                  </a:txBody>
                  <a:tcPr/>
                </a:tc>
                <a:tc>
                  <a:txBody>
                    <a:bodyPr/>
                    <a:lstStyle/>
                    <a:p>
                      <a:pPr algn="ctr"/>
                      <a:r>
                        <a:rPr lang="en-US" sz="1400"/>
                        <a:t>9</a:t>
                      </a:r>
                    </a:p>
                  </a:txBody>
                  <a:tcPr/>
                </a:tc>
                <a:extLst>
                  <a:ext uri="{0D108BD9-81ED-4DB2-BD59-A6C34878D82A}">
                    <a16:rowId xmlns:a16="http://schemas.microsoft.com/office/drawing/2014/main" val="1890389542"/>
                  </a:ext>
                </a:extLst>
              </a:tr>
              <a:tr h="370840">
                <a:tc>
                  <a:txBody>
                    <a:bodyPr/>
                    <a:lstStyle/>
                    <a:p>
                      <a:pPr algn="ctr"/>
                      <a:r>
                        <a:rPr lang="en-US" sz="1400"/>
                        <a:t>Prof. Services Projects</a:t>
                      </a:r>
                    </a:p>
                  </a:txBody>
                  <a:tcPr/>
                </a:tc>
                <a:tc>
                  <a:txBody>
                    <a:bodyPr/>
                    <a:lstStyle/>
                    <a:p>
                      <a:pPr algn="ctr"/>
                      <a:r>
                        <a:rPr lang="en-US" sz="1400"/>
                        <a:t>17</a:t>
                      </a:r>
                    </a:p>
                  </a:txBody>
                  <a:tcPr/>
                </a:tc>
                <a:extLst>
                  <a:ext uri="{0D108BD9-81ED-4DB2-BD59-A6C34878D82A}">
                    <a16:rowId xmlns:a16="http://schemas.microsoft.com/office/drawing/2014/main" val="905231067"/>
                  </a:ext>
                </a:extLst>
              </a:tr>
              <a:tr h="370840">
                <a:tc>
                  <a:txBody>
                    <a:bodyPr/>
                    <a:lstStyle/>
                    <a:p>
                      <a:pPr algn="ctr"/>
                      <a:r>
                        <a:rPr lang="en-US" sz="1400"/>
                        <a:t>TBD</a:t>
                      </a:r>
                    </a:p>
                  </a:txBody>
                  <a:tcPr/>
                </a:tc>
                <a:tc>
                  <a:txBody>
                    <a:bodyPr/>
                    <a:lstStyle/>
                    <a:p>
                      <a:pPr algn="ctr"/>
                      <a:r>
                        <a:rPr lang="en-US" sz="1400"/>
                        <a:t>48</a:t>
                      </a:r>
                    </a:p>
                  </a:txBody>
                  <a:tcPr/>
                </a:tc>
                <a:extLst>
                  <a:ext uri="{0D108BD9-81ED-4DB2-BD59-A6C34878D82A}">
                    <a16:rowId xmlns:a16="http://schemas.microsoft.com/office/drawing/2014/main" val="4075800840"/>
                  </a:ext>
                </a:extLst>
              </a:tr>
            </a:tbl>
          </a:graphicData>
        </a:graphic>
      </p:graphicFrame>
      <p:grpSp>
        <p:nvGrpSpPr>
          <p:cNvPr id="4" name="Group 3">
            <a:extLst>
              <a:ext uri="{FF2B5EF4-FFF2-40B4-BE49-F238E27FC236}">
                <a16:creationId xmlns:a16="http://schemas.microsoft.com/office/drawing/2014/main" id="{2E6F1689-3AD9-4919-94C9-4CB19DA16BC1}"/>
              </a:ext>
            </a:extLst>
          </p:cNvPr>
          <p:cNvGrpSpPr/>
          <p:nvPr/>
        </p:nvGrpSpPr>
        <p:grpSpPr>
          <a:xfrm>
            <a:off x="10515108" y="91017"/>
            <a:ext cx="384443" cy="564847"/>
            <a:chOff x="10031310" y="132997"/>
            <a:chExt cx="384443" cy="564847"/>
          </a:xfrm>
        </p:grpSpPr>
        <p:sp>
          <p:nvSpPr>
            <p:cNvPr id="5" name="Flowchart: Connector 4">
              <a:extLst>
                <a:ext uri="{FF2B5EF4-FFF2-40B4-BE49-F238E27FC236}">
                  <a16:creationId xmlns:a16="http://schemas.microsoft.com/office/drawing/2014/main" id="{9E7A9DC0-E9A7-49CA-A272-4BB030F26D54}"/>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 name="Graphic 5" descr="Microphone with solid fill">
              <a:extLst>
                <a:ext uri="{FF2B5EF4-FFF2-40B4-BE49-F238E27FC236}">
                  <a16:creationId xmlns:a16="http://schemas.microsoft.com/office/drawing/2014/main" id="{E7CEF324-1AD9-4171-B722-8D555A186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7" name="TextBox 6">
            <a:extLst>
              <a:ext uri="{FF2B5EF4-FFF2-40B4-BE49-F238E27FC236}">
                <a16:creationId xmlns:a16="http://schemas.microsoft.com/office/drawing/2014/main" id="{7A991739-1FBA-44D4-816D-94C5A28E0140}"/>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885172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AEB4-C1C7-1BC8-4ECC-6CBB1C972765}"/>
              </a:ext>
            </a:extLst>
          </p:cNvPr>
          <p:cNvSpPr>
            <a:spLocks noGrp="1"/>
          </p:cNvSpPr>
          <p:nvPr>
            <p:ph type="title"/>
          </p:nvPr>
        </p:nvSpPr>
        <p:spPr/>
        <p:txBody>
          <a:bodyPr/>
          <a:lstStyle/>
          <a:p>
            <a:r>
              <a:rPr lang="en-US">
                <a:cs typeface="Arial"/>
              </a:rPr>
              <a:t>Reporting Workstream: Key Risk Mitigation</a:t>
            </a:r>
            <a:endParaRPr lang="en-US"/>
          </a:p>
        </p:txBody>
      </p:sp>
      <p:graphicFrame>
        <p:nvGraphicFramePr>
          <p:cNvPr id="3" name="Table 3">
            <a:extLst>
              <a:ext uri="{FF2B5EF4-FFF2-40B4-BE49-F238E27FC236}">
                <a16:creationId xmlns:a16="http://schemas.microsoft.com/office/drawing/2014/main" id="{C592FC28-978C-DE6C-BC87-FCDEA27B4589}"/>
              </a:ext>
            </a:extLst>
          </p:cNvPr>
          <p:cNvGraphicFramePr>
            <a:graphicFrameLocks noGrp="1"/>
          </p:cNvGraphicFramePr>
          <p:nvPr/>
        </p:nvGraphicFramePr>
        <p:xfrm>
          <a:off x="421461" y="688401"/>
          <a:ext cx="11525671" cy="5184521"/>
        </p:xfrm>
        <a:graphic>
          <a:graphicData uri="http://schemas.openxmlformats.org/drawingml/2006/table">
            <a:tbl>
              <a:tblPr firstRow="1" bandRow="1">
                <a:tableStyleId>{9DCAF9ED-07DC-4A11-8D7F-57B35C25682E}</a:tableStyleId>
              </a:tblPr>
              <a:tblGrid>
                <a:gridCol w="1586392">
                  <a:extLst>
                    <a:ext uri="{9D8B030D-6E8A-4147-A177-3AD203B41FA5}">
                      <a16:colId xmlns:a16="http://schemas.microsoft.com/office/drawing/2014/main" val="1961083598"/>
                    </a:ext>
                  </a:extLst>
                </a:gridCol>
                <a:gridCol w="3444495">
                  <a:extLst>
                    <a:ext uri="{9D8B030D-6E8A-4147-A177-3AD203B41FA5}">
                      <a16:colId xmlns:a16="http://schemas.microsoft.com/office/drawing/2014/main" val="1619299330"/>
                    </a:ext>
                  </a:extLst>
                </a:gridCol>
                <a:gridCol w="3943216">
                  <a:extLst>
                    <a:ext uri="{9D8B030D-6E8A-4147-A177-3AD203B41FA5}">
                      <a16:colId xmlns:a16="http://schemas.microsoft.com/office/drawing/2014/main" val="8117669"/>
                    </a:ext>
                  </a:extLst>
                </a:gridCol>
                <a:gridCol w="2551568">
                  <a:extLst>
                    <a:ext uri="{9D8B030D-6E8A-4147-A177-3AD203B41FA5}">
                      <a16:colId xmlns:a16="http://schemas.microsoft.com/office/drawing/2014/main" val="2867348265"/>
                    </a:ext>
                  </a:extLst>
                </a:gridCol>
              </a:tblGrid>
              <a:tr h="473815">
                <a:tc>
                  <a:txBody>
                    <a:bodyPr/>
                    <a:lstStyle/>
                    <a:p>
                      <a:pPr algn="ctr"/>
                      <a:r>
                        <a:rPr lang="en-US" sz="1000"/>
                        <a:t>AREA</a:t>
                      </a:r>
                    </a:p>
                  </a:txBody>
                  <a:tcPr/>
                </a:tc>
                <a:tc>
                  <a:txBody>
                    <a:bodyPr/>
                    <a:lstStyle/>
                    <a:p>
                      <a:pPr lvl="0" algn="ctr">
                        <a:buNone/>
                      </a:pPr>
                      <a:r>
                        <a:rPr lang="en-US" sz="1000"/>
                        <a:t>RISK</a:t>
                      </a:r>
                    </a:p>
                  </a:txBody>
                  <a:tcPr/>
                </a:tc>
                <a:tc>
                  <a:txBody>
                    <a:bodyPr/>
                    <a:lstStyle/>
                    <a:p>
                      <a:pPr lvl="0" algn="ctr">
                        <a:buNone/>
                      </a:pPr>
                      <a:r>
                        <a:rPr lang="en-US" sz="1000"/>
                        <a:t>Mitigation Plan</a:t>
                      </a:r>
                    </a:p>
                  </a:txBody>
                  <a:tcPr/>
                </a:tc>
                <a:tc>
                  <a:txBody>
                    <a:bodyPr/>
                    <a:lstStyle/>
                    <a:p>
                      <a:pPr lvl="0" algn="ctr">
                        <a:buNone/>
                      </a:pPr>
                      <a:r>
                        <a:rPr lang="en-US" sz="1000"/>
                        <a:t>NOTES</a:t>
                      </a:r>
                    </a:p>
                  </a:txBody>
                  <a:tcPr/>
                </a:tc>
                <a:extLst>
                  <a:ext uri="{0D108BD9-81ED-4DB2-BD59-A6C34878D82A}">
                    <a16:rowId xmlns:a16="http://schemas.microsoft.com/office/drawing/2014/main" val="100014166"/>
                  </a:ext>
                </a:extLst>
              </a:tr>
              <a:tr h="451253">
                <a:tc>
                  <a:txBody>
                    <a:bodyPr/>
                    <a:lstStyle/>
                    <a:p>
                      <a:pPr lvl="0">
                        <a:buNone/>
                      </a:pPr>
                      <a:r>
                        <a:rPr lang="en-US" sz="1000"/>
                        <a:t>Reporting scope of work not defined by phase, team</a:t>
                      </a:r>
                    </a:p>
                  </a:txBody>
                  <a:tcPr/>
                </a:tc>
                <a:tc>
                  <a:txBody>
                    <a:bodyPr/>
                    <a:lstStyle/>
                    <a:p>
                      <a:pPr lvl="0">
                        <a:buNone/>
                      </a:pPr>
                      <a:r>
                        <a:rPr lang="en-US" sz="1000"/>
                        <a:t>Global design exit for reporting workstream without completion of the initial dispositioning of requirements and building the user story backlog for reporting by phase, team.</a:t>
                      </a:r>
                    </a:p>
                    <a:p>
                      <a:pPr lvl="0">
                        <a:buNone/>
                      </a:pPr>
                      <a:endParaRPr lang="en-US" sz="1000"/>
                    </a:p>
                    <a:p>
                      <a:pPr lvl="0" algn="l">
                        <a:lnSpc>
                          <a:spcPct val="100000"/>
                        </a:lnSpc>
                        <a:spcBef>
                          <a:spcPts val="0"/>
                        </a:spcBef>
                        <a:spcAft>
                          <a:spcPts val="0"/>
                        </a:spcAft>
                        <a:buNone/>
                      </a:pPr>
                      <a:r>
                        <a:rPr lang="en-US" sz="1000" b="0" i="0" u="none" strike="noStrike" noProof="0">
                          <a:latin typeface="Arial"/>
                        </a:rPr>
                        <a:t>The number requests for reporting per workstream is high and the level of detail captured is insufficient to assess level of effort by phase</a:t>
                      </a:r>
                    </a:p>
                  </a:txBody>
                  <a:tcPr/>
                </a:tc>
                <a:tc>
                  <a:txBody>
                    <a:bodyPr/>
                    <a:lstStyle/>
                    <a:p>
                      <a:pPr lvl="0">
                        <a:buNone/>
                      </a:pPr>
                      <a:r>
                        <a:rPr lang="en-US" sz="1000"/>
                        <a:t>Initial prioritization and high level disposition of the requirements to be completed</a:t>
                      </a:r>
                      <a:r>
                        <a:rPr lang="en-US" sz="1000" kern="1200">
                          <a:solidFill>
                            <a:schemeClr val="dk1"/>
                          </a:solidFill>
                          <a:latin typeface="+mn-lt"/>
                          <a:ea typeface="+mn-ea"/>
                          <a:cs typeface="+mn-cs"/>
                        </a:rPr>
                        <a:t> within 2 weeks of global design exit. </a:t>
                      </a:r>
                    </a:p>
                    <a:p>
                      <a:pPr lvl="0">
                        <a:buNone/>
                      </a:pPr>
                      <a:endParaRPr lang="en-US" sz="1000">
                        <a:solidFill>
                          <a:srgbClr val="FF0000"/>
                        </a:solidFill>
                      </a:endParaRPr>
                    </a:p>
                    <a:p>
                      <a:pPr lvl="0" algn="l">
                        <a:lnSpc>
                          <a:spcPct val="100000"/>
                        </a:lnSpc>
                        <a:spcBef>
                          <a:spcPts val="0"/>
                        </a:spcBef>
                        <a:spcAft>
                          <a:spcPts val="0"/>
                        </a:spcAft>
                        <a:buNone/>
                      </a:pPr>
                      <a:r>
                        <a:rPr lang="en-US" sz="1000" b="0" i="0" u="none" strike="noStrike" noProof="0">
                          <a:latin typeface="Arial"/>
                        </a:rPr>
                        <a:t>Enlist GBPO and functional lead support to rationalize, consolidate and prioritize reporting requirements by phase.</a:t>
                      </a:r>
                    </a:p>
                    <a:p>
                      <a:pPr lvl="0">
                        <a:buNone/>
                      </a:pPr>
                      <a:endParaRPr lang="en-US" sz="1000"/>
                    </a:p>
                    <a:p>
                      <a:pPr lvl="0">
                        <a:buNone/>
                      </a:pPr>
                      <a:r>
                        <a:rPr lang="en-US" sz="1000"/>
                        <a:t>Please click </a:t>
                      </a:r>
                      <a:r>
                        <a:rPr lang="en-US" sz="1000">
                          <a:hlinkClick r:id="rId2" action="ppaction://hlinksldjump"/>
                        </a:rPr>
                        <a:t>here</a:t>
                      </a:r>
                      <a:r>
                        <a:rPr lang="en-US" sz="1000"/>
                        <a:t> for process </a:t>
                      </a:r>
                    </a:p>
                  </a:txBody>
                  <a:tcPr/>
                </a:tc>
                <a:tc>
                  <a:txBody>
                    <a:bodyPr/>
                    <a:lstStyle/>
                    <a:p>
                      <a:pPr lvl="0">
                        <a:buNone/>
                      </a:pPr>
                      <a:r>
                        <a:rPr lang="en-US" sz="1000"/>
                        <a:t>Reporting work was deprioritized over the business process discussions and WTW preparation.</a:t>
                      </a:r>
                    </a:p>
                    <a:p>
                      <a:pPr lvl="0">
                        <a:buNone/>
                      </a:pPr>
                      <a:endParaRPr lang="en-US" sz="1000"/>
                    </a:p>
                    <a:p>
                      <a:pPr lvl="0" algn="l">
                        <a:lnSpc>
                          <a:spcPct val="100000"/>
                        </a:lnSpc>
                        <a:spcBef>
                          <a:spcPts val="0"/>
                        </a:spcBef>
                        <a:spcAft>
                          <a:spcPts val="0"/>
                        </a:spcAft>
                        <a:buNone/>
                      </a:pPr>
                      <a:r>
                        <a:rPr lang="en-US" sz="1000" b="0" i="0" u="none" strike="noStrike" noProof="0">
                          <a:latin typeface="Arial"/>
                        </a:rPr>
                        <a:t>Deloitte has a limited capacity reserved for custom reporting implementation for the entire OP program. Change Management to be exercised, based on PMO guidance.</a:t>
                      </a:r>
                    </a:p>
                    <a:p>
                      <a:pPr lvl="0">
                        <a:buNone/>
                      </a:pPr>
                      <a:endParaRPr lang="en-US" sz="1000"/>
                    </a:p>
                  </a:txBody>
                  <a:tcPr/>
                </a:tc>
                <a:extLst>
                  <a:ext uri="{0D108BD9-81ED-4DB2-BD59-A6C34878D82A}">
                    <a16:rowId xmlns:a16="http://schemas.microsoft.com/office/drawing/2014/main" val="410401100"/>
                  </a:ext>
                </a:extLst>
              </a:tr>
              <a:tr h="451252">
                <a:tc>
                  <a:txBody>
                    <a:bodyPr/>
                    <a:lstStyle/>
                    <a:p>
                      <a:pPr lvl="0">
                        <a:buNone/>
                      </a:pPr>
                      <a:r>
                        <a:rPr lang="en-US" sz="1000"/>
                        <a:t>Requirements management </a:t>
                      </a:r>
                    </a:p>
                  </a:txBody>
                  <a:tcPr/>
                </a:tc>
                <a:tc>
                  <a:txBody>
                    <a:bodyPr/>
                    <a:lstStyle/>
                    <a:p>
                      <a:pPr lvl="0">
                        <a:buNone/>
                      </a:pPr>
                      <a:r>
                        <a:rPr lang="en-US" sz="1000"/>
                        <a:t>The user stories for the functional workstreams are not complete and there may be reporting user stories captured after the initial dispositioning</a:t>
                      </a:r>
                    </a:p>
                    <a:p>
                      <a:pPr lvl="0">
                        <a:buNone/>
                      </a:pPr>
                      <a:endParaRPr lang="en-US" sz="1000"/>
                    </a:p>
                  </a:txBody>
                  <a:tcPr/>
                </a:tc>
                <a:tc>
                  <a:txBody>
                    <a:bodyPr/>
                    <a:lstStyle/>
                    <a:p>
                      <a:pPr lvl="0" algn="l">
                        <a:lnSpc>
                          <a:spcPct val="100000"/>
                        </a:lnSpc>
                        <a:spcBef>
                          <a:spcPts val="0"/>
                        </a:spcBef>
                        <a:spcAft>
                          <a:spcPts val="0"/>
                        </a:spcAft>
                        <a:buNone/>
                      </a:pPr>
                      <a:r>
                        <a:rPr lang="en-US" sz="1000" b="0" i="0" u="none" strike="noStrike" noProof="0">
                          <a:solidFill>
                            <a:schemeClr val="tx1"/>
                          </a:solidFill>
                          <a:latin typeface="Arial"/>
                        </a:rPr>
                        <a:t>Enlist GBPO and functional leads' support to review output of the dispositioning process to identify any key gaps in reporting requirements by phase.</a:t>
                      </a:r>
                    </a:p>
                    <a:p>
                      <a:pPr lvl="0" algn="l">
                        <a:lnSpc>
                          <a:spcPct val="100000"/>
                        </a:lnSpc>
                        <a:spcBef>
                          <a:spcPts val="0"/>
                        </a:spcBef>
                        <a:spcAft>
                          <a:spcPts val="0"/>
                        </a:spcAft>
                        <a:buNone/>
                      </a:pPr>
                      <a:endParaRPr lang="en-US" sz="1000" b="0" i="0" u="none" strike="noStrike" noProof="0">
                        <a:solidFill>
                          <a:schemeClr val="tx1"/>
                        </a:solidFill>
                        <a:latin typeface="Arial"/>
                      </a:endParaRPr>
                    </a:p>
                    <a:p>
                      <a:pPr lvl="0">
                        <a:buNone/>
                      </a:pPr>
                      <a:r>
                        <a:rPr lang="en-US" sz="1000" b="0" i="0" u="none" strike="noStrike" noProof="0">
                          <a:solidFill>
                            <a:schemeClr val="tx1"/>
                          </a:solidFill>
                        </a:rPr>
                        <a:t>Dependencies across functional and other horizontal workstreams will be captured in detailed design.</a:t>
                      </a:r>
                    </a:p>
                    <a:p>
                      <a:pPr lvl="0">
                        <a:buNone/>
                      </a:pPr>
                      <a:endParaRPr lang="en-US" sz="1000" b="0" i="0" u="none" strike="noStrike" noProof="0">
                        <a:solidFill>
                          <a:schemeClr val="tx1"/>
                        </a:solidFill>
                      </a:endParaRPr>
                    </a:p>
                    <a:p>
                      <a:pPr lvl="0">
                        <a:buNone/>
                      </a:pPr>
                      <a:r>
                        <a:rPr lang="en-US" sz="1000" b="0" i="0" u="none" strike="noStrike" noProof="0">
                          <a:solidFill>
                            <a:schemeClr val="tx1"/>
                          </a:solidFill>
                          <a:latin typeface="Arial"/>
                        </a:rPr>
                        <a:t>Finalize the data integration approach to ingest module level data into Transcend. </a:t>
                      </a:r>
                      <a:r>
                        <a:rPr lang="en-US" sz="1000" b="0" i="1" u="none" strike="noStrike" noProof="0">
                          <a:solidFill>
                            <a:schemeClr val="tx1"/>
                          </a:solidFill>
                          <a:latin typeface="Arial"/>
                        </a:rPr>
                        <a:t>Note: Data to be ingested into Transcend will be prioritized based on reporting and analytic needs</a:t>
                      </a:r>
                      <a:endParaRPr lang="en-US" i="1">
                        <a:solidFill>
                          <a:schemeClr val="tx1"/>
                        </a:solidFill>
                      </a:endParaRPr>
                    </a:p>
                  </a:txBody>
                  <a:tcPr/>
                </a:tc>
                <a:tc>
                  <a:txBody>
                    <a:bodyPr/>
                    <a:lstStyle/>
                    <a:p>
                      <a:pPr lvl="0">
                        <a:buNone/>
                      </a:pPr>
                      <a:r>
                        <a:rPr lang="en-US" sz="1000"/>
                        <a:t>GBPO and functional leads have provided the initial list of reporting requirements. Exception based reporting user stories expected to be captured by functional leads during detailed design.</a:t>
                      </a:r>
                    </a:p>
                    <a:p>
                      <a:pPr lvl="0">
                        <a:buNone/>
                      </a:pPr>
                      <a:endParaRPr lang="en-US" sz="1000"/>
                    </a:p>
                  </a:txBody>
                  <a:tcPr/>
                </a:tc>
                <a:extLst>
                  <a:ext uri="{0D108BD9-81ED-4DB2-BD59-A6C34878D82A}">
                    <a16:rowId xmlns:a16="http://schemas.microsoft.com/office/drawing/2014/main" val="1104034718"/>
                  </a:ext>
                </a:extLst>
              </a:tr>
              <a:tr h="1479826">
                <a:tc>
                  <a:txBody>
                    <a:bodyPr/>
                    <a:lstStyle/>
                    <a:p>
                      <a:pPr lvl="0">
                        <a:buNone/>
                      </a:pPr>
                      <a:r>
                        <a:rPr lang="en-US" sz="1000"/>
                        <a:t>Oracle OOTB capability evaluation</a:t>
                      </a:r>
                    </a:p>
                  </a:txBody>
                  <a:tcPr/>
                </a:tc>
                <a:tc>
                  <a:txBody>
                    <a:bodyPr/>
                    <a:lstStyle/>
                    <a:p>
                      <a:pPr lvl="0">
                        <a:buNone/>
                      </a:pPr>
                      <a:r>
                        <a:rPr lang="en-US" sz="1000"/>
                        <a:t>Oracle OOTB reporting capabilities assessment not completed to confirm that NO GAPS exist to support the critical to finance business close processes.</a:t>
                      </a:r>
                    </a:p>
                    <a:p>
                      <a:pPr lvl="0">
                        <a:buNone/>
                      </a:pPr>
                      <a:endParaRPr lang="en-US" sz="1000"/>
                    </a:p>
                    <a:p>
                      <a:pPr lvl="0">
                        <a:buNone/>
                      </a:pPr>
                      <a:r>
                        <a:rPr lang="en-US" sz="1000"/>
                        <a:t>Any custom development by reporting teams will take time and may affect the overall timeline of the subsequent phases of the program</a:t>
                      </a:r>
                    </a:p>
                    <a:p>
                      <a:pPr lvl="0">
                        <a:buNone/>
                      </a:pPr>
                      <a:endParaRPr lang="en-US" sz="1000"/>
                    </a:p>
                  </a:txBody>
                  <a:tcPr/>
                </a:tc>
                <a:tc>
                  <a:txBody>
                    <a:bodyPr/>
                    <a:lstStyle/>
                    <a:p>
                      <a:pPr lvl="0" algn="l">
                        <a:lnSpc>
                          <a:spcPct val="100000"/>
                        </a:lnSpc>
                        <a:spcBef>
                          <a:spcPts val="0"/>
                        </a:spcBef>
                        <a:spcAft>
                          <a:spcPts val="0"/>
                        </a:spcAft>
                        <a:buNone/>
                      </a:pPr>
                      <a:r>
                        <a:rPr lang="en-US" sz="1000" b="0" i="0" u="none" strike="noStrike" noProof="0">
                          <a:latin typeface="Arial"/>
                        </a:rPr>
                        <a:t>User stories for critical to finance business close processes are captured and will be prioritized during the dispositioning process.</a:t>
                      </a:r>
                    </a:p>
                    <a:p>
                      <a:pPr lvl="0" algn="l">
                        <a:lnSpc>
                          <a:spcPct val="100000"/>
                        </a:lnSpc>
                        <a:spcBef>
                          <a:spcPts val="0"/>
                        </a:spcBef>
                        <a:spcAft>
                          <a:spcPts val="0"/>
                        </a:spcAft>
                        <a:buNone/>
                      </a:pPr>
                      <a:endParaRPr lang="en-US" sz="1000" b="0" i="0" u="none" strike="noStrike" noProof="0">
                        <a:latin typeface="Arial"/>
                      </a:endParaRPr>
                    </a:p>
                    <a:p>
                      <a:pPr lvl="0" algn="l">
                        <a:lnSpc>
                          <a:spcPct val="100000"/>
                        </a:lnSpc>
                        <a:spcBef>
                          <a:spcPts val="0"/>
                        </a:spcBef>
                        <a:spcAft>
                          <a:spcPts val="0"/>
                        </a:spcAft>
                        <a:buNone/>
                      </a:pPr>
                      <a:r>
                        <a:rPr lang="en-US" sz="1000" b="0" i="0" u="none" strike="noStrike" noProof="0">
                          <a:latin typeface="Arial"/>
                        </a:rPr>
                        <a:t>Oracle custom reports to be evaluated to fit any gaps identified. Discussions to be planned with GBPOs/functional leads to evaluate process changes before investing in custom reports</a:t>
                      </a:r>
                    </a:p>
                    <a:p>
                      <a:pPr lvl="0" algn="l">
                        <a:lnSpc>
                          <a:spcPct val="100000"/>
                        </a:lnSpc>
                        <a:spcBef>
                          <a:spcPts val="0"/>
                        </a:spcBef>
                        <a:spcAft>
                          <a:spcPts val="0"/>
                        </a:spcAft>
                        <a:buNone/>
                      </a:pPr>
                      <a:endParaRPr lang="en-US" sz="1000" b="0" i="0" u="none" strike="noStrike" noProof="0">
                        <a:latin typeface="Arial"/>
                      </a:endParaRPr>
                    </a:p>
                    <a:p>
                      <a:pPr lvl="0" algn="l">
                        <a:lnSpc>
                          <a:spcPct val="100000"/>
                        </a:lnSpc>
                        <a:spcBef>
                          <a:spcPts val="0"/>
                        </a:spcBef>
                        <a:spcAft>
                          <a:spcPts val="0"/>
                        </a:spcAft>
                        <a:buNone/>
                      </a:pPr>
                      <a:r>
                        <a:rPr lang="en-US" sz="1000" b="0" i="0" u="none" strike="noStrike" noProof="0">
                          <a:latin typeface="Arial"/>
                        </a:rPr>
                        <a:t>Only exception based complex operational reporting (Ex: data from multiple systems) to be prioritized for Transcend</a:t>
                      </a:r>
                    </a:p>
                  </a:txBody>
                  <a:tcPr/>
                </a:tc>
                <a:tc>
                  <a:txBody>
                    <a:bodyPr/>
                    <a:lstStyle/>
                    <a:p>
                      <a:pPr lvl="0">
                        <a:buNone/>
                      </a:pPr>
                      <a:endParaRPr lang="en-US" sz="1000"/>
                    </a:p>
                  </a:txBody>
                  <a:tcPr/>
                </a:tc>
                <a:extLst>
                  <a:ext uri="{0D108BD9-81ED-4DB2-BD59-A6C34878D82A}">
                    <a16:rowId xmlns:a16="http://schemas.microsoft.com/office/drawing/2014/main" val="978532022"/>
                  </a:ext>
                </a:extLst>
              </a:tr>
            </a:tbl>
          </a:graphicData>
        </a:graphic>
      </p:graphicFrame>
      <p:grpSp>
        <p:nvGrpSpPr>
          <p:cNvPr id="8" name="Group 7">
            <a:extLst>
              <a:ext uri="{FF2B5EF4-FFF2-40B4-BE49-F238E27FC236}">
                <a16:creationId xmlns:a16="http://schemas.microsoft.com/office/drawing/2014/main" id="{4EA5FF2B-5A33-4811-A049-B6F796C2AC92}"/>
              </a:ext>
            </a:extLst>
          </p:cNvPr>
          <p:cNvGrpSpPr/>
          <p:nvPr/>
        </p:nvGrpSpPr>
        <p:grpSpPr>
          <a:xfrm>
            <a:off x="10515108" y="91017"/>
            <a:ext cx="384443" cy="564847"/>
            <a:chOff x="10031310" y="132997"/>
            <a:chExt cx="384443" cy="564847"/>
          </a:xfrm>
        </p:grpSpPr>
        <p:sp>
          <p:nvSpPr>
            <p:cNvPr id="9" name="Flowchart: Connector 8">
              <a:extLst>
                <a:ext uri="{FF2B5EF4-FFF2-40B4-BE49-F238E27FC236}">
                  <a16:creationId xmlns:a16="http://schemas.microsoft.com/office/drawing/2014/main" id="{DCF992C1-B335-4D4A-B3B5-CE161078B978}"/>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0" name="Graphic 9" descr="Microphone with solid fill">
              <a:extLst>
                <a:ext uri="{FF2B5EF4-FFF2-40B4-BE49-F238E27FC236}">
                  <a16:creationId xmlns:a16="http://schemas.microsoft.com/office/drawing/2014/main" id="{C59262E3-D9D6-4601-A6B3-152B6F39DA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1" name="TextBox 10">
            <a:extLst>
              <a:ext uri="{FF2B5EF4-FFF2-40B4-BE49-F238E27FC236}">
                <a16:creationId xmlns:a16="http://schemas.microsoft.com/office/drawing/2014/main" id="{EDCA4315-5885-4B41-861F-0E38BDB8A88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spTree>
    <p:extLst>
      <p:ext uri="{BB962C8B-B14F-4D97-AF65-F5344CB8AC3E}">
        <p14:creationId xmlns:p14="http://schemas.microsoft.com/office/powerpoint/2010/main" val="66955280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95B0B0-9F66-4F37-9F76-D399FAF915D2}"/>
              </a:ext>
            </a:extLst>
          </p:cNvPr>
          <p:cNvGraphicFramePr>
            <a:graphicFrameLocks noGrp="1"/>
          </p:cNvGraphicFramePr>
          <p:nvPr/>
        </p:nvGraphicFramePr>
        <p:xfrm>
          <a:off x="989632" y="1105325"/>
          <a:ext cx="10873893" cy="3260830"/>
        </p:xfrm>
        <a:graphic>
          <a:graphicData uri="http://schemas.openxmlformats.org/drawingml/2006/table">
            <a:tbl>
              <a:tblPr firstRow="1" bandRow="1">
                <a:effectLst/>
              </a:tblPr>
              <a:tblGrid>
                <a:gridCol w="890008">
                  <a:extLst>
                    <a:ext uri="{9D8B030D-6E8A-4147-A177-3AD203B41FA5}">
                      <a16:colId xmlns:a16="http://schemas.microsoft.com/office/drawing/2014/main" val="1697253144"/>
                    </a:ext>
                  </a:extLst>
                </a:gridCol>
                <a:gridCol w="729996">
                  <a:extLst>
                    <a:ext uri="{9D8B030D-6E8A-4147-A177-3AD203B41FA5}">
                      <a16:colId xmlns:a16="http://schemas.microsoft.com/office/drawing/2014/main" val="3542166826"/>
                    </a:ext>
                  </a:extLst>
                </a:gridCol>
                <a:gridCol w="794074">
                  <a:extLst>
                    <a:ext uri="{9D8B030D-6E8A-4147-A177-3AD203B41FA5}">
                      <a16:colId xmlns:a16="http://schemas.microsoft.com/office/drawing/2014/main" val="3404016414"/>
                    </a:ext>
                  </a:extLst>
                </a:gridCol>
                <a:gridCol w="654575">
                  <a:extLst>
                    <a:ext uri="{9D8B030D-6E8A-4147-A177-3AD203B41FA5}">
                      <a16:colId xmlns:a16="http://schemas.microsoft.com/office/drawing/2014/main" val="3709719172"/>
                    </a:ext>
                  </a:extLst>
                </a:gridCol>
                <a:gridCol w="685176">
                  <a:extLst>
                    <a:ext uri="{9D8B030D-6E8A-4147-A177-3AD203B41FA5}">
                      <a16:colId xmlns:a16="http://schemas.microsoft.com/office/drawing/2014/main" val="3473839657"/>
                    </a:ext>
                  </a:extLst>
                </a:gridCol>
                <a:gridCol w="890008">
                  <a:extLst>
                    <a:ext uri="{9D8B030D-6E8A-4147-A177-3AD203B41FA5}">
                      <a16:colId xmlns:a16="http://schemas.microsoft.com/office/drawing/2014/main" val="4046235309"/>
                    </a:ext>
                  </a:extLst>
                </a:gridCol>
                <a:gridCol w="890008">
                  <a:extLst>
                    <a:ext uri="{9D8B030D-6E8A-4147-A177-3AD203B41FA5}">
                      <a16:colId xmlns:a16="http://schemas.microsoft.com/office/drawing/2014/main" val="328144012"/>
                    </a:ext>
                  </a:extLst>
                </a:gridCol>
                <a:gridCol w="890008">
                  <a:extLst>
                    <a:ext uri="{9D8B030D-6E8A-4147-A177-3AD203B41FA5}">
                      <a16:colId xmlns:a16="http://schemas.microsoft.com/office/drawing/2014/main" val="3349410564"/>
                    </a:ext>
                  </a:extLst>
                </a:gridCol>
                <a:gridCol w="890008">
                  <a:extLst>
                    <a:ext uri="{9D8B030D-6E8A-4147-A177-3AD203B41FA5}">
                      <a16:colId xmlns:a16="http://schemas.microsoft.com/office/drawing/2014/main" val="338043360"/>
                    </a:ext>
                  </a:extLst>
                </a:gridCol>
                <a:gridCol w="890008">
                  <a:extLst>
                    <a:ext uri="{9D8B030D-6E8A-4147-A177-3AD203B41FA5}">
                      <a16:colId xmlns:a16="http://schemas.microsoft.com/office/drawing/2014/main" val="1251438489"/>
                    </a:ext>
                  </a:extLst>
                </a:gridCol>
                <a:gridCol w="890008">
                  <a:extLst>
                    <a:ext uri="{9D8B030D-6E8A-4147-A177-3AD203B41FA5}">
                      <a16:colId xmlns:a16="http://schemas.microsoft.com/office/drawing/2014/main" val="3783861326"/>
                    </a:ext>
                  </a:extLst>
                </a:gridCol>
                <a:gridCol w="890008">
                  <a:extLst>
                    <a:ext uri="{9D8B030D-6E8A-4147-A177-3AD203B41FA5}">
                      <a16:colId xmlns:a16="http://schemas.microsoft.com/office/drawing/2014/main" val="1154476402"/>
                    </a:ext>
                  </a:extLst>
                </a:gridCol>
                <a:gridCol w="890008">
                  <a:extLst>
                    <a:ext uri="{9D8B030D-6E8A-4147-A177-3AD203B41FA5}">
                      <a16:colId xmlns:a16="http://schemas.microsoft.com/office/drawing/2014/main" val="3789046489"/>
                    </a:ext>
                  </a:extLst>
                </a:gridCol>
              </a:tblGrid>
              <a:tr h="297648">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M4 </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9397139"/>
                  </a:ext>
                </a:extLst>
              </a:tr>
              <a:tr h="227637">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Sep</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83851261"/>
                  </a:ext>
                </a:extLst>
              </a:tr>
              <a:tr h="2735545">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317696"/>
                  </a:ext>
                </a:extLst>
              </a:tr>
            </a:tbl>
          </a:graphicData>
        </a:graphic>
      </p:graphicFrame>
      <p:sp>
        <p:nvSpPr>
          <p:cNvPr id="5" name="Title 4">
            <a:extLst>
              <a:ext uri="{FF2B5EF4-FFF2-40B4-BE49-F238E27FC236}">
                <a16:creationId xmlns:a16="http://schemas.microsoft.com/office/drawing/2014/main" id="{9862533F-B82C-4A66-BD9B-4DA8E071E103}"/>
              </a:ext>
            </a:extLst>
          </p:cNvPr>
          <p:cNvSpPr>
            <a:spLocks noGrp="1"/>
          </p:cNvSpPr>
          <p:nvPr>
            <p:ph type="title"/>
          </p:nvPr>
        </p:nvSpPr>
        <p:spPr>
          <a:xfrm>
            <a:off x="161131" y="101016"/>
            <a:ext cx="7731861" cy="462390"/>
          </a:xfrm>
        </p:spPr>
        <p:txBody>
          <a:bodyPr vert="horz" lIns="0" tIns="0" rIns="0" bIns="0" rtlCol="0" anchor="t" anchorCtr="0">
            <a:noAutofit/>
          </a:bodyPr>
          <a:lstStyle/>
          <a:p>
            <a:r>
              <a:rPr lang="en-US" sz="1800">
                <a:solidFill>
                  <a:srgbClr val="F3753F"/>
                </a:solidFill>
                <a:latin typeface="+mn-lt"/>
                <a:cs typeface="Arial"/>
              </a:rPr>
              <a:t>Report Dispositioning – Steps and subsequent activities</a:t>
            </a:r>
            <a:endParaRPr lang="en-US" sz="2000">
              <a:latin typeface="+mn-lt"/>
            </a:endParaRPr>
          </a:p>
        </p:txBody>
      </p:sp>
      <p:sp>
        <p:nvSpPr>
          <p:cNvPr id="6" name="Rectangle 5">
            <a:extLst>
              <a:ext uri="{FF2B5EF4-FFF2-40B4-BE49-F238E27FC236}">
                <a16:creationId xmlns:a16="http://schemas.microsoft.com/office/drawing/2014/main" id="{7BB97B4F-266A-4CD3-A43F-BBFB639ACB15}"/>
              </a:ext>
            </a:extLst>
          </p:cNvPr>
          <p:cNvSpPr/>
          <p:nvPr/>
        </p:nvSpPr>
        <p:spPr>
          <a:xfrm>
            <a:off x="9972" y="2801926"/>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8873" tIns="38088" rIns="88873" bIns="380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Reporting Timeline</a:t>
            </a:r>
          </a:p>
        </p:txBody>
      </p:sp>
      <p:sp>
        <p:nvSpPr>
          <p:cNvPr id="139" name="Arrow: Right 138">
            <a:extLst>
              <a:ext uri="{FF2B5EF4-FFF2-40B4-BE49-F238E27FC236}">
                <a16:creationId xmlns:a16="http://schemas.microsoft.com/office/drawing/2014/main" id="{0F9F70DC-1444-42D4-96FB-20545947600D}"/>
              </a:ext>
            </a:extLst>
          </p:cNvPr>
          <p:cNvSpPr/>
          <p:nvPr/>
        </p:nvSpPr>
        <p:spPr bwMode="gray">
          <a:xfrm>
            <a:off x="986318" y="1686314"/>
            <a:ext cx="1746607" cy="24841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88873" tIns="88873" rIns="88873" bIns="88873" rtlCol="0" anchor="ctr"/>
          <a:lstStyle/>
          <a:p>
            <a:pPr marL="0" marR="0" lvl="0" indent="0" defTabSz="914120" rtl="0" eaLnBrk="1" fontAlgn="auto" latinLnBrk="0" hangingPunct="1">
              <a:lnSpc>
                <a:spcPct val="106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accent6"/>
                </a:solidFill>
                <a:effectLst/>
                <a:uLnTx/>
                <a:uFillTx/>
                <a:latin typeface="Barlow"/>
                <a:ea typeface="Open Sans" panose="020B0606030504020204" pitchFamily="34" charset="0"/>
                <a:cs typeface="+mn-cs"/>
              </a:rPr>
              <a:t>Gather the reporting requirement list from </a:t>
            </a:r>
          </a:p>
        </p:txBody>
      </p:sp>
      <p:grpSp>
        <p:nvGrpSpPr>
          <p:cNvPr id="18" name="Group 17">
            <a:extLst>
              <a:ext uri="{FF2B5EF4-FFF2-40B4-BE49-F238E27FC236}">
                <a16:creationId xmlns:a16="http://schemas.microsoft.com/office/drawing/2014/main" id="{09594886-980D-415C-AB93-EE971DBB14CC}"/>
              </a:ext>
            </a:extLst>
          </p:cNvPr>
          <p:cNvGrpSpPr/>
          <p:nvPr/>
        </p:nvGrpSpPr>
        <p:grpSpPr>
          <a:xfrm>
            <a:off x="933980" y="6201770"/>
            <a:ext cx="4053728" cy="533422"/>
            <a:chOff x="5817907" y="249305"/>
            <a:chExt cx="4054963" cy="533584"/>
          </a:xfrm>
        </p:grpSpPr>
        <p:sp>
          <p:nvSpPr>
            <p:cNvPr id="16" name="Rectangle 15">
              <a:extLst>
                <a:ext uri="{FF2B5EF4-FFF2-40B4-BE49-F238E27FC236}">
                  <a16:creationId xmlns:a16="http://schemas.microsoft.com/office/drawing/2014/main" id="{4B2C2CD4-FCBE-4C3B-8AEB-B14437868F7B}"/>
                </a:ext>
              </a:extLst>
            </p:cNvPr>
            <p:cNvSpPr/>
            <p:nvPr/>
          </p:nvSpPr>
          <p:spPr>
            <a:xfrm>
              <a:off x="5817907" y="381386"/>
              <a:ext cx="4054963" cy="401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24" tIns="182824" rIns="182824" bIns="18282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688D2B30-0A8C-4969-9109-4C9E3C9A84EF}"/>
                </a:ext>
              </a:extLst>
            </p:cNvPr>
            <p:cNvSpPr txBox="1"/>
            <p:nvPr/>
          </p:nvSpPr>
          <p:spPr>
            <a:xfrm>
              <a:off x="6902021" y="249305"/>
              <a:ext cx="1886735" cy="246221"/>
            </a:xfrm>
            <a:prstGeom prst="rect">
              <a:avLst/>
            </a:prstGeom>
            <a:solidFill>
              <a:schemeClr val="bg1"/>
            </a:solidFill>
          </p:spPr>
          <p:txBody>
            <a:bodyPr wrap="none" lIns="88873" tIns="38088" rIns="88873" bIns="38088"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Solution Lifecycle Stages</a:t>
              </a:r>
            </a:p>
          </p:txBody>
        </p:sp>
        <p:grpSp>
          <p:nvGrpSpPr>
            <p:cNvPr id="15" name="Group 14">
              <a:extLst>
                <a:ext uri="{FF2B5EF4-FFF2-40B4-BE49-F238E27FC236}">
                  <a16:creationId xmlns:a16="http://schemas.microsoft.com/office/drawing/2014/main" id="{B4EF3D57-8B79-4B8B-A8AC-0CBE794500CE}"/>
                </a:ext>
              </a:extLst>
            </p:cNvPr>
            <p:cNvGrpSpPr/>
            <p:nvPr/>
          </p:nvGrpSpPr>
          <p:grpSpPr>
            <a:xfrm>
              <a:off x="5942055" y="512665"/>
              <a:ext cx="3811845" cy="178197"/>
              <a:chOff x="5942055" y="512665"/>
              <a:chExt cx="3811845" cy="178197"/>
            </a:xfrm>
          </p:grpSpPr>
          <p:sp>
            <p:nvSpPr>
              <p:cNvPr id="172" name="Arrow: Right 171">
                <a:extLst>
                  <a:ext uri="{FF2B5EF4-FFF2-40B4-BE49-F238E27FC236}">
                    <a16:creationId xmlns:a16="http://schemas.microsoft.com/office/drawing/2014/main" id="{6E658FA9-FAAF-40EB-AF36-DE95DF9A8D09}"/>
                  </a:ext>
                </a:extLst>
              </p:cNvPr>
              <p:cNvSpPr/>
              <p:nvPr/>
            </p:nvSpPr>
            <p:spPr bwMode="gray">
              <a:xfrm>
                <a:off x="5942055" y="512665"/>
                <a:ext cx="11887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Imagine</a:t>
                </a:r>
              </a:p>
            </p:txBody>
          </p:sp>
          <p:sp>
            <p:nvSpPr>
              <p:cNvPr id="173" name="Arrow: Right 172">
                <a:extLst>
                  <a:ext uri="{FF2B5EF4-FFF2-40B4-BE49-F238E27FC236}">
                    <a16:creationId xmlns:a16="http://schemas.microsoft.com/office/drawing/2014/main" id="{4D6F562B-E23C-4F16-B1EC-D765F7F2CCBC}"/>
                  </a:ext>
                </a:extLst>
              </p:cNvPr>
              <p:cNvSpPr/>
              <p:nvPr/>
            </p:nvSpPr>
            <p:spPr bwMode="gray">
              <a:xfrm>
                <a:off x="7253617" y="512665"/>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Deliver</a:t>
                </a:r>
              </a:p>
            </p:txBody>
          </p:sp>
          <p:sp>
            <p:nvSpPr>
              <p:cNvPr id="174" name="Arrow: Right 173">
                <a:extLst>
                  <a:ext uri="{FF2B5EF4-FFF2-40B4-BE49-F238E27FC236}">
                    <a16:creationId xmlns:a16="http://schemas.microsoft.com/office/drawing/2014/main" id="{7DF6E1F2-D80A-45BE-A321-DAEE007E077D}"/>
                  </a:ext>
                </a:extLst>
              </p:cNvPr>
              <p:cNvSpPr/>
              <p:nvPr/>
            </p:nvSpPr>
            <p:spPr bwMode="gray">
              <a:xfrm>
                <a:off x="8565180" y="512665"/>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Run</a:t>
                </a:r>
              </a:p>
            </p:txBody>
          </p:sp>
        </p:grpSp>
      </p:grpSp>
      <p:grpSp>
        <p:nvGrpSpPr>
          <p:cNvPr id="24" name="Group 23">
            <a:extLst>
              <a:ext uri="{FF2B5EF4-FFF2-40B4-BE49-F238E27FC236}">
                <a16:creationId xmlns:a16="http://schemas.microsoft.com/office/drawing/2014/main" id="{6AD68619-66C8-4102-86EB-C48137788FB4}"/>
              </a:ext>
            </a:extLst>
          </p:cNvPr>
          <p:cNvGrpSpPr/>
          <p:nvPr/>
        </p:nvGrpSpPr>
        <p:grpSpPr>
          <a:xfrm>
            <a:off x="6096000" y="2698293"/>
            <a:ext cx="3268779" cy="207266"/>
            <a:chOff x="4628971" y="2874068"/>
            <a:chExt cx="1758247" cy="188245"/>
          </a:xfrm>
        </p:grpSpPr>
        <p:sp>
          <p:nvSpPr>
            <p:cNvPr id="161" name="Arrow: Right 160">
              <a:extLst>
                <a:ext uri="{FF2B5EF4-FFF2-40B4-BE49-F238E27FC236}">
                  <a16:creationId xmlns:a16="http://schemas.microsoft.com/office/drawing/2014/main" id="{957E9D75-71CA-4BDE-B1B8-16936E82174A}"/>
                </a:ext>
              </a:extLst>
            </p:cNvPr>
            <p:cNvSpPr/>
            <p:nvPr/>
          </p:nvSpPr>
          <p:spPr bwMode="gray">
            <a:xfrm>
              <a:off x="5214810" y="2887858"/>
              <a:ext cx="441761" cy="165076"/>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 – 1A</a:t>
              </a:r>
            </a:p>
          </p:txBody>
        </p:sp>
        <p:sp>
          <p:nvSpPr>
            <p:cNvPr id="164" name="Arrow: Right 163">
              <a:extLst>
                <a:ext uri="{FF2B5EF4-FFF2-40B4-BE49-F238E27FC236}">
                  <a16:creationId xmlns:a16="http://schemas.microsoft.com/office/drawing/2014/main" id="{B7118837-CB5E-450E-A5FA-8E4EF0D7D5F8}"/>
                </a:ext>
              </a:extLst>
            </p:cNvPr>
            <p:cNvSpPr/>
            <p:nvPr/>
          </p:nvSpPr>
          <p:spPr bwMode="gray">
            <a:xfrm>
              <a:off x="4628971" y="2874068"/>
              <a:ext cx="358956" cy="175711"/>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INT1 – 1A</a:t>
              </a:r>
            </a:p>
          </p:txBody>
        </p:sp>
        <p:sp>
          <p:nvSpPr>
            <p:cNvPr id="167" name="Star: 5 Points 166">
              <a:extLst>
                <a:ext uri="{FF2B5EF4-FFF2-40B4-BE49-F238E27FC236}">
                  <a16:creationId xmlns:a16="http://schemas.microsoft.com/office/drawing/2014/main" id="{AC927133-42C8-40DB-8806-4FE526D541DC}"/>
                </a:ext>
              </a:extLst>
            </p:cNvPr>
            <p:cNvSpPr/>
            <p:nvPr/>
          </p:nvSpPr>
          <p:spPr>
            <a:xfrm>
              <a:off x="6204338" y="2879013"/>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ERP Go Live  </a:t>
              </a: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6" name="Arrow: Right 82">
            <a:extLst>
              <a:ext uri="{FF2B5EF4-FFF2-40B4-BE49-F238E27FC236}">
                <a16:creationId xmlns:a16="http://schemas.microsoft.com/office/drawing/2014/main" id="{76D5B1DA-432D-4C1A-B2ED-15C8D72C78D5}"/>
              </a:ext>
            </a:extLst>
          </p:cNvPr>
          <p:cNvSpPr/>
          <p:nvPr/>
        </p:nvSpPr>
        <p:spPr bwMode="gray">
          <a:xfrm>
            <a:off x="4429268" y="2703446"/>
            <a:ext cx="1550880" cy="17562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pPr>
            <a:r>
              <a:rPr lang="en-US" sz="800" b="1">
                <a:solidFill>
                  <a:srgbClr val="000000"/>
                </a:solidFill>
                <a:latin typeface="Barlow"/>
                <a:ea typeface="Open Sans" panose="020B0606030504020204" pitchFamily="34" charset="0"/>
              </a:rPr>
              <a:t>Development Sprint – 1A</a:t>
            </a:r>
          </a:p>
        </p:txBody>
      </p:sp>
      <p:sp>
        <p:nvSpPr>
          <p:cNvPr id="55" name="Arrow: Right 54">
            <a:extLst>
              <a:ext uri="{FF2B5EF4-FFF2-40B4-BE49-F238E27FC236}">
                <a16:creationId xmlns:a16="http://schemas.microsoft.com/office/drawing/2014/main" id="{ACA277A9-9766-4583-ACD8-7B92D03614CA}"/>
              </a:ext>
            </a:extLst>
          </p:cNvPr>
          <p:cNvSpPr/>
          <p:nvPr/>
        </p:nvSpPr>
        <p:spPr bwMode="gray">
          <a:xfrm>
            <a:off x="3049458" y="2065255"/>
            <a:ext cx="981063" cy="184024"/>
          </a:xfrm>
          <a:prstGeom prst="rightArrow">
            <a:avLst>
              <a:gd name="adj1" fmla="val 100000"/>
              <a:gd name="adj2" fmla="val 23553"/>
            </a:avLst>
          </a:prstGeom>
          <a:solidFill>
            <a:schemeClr val="accent5"/>
          </a:solidFill>
          <a:ln w="19050" algn="ctr">
            <a:solidFill>
              <a:schemeClr val="tx1"/>
            </a:solidFill>
            <a:miter lim="800000"/>
            <a:headEnd/>
            <a:tailEnd/>
          </a:ln>
        </p:spPr>
        <p:txBody>
          <a:bodyPr wrap="none" lIns="0" tIns="0" rIns="0" bIns="0" rtlCol="0" anchor="ctr"/>
          <a:lstStyle/>
          <a:p>
            <a:pPr marL="228530" marR="0" lvl="0" indent="0" defTabSz="914120" rtl="0" eaLnBrk="1" fontAlgn="auto" latinLnBrk="0" hangingPunct="1">
              <a:lnSpc>
                <a:spcPct val="106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56" name="Arrow: Right 55">
            <a:extLst>
              <a:ext uri="{FF2B5EF4-FFF2-40B4-BE49-F238E27FC236}">
                <a16:creationId xmlns:a16="http://schemas.microsoft.com/office/drawing/2014/main" id="{1CFC077F-0196-4B33-835F-10E34C744016}"/>
              </a:ext>
            </a:extLst>
          </p:cNvPr>
          <p:cNvSpPr/>
          <p:nvPr/>
        </p:nvSpPr>
        <p:spPr bwMode="gray">
          <a:xfrm>
            <a:off x="4424638" y="2085021"/>
            <a:ext cx="1550881" cy="175623"/>
          </a:xfrm>
          <a:prstGeom prst="rightArrow">
            <a:avLst>
              <a:gd name="adj1" fmla="val 100000"/>
              <a:gd name="adj2" fmla="val 23553"/>
            </a:avLst>
          </a:prstGeom>
          <a:solidFill>
            <a:schemeClr val="accent5"/>
          </a:solidFill>
          <a:ln w="19050" algn="ctr">
            <a:solidFill>
              <a:schemeClr val="tx1"/>
            </a:solidFill>
            <a:miter lim="800000"/>
            <a:headEnd/>
            <a:tailEnd/>
          </a:ln>
        </p:spPr>
        <p:txBody>
          <a:bodyPr wrap="none" lIns="0" tIns="0" rIns="0" bIns="0" rtlCol="0" anchor="ctr"/>
          <a:lstStyle/>
          <a:p>
            <a:pPr marL="628457" marR="0" lvl="0" indent="0" algn="ctr" defTabSz="914120" rtl="0" eaLnBrk="1" fontAlgn="auto" latinLnBrk="0" hangingPunct="1">
              <a:lnSpc>
                <a:spcPct val="106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7" name="TextBox 6">
            <a:extLst>
              <a:ext uri="{FF2B5EF4-FFF2-40B4-BE49-F238E27FC236}">
                <a16:creationId xmlns:a16="http://schemas.microsoft.com/office/drawing/2014/main" id="{ABA7BBDE-931D-4990-9634-1223C172CD59}"/>
              </a:ext>
            </a:extLst>
          </p:cNvPr>
          <p:cNvSpPr txBox="1"/>
          <p:nvPr/>
        </p:nvSpPr>
        <p:spPr>
          <a:xfrm>
            <a:off x="2680889" y="2356583"/>
            <a:ext cx="1550880" cy="573055"/>
          </a:xfrm>
          <a:prstGeom prst="rect">
            <a:avLst/>
          </a:prstGeom>
          <a:noFill/>
        </p:spPr>
        <p:txBody>
          <a:bodyPr wrap="square" lIns="182880" tIns="182880" rIns="182880" bIns="182880" rtlCol="0" anchor="ctr" anchorCtr="0">
            <a:noAutofit/>
          </a:bodyPr>
          <a:lstStyle/>
          <a:p>
            <a:pPr marL="171450" indent="-171450" algn="l">
              <a:buFont typeface="Arial" panose="020B0604020202020204" pitchFamily="34" charset="0"/>
              <a:buChar cha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Prioritization into phases 1A,1B and 2</a:t>
            </a:r>
          </a:p>
          <a:p>
            <a:pPr marL="171450" indent="-171450" algn="l">
              <a:buFont typeface="Arial" panose="020B0604020202020204" pitchFamily="34" charset="0"/>
              <a:buChar char="•"/>
            </a:pPr>
            <a:r>
              <a:rPr lang="en-US" sz="900">
                <a:solidFill>
                  <a:srgbClr val="000000"/>
                </a:solidFill>
                <a:latin typeface="Barlow"/>
                <a:ea typeface="Open Sans" panose="020B0606030504020204" pitchFamily="34" charset="0"/>
              </a:rPr>
              <a:t>Prioritization within sprint for 1A</a:t>
            </a:r>
            <a:endParaRPr lang="en-US" sz="900"/>
          </a:p>
        </p:txBody>
      </p:sp>
      <p:sp>
        <p:nvSpPr>
          <p:cNvPr id="8" name="TextBox 7">
            <a:extLst>
              <a:ext uri="{FF2B5EF4-FFF2-40B4-BE49-F238E27FC236}">
                <a16:creationId xmlns:a16="http://schemas.microsoft.com/office/drawing/2014/main" id="{EACACDA4-1528-464B-AA8B-F378BDB29507}"/>
              </a:ext>
            </a:extLst>
          </p:cNvPr>
          <p:cNvSpPr txBox="1"/>
          <p:nvPr/>
        </p:nvSpPr>
        <p:spPr>
          <a:xfrm>
            <a:off x="4179309" y="2338845"/>
            <a:ext cx="1921420" cy="161987"/>
          </a:xfrm>
          <a:prstGeom prst="rect">
            <a:avLst/>
          </a:prstGeom>
          <a:noFill/>
        </p:spPr>
        <p:txBody>
          <a:bodyPr wrap="square" lIns="182880" tIns="182880" rIns="182880" bIns="182880" rtlCol="0" anchor="ctr" anchorCtr="0">
            <a:noAutofit/>
          </a:bodyPr>
          <a:lstStyle/>
          <a:p>
            <a:pPr marL="342847" marR="0" lvl="0" indent="-171450" algn="l"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Lean Spec generation</a:t>
            </a:r>
          </a:p>
        </p:txBody>
      </p:sp>
      <p:sp>
        <p:nvSpPr>
          <p:cNvPr id="34" name="TextBox 33">
            <a:extLst>
              <a:ext uri="{FF2B5EF4-FFF2-40B4-BE49-F238E27FC236}">
                <a16:creationId xmlns:a16="http://schemas.microsoft.com/office/drawing/2014/main" id="{1AB66B5B-3DD0-439E-B3EC-3B3B22B975AE}"/>
              </a:ext>
            </a:extLst>
          </p:cNvPr>
          <p:cNvSpPr txBox="1"/>
          <p:nvPr/>
        </p:nvSpPr>
        <p:spPr>
          <a:xfrm>
            <a:off x="4424638" y="2960479"/>
            <a:ext cx="1428660" cy="265385"/>
          </a:xfrm>
          <a:prstGeom prst="rect">
            <a:avLst/>
          </a:prstGeom>
          <a:noFill/>
        </p:spPr>
        <p:txBody>
          <a:bodyPr wrap="square" lIns="182880" tIns="182880" rIns="182880" bIns="182880" rtlCol="0" anchor="ctr" anchorCtr="0">
            <a:noAutofit/>
          </a:bodyPr>
          <a:lstStyle/>
          <a:p>
            <a:pPr marL="342847" marR="0" lvl="0" indent="-171450"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Report Build</a:t>
            </a:r>
          </a:p>
          <a:p>
            <a:pPr marL="342847" marR="0" lvl="0" indent="-171450"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TUT and FUT</a:t>
            </a:r>
          </a:p>
        </p:txBody>
      </p:sp>
      <p:sp>
        <p:nvSpPr>
          <p:cNvPr id="26" name="TextBox 25">
            <a:extLst>
              <a:ext uri="{FF2B5EF4-FFF2-40B4-BE49-F238E27FC236}">
                <a16:creationId xmlns:a16="http://schemas.microsoft.com/office/drawing/2014/main" id="{193262D2-6EDA-4A31-94B7-A75F626DDFF0}"/>
              </a:ext>
            </a:extLst>
          </p:cNvPr>
          <p:cNvSpPr txBox="1"/>
          <p:nvPr/>
        </p:nvSpPr>
        <p:spPr>
          <a:xfrm>
            <a:off x="4157003" y="1862362"/>
            <a:ext cx="2286008" cy="193466"/>
          </a:xfrm>
          <a:prstGeom prst="rect">
            <a:avLst/>
          </a:prstGeom>
          <a:noFill/>
        </p:spPr>
        <p:txBody>
          <a:bodyPr wrap="square" lIns="182880" tIns="182880" rIns="182880" bIns="182880" rtlCol="0" anchor="ctr" anchorCtr="0">
            <a:noAutofit/>
          </a:bodyPr>
          <a:lstStyle/>
          <a:p>
            <a:pPr marL="171397" marR="0" lvl="0" algn="l" defTabSz="914120" rtl="0" eaLnBrk="1" fontAlgn="auto" latinLnBrk="0" hangingPunct="1">
              <a:lnSpc>
                <a:spcPct val="106000"/>
              </a:lnSpc>
              <a:spcBef>
                <a:spcPts val="0"/>
              </a:spcBef>
              <a:spcAft>
                <a:spcPts val="0"/>
              </a:spcAft>
              <a:buClrTx/>
              <a:buSzTx/>
              <a:tabLst/>
              <a:defRPr/>
            </a:pPr>
            <a:r>
              <a:rPr kumimoji="0" lang="en-US" sz="9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Deep dive sessions for 1 Reports </a:t>
            </a:r>
          </a:p>
        </p:txBody>
      </p:sp>
      <p:sp>
        <p:nvSpPr>
          <p:cNvPr id="27" name="TextBox 26">
            <a:extLst>
              <a:ext uri="{FF2B5EF4-FFF2-40B4-BE49-F238E27FC236}">
                <a16:creationId xmlns:a16="http://schemas.microsoft.com/office/drawing/2014/main" id="{CD5C991C-4DE4-455D-B2D6-A63AAD7E8D93}"/>
              </a:ext>
            </a:extLst>
          </p:cNvPr>
          <p:cNvSpPr txBox="1"/>
          <p:nvPr/>
        </p:nvSpPr>
        <p:spPr>
          <a:xfrm>
            <a:off x="2499715" y="1791358"/>
            <a:ext cx="2089958" cy="267910"/>
          </a:xfrm>
          <a:prstGeom prst="rect">
            <a:avLst/>
          </a:prstGeom>
          <a:noFill/>
        </p:spPr>
        <p:txBody>
          <a:bodyPr wrap="square" lIns="182880" tIns="182880" rIns="182880" bIns="182880" rtlCol="0" anchor="ctr" anchorCtr="0">
            <a:noAutofit/>
          </a:bodyPr>
          <a:lstStyle/>
          <a:p>
            <a:pPr marL="228530" marR="0" lvl="0" indent="0" defTabSz="91412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Initial dispositioning/analysis</a:t>
            </a:r>
          </a:p>
        </p:txBody>
      </p:sp>
      <p:grpSp>
        <p:nvGrpSpPr>
          <p:cNvPr id="32" name="Group 31">
            <a:extLst>
              <a:ext uri="{FF2B5EF4-FFF2-40B4-BE49-F238E27FC236}">
                <a16:creationId xmlns:a16="http://schemas.microsoft.com/office/drawing/2014/main" id="{6E143077-C069-489A-8C57-30B5F6CCDCCF}"/>
              </a:ext>
            </a:extLst>
          </p:cNvPr>
          <p:cNvGrpSpPr/>
          <p:nvPr/>
        </p:nvGrpSpPr>
        <p:grpSpPr>
          <a:xfrm>
            <a:off x="10515108" y="91017"/>
            <a:ext cx="384443" cy="564847"/>
            <a:chOff x="10031310" y="132997"/>
            <a:chExt cx="384443" cy="564847"/>
          </a:xfrm>
        </p:grpSpPr>
        <p:sp>
          <p:nvSpPr>
            <p:cNvPr id="33" name="Flowchart: Connector 32">
              <a:extLst>
                <a:ext uri="{FF2B5EF4-FFF2-40B4-BE49-F238E27FC236}">
                  <a16:creationId xmlns:a16="http://schemas.microsoft.com/office/drawing/2014/main" id="{91030CDC-FA51-4BAB-97E2-6EFF156CFD8F}"/>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5" name="Graphic 34" descr="Microphone with solid fill">
              <a:extLst>
                <a:ext uri="{FF2B5EF4-FFF2-40B4-BE49-F238E27FC236}">
                  <a16:creationId xmlns:a16="http://schemas.microsoft.com/office/drawing/2014/main" id="{597490CE-5862-44CC-84E1-031D46863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331" y="225755"/>
              <a:ext cx="363422" cy="363422"/>
            </a:xfrm>
            <a:prstGeom prst="rect">
              <a:avLst/>
            </a:prstGeom>
          </p:spPr>
        </p:pic>
      </p:grpSp>
      <p:sp>
        <p:nvSpPr>
          <p:cNvPr id="36" name="TextBox 35">
            <a:extLst>
              <a:ext uri="{FF2B5EF4-FFF2-40B4-BE49-F238E27FC236}">
                <a16:creationId xmlns:a16="http://schemas.microsoft.com/office/drawing/2014/main" id="{E7613F59-8E2F-4471-97D8-EAA70C50CC14}"/>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grpSp>
        <p:nvGrpSpPr>
          <p:cNvPr id="38" name="Group 37">
            <a:extLst>
              <a:ext uri="{FF2B5EF4-FFF2-40B4-BE49-F238E27FC236}">
                <a16:creationId xmlns:a16="http://schemas.microsoft.com/office/drawing/2014/main" id="{E56DE2E9-A4A7-4AE1-B8A3-BD0F8F52BBCA}"/>
              </a:ext>
            </a:extLst>
          </p:cNvPr>
          <p:cNvGrpSpPr/>
          <p:nvPr/>
        </p:nvGrpSpPr>
        <p:grpSpPr>
          <a:xfrm>
            <a:off x="11417836" y="1424"/>
            <a:ext cx="914400" cy="279400"/>
            <a:chOff x="11290300" y="1413683"/>
            <a:chExt cx="914400" cy="279400"/>
          </a:xfrm>
        </p:grpSpPr>
        <p:sp>
          <p:nvSpPr>
            <p:cNvPr id="39" name="POWER_USER_STAMP_Draft">
              <a:extLst>
                <a:ext uri="{FF2B5EF4-FFF2-40B4-BE49-F238E27FC236}">
                  <a16:creationId xmlns:a16="http://schemas.microsoft.com/office/drawing/2014/main" id="{265D1D05-9A16-4F27-8716-5445A54DCA2D}"/>
                </a:ext>
              </a:extLst>
            </p:cNvPr>
            <p:cNvSpPr/>
            <p:nvPr>
              <p:custDataLst>
                <p:tags r:id="rId1"/>
              </p:custDataLst>
            </p:nvPr>
          </p:nvSpPr>
          <p:spPr>
            <a:xfrm rot="900000">
              <a:off x="11303000" y="1426383"/>
              <a:ext cx="889000" cy="254000"/>
            </a:xfrm>
            <a:prstGeom prst="roundRect">
              <a:avLst>
                <a:gd name="adj" fmla="val 25000"/>
              </a:avLst>
            </a:prstGeom>
            <a:solidFill>
              <a:schemeClr val="lt1"/>
            </a:solidFill>
            <a:ln w="25400">
              <a:solidFill>
                <a:srgbClr val="FF0000"/>
              </a:solidFill>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1">
              <a:normAutofit fontScale="92500" lnSpcReduction="10000"/>
              <a:sp3d/>
            </a:bodyPr>
            <a:lstStyle/>
            <a:p>
              <a:pPr marL="0" indent="0" algn="ctr" defTabSz="914400" rtl="0" eaLnBrk="1" latinLnBrk="0" hangingPunct="1">
                <a:buNone/>
              </a:pPr>
              <a:r>
                <a:rPr lang="en-US" sz="1600" b="1" i="0" u="none">
                  <a:solidFill>
                    <a:srgbClr val="FF0000"/>
                  </a:solidFill>
                  <a:effectLst>
                    <a:glow>
                      <a:scrgbClr r="0" g="0" b="0"/>
                    </a:glow>
                  </a:effectLst>
                </a:rPr>
                <a:t>DRAFT</a:t>
              </a:r>
            </a:p>
          </p:txBody>
        </p:sp>
        <p:sp>
          <p:nvSpPr>
            <p:cNvPr id="40" name="POWER_USER_STAMP_MASK_PICTURE_TAG_Draft_MaskPicture">
              <a:extLst>
                <a:ext uri="{FF2B5EF4-FFF2-40B4-BE49-F238E27FC236}">
                  <a16:creationId xmlns:a16="http://schemas.microsoft.com/office/drawing/2014/main" id="{FEA5C712-1AAC-4C3D-A9A0-9B78B5527E0B}"/>
                </a:ext>
              </a:extLst>
            </p:cNvPr>
            <p:cNvSpPr/>
            <p:nvPr>
              <p:custDataLst>
                <p:tags r:id="rId2"/>
              </p:custDataLst>
            </p:nvPr>
          </p:nvSpPr>
          <p:spPr>
            <a:xfrm rot="900000">
              <a:off x="11290300" y="1413683"/>
              <a:ext cx="914400" cy="279400"/>
            </a:xfrm>
            <a:prstGeom prst="roundRect">
              <a:avLst>
                <a:gd name="adj" fmla="val 25000"/>
              </a:avLst>
            </a:prstGeom>
            <a:blipFill>
              <a:blip r:embed="rId7"/>
              <a:stretch>
                <a:fillRect/>
              </a:stretch>
            </a:blipFill>
            <a:ln w="12700" cap="flat" cmpd="sng" algn="ctr">
              <a:noFill/>
              <a:prstDash val="solid"/>
              <a:miter lim="800000"/>
            </a:ln>
            <a:effectLst/>
            <a:sp3d/>
            <a:extLst>
              <a:ext uri="{91240B29-F687-4F45-9708-019B960494DF}">
                <a14:hiddenLine xmlns:a14="http://schemas.microsoft.com/office/drawing/2010/main" w="12700" cap="flat" cmpd="sng" algn="ctr">
                  <a:solidFill>
                    <a:prstClr val="black"/>
                  </a:solidFill>
                  <a:prstDash val="solid"/>
                  <a:miter lim="800000"/>
                </a14:hiddenLine>
              </a:ext>
              <a:ext uri="{31F19639-BCED-4A60-ADC4-E9642A236FB7}">
                <a14:hiddenScene3d xmlns:a14="http://schemas.microsoft.com/office/drawing/2010/main">
                  <a:camera prst="orthographicFront"/>
                  <a:lightRig rig="threePt" dir="t"/>
                </a14:hiddenScene3d>
              </a:ext>
            </a:ex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chorCtr="0">
              <a:noAutofit/>
              <a:sp3d/>
            </a:bodyPr>
            <a:lstStyle/>
            <a:p>
              <a:pPr marL="0" algn="l" defTabSz="914400" rtl="0" eaLnBrk="1" latinLnBrk="0" hangingPunct="1">
                <a:buNone/>
              </a:pPr>
              <a:endParaRPr lang="en-US" b="0" i="0" u="none">
                <a:solidFill>
                  <a:schemeClr val="tx1"/>
                </a:solidFill>
                <a:effectLst>
                  <a:glow>
                    <a:scrgbClr r="0" g="0" b="0"/>
                  </a:glow>
                </a:effectLst>
              </a:endParaRPr>
            </a:p>
          </p:txBody>
        </p:sp>
      </p:grpSp>
      <p:sp>
        <p:nvSpPr>
          <p:cNvPr id="3" name="Arrow: Right 82">
            <a:extLst>
              <a:ext uri="{FF2B5EF4-FFF2-40B4-BE49-F238E27FC236}">
                <a16:creationId xmlns:a16="http://schemas.microsoft.com/office/drawing/2014/main" id="{6FEBB83C-5CB5-74A4-04C6-929BF09A8BDA}"/>
              </a:ext>
            </a:extLst>
          </p:cNvPr>
          <p:cNvSpPr/>
          <p:nvPr/>
        </p:nvSpPr>
        <p:spPr bwMode="gray">
          <a:xfrm>
            <a:off x="2810017" y="3572601"/>
            <a:ext cx="4396473" cy="17562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pPr>
            <a:r>
              <a:rPr lang="en-US" sz="800" b="1">
                <a:solidFill>
                  <a:srgbClr val="000000"/>
                </a:solidFill>
                <a:latin typeface="Barlow"/>
                <a:ea typeface="Open Sans"/>
              </a:rPr>
              <a:t>Development Sprint – 1B</a:t>
            </a:r>
            <a:endParaRPr lang="en-US" sz="800" b="1">
              <a:solidFill>
                <a:srgbClr val="000000"/>
              </a:solidFill>
              <a:latin typeface="Barlow"/>
              <a:ea typeface="Open Sans" panose="020B0606030504020204" pitchFamily="34" charset="0"/>
            </a:endParaRPr>
          </a:p>
        </p:txBody>
      </p:sp>
      <p:pic>
        <p:nvPicPr>
          <p:cNvPr id="11" name="Picture 11" descr="A picture containing text, lamp&#10;&#10;Description automatically generated">
            <a:extLst>
              <a:ext uri="{FF2B5EF4-FFF2-40B4-BE49-F238E27FC236}">
                <a16:creationId xmlns:a16="http://schemas.microsoft.com/office/drawing/2014/main" id="{A7F197EF-BCFB-0783-4E0D-2EED148C78D9}"/>
              </a:ext>
            </a:extLst>
          </p:cNvPr>
          <p:cNvPicPr>
            <a:picLocks noChangeAspect="1"/>
          </p:cNvPicPr>
          <p:nvPr/>
        </p:nvPicPr>
        <p:blipFill>
          <a:blip r:embed="rId8"/>
          <a:stretch>
            <a:fillRect/>
          </a:stretch>
        </p:blipFill>
        <p:spPr>
          <a:xfrm>
            <a:off x="11101387" y="3309938"/>
            <a:ext cx="907257" cy="428626"/>
          </a:xfrm>
          <a:prstGeom prst="rect">
            <a:avLst/>
          </a:prstGeom>
        </p:spPr>
      </p:pic>
      <p:sp>
        <p:nvSpPr>
          <p:cNvPr id="13" name="Arrow: Right 12">
            <a:extLst>
              <a:ext uri="{FF2B5EF4-FFF2-40B4-BE49-F238E27FC236}">
                <a16:creationId xmlns:a16="http://schemas.microsoft.com/office/drawing/2014/main" id="{DC4A8061-5A4F-CCAF-7764-40C20D4B70AA}"/>
              </a:ext>
            </a:extLst>
          </p:cNvPr>
          <p:cNvSpPr/>
          <p:nvPr/>
        </p:nvSpPr>
        <p:spPr bwMode="gray">
          <a:xfrm>
            <a:off x="10707010" y="3663595"/>
            <a:ext cx="618878" cy="181756"/>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a:cs typeface="+mn-cs"/>
              </a:rPr>
              <a:t>UAT – </a:t>
            </a:r>
            <a:r>
              <a:rPr lang="en-US" sz="800" b="1">
                <a:solidFill>
                  <a:srgbClr val="000000"/>
                </a:solidFill>
                <a:latin typeface="Barlow"/>
                <a:ea typeface="Open Sans"/>
              </a:rPr>
              <a:t>1B</a:t>
            </a: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41" name="Star: 5 Points 40">
            <a:extLst>
              <a:ext uri="{FF2B5EF4-FFF2-40B4-BE49-F238E27FC236}">
                <a16:creationId xmlns:a16="http://schemas.microsoft.com/office/drawing/2014/main" id="{254F08A6-4067-497A-9D12-884D304CD012}"/>
              </a:ext>
            </a:extLst>
          </p:cNvPr>
          <p:cNvSpPr/>
          <p:nvPr/>
        </p:nvSpPr>
        <p:spPr>
          <a:xfrm>
            <a:off x="9927875" y="2689938"/>
            <a:ext cx="339994" cy="201821"/>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EPM Go Live</a:t>
            </a: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627958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7CD2986C-B954-40A3-84FC-767E609E9264}"/>
              </a:ext>
            </a:extLst>
          </p:cNvPr>
          <p:cNvSpPr txBox="1">
            <a:spLocks/>
          </p:cNvSpPr>
          <p:nvPr/>
        </p:nvSpPr>
        <p:spPr>
          <a:xfrm>
            <a:off x="692317" y="1619249"/>
            <a:ext cx="11136461" cy="473964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1" name="Diagram 10">
            <a:extLst>
              <a:ext uri="{FF2B5EF4-FFF2-40B4-BE49-F238E27FC236}">
                <a16:creationId xmlns:a16="http://schemas.microsoft.com/office/drawing/2014/main" id="{A0365FE3-D217-4AFE-958D-FF1DEAFB44A5}"/>
              </a:ext>
            </a:extLst>
          </p:cNvPr>
          <p:cNvGraphicFramePr/>
          <p:nvPr/>
        </p:nvGraphicFramePr>
        <p:xfrm>
          <a:off x="1428455" y="1094036"/>
          <a:ext cx="8802025" cy="2432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F6CACC7-C182-4ECC-BAD7-9AB8746603D3}"/>
              </a:ext>
            </a:extLst>
          </p:cNvPr>
          <p:cNvSpPr txBox="1"/>
          <p:nvPr/>
        </p:nvSpPr>
        <p:spPr>
          <a:xfrm>
            <a:off x="1713083" y="3146007"/>
            <a:ext cx="1413764" cy="600164"/>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Customer data</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Internal data</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Public data</a:t>
            </a:r>
          </a:p>
        </p:txBody>
      </p:sp>
      <p:sp>
        <p:nvSpPr>
          <p:cNvPr id="13" name="TextBox 12">
            <a:extLst>
              <a:ext uri="{FF2B5EF4-FFF2-40B4-BE49-F238E27FC236}">
                <a16:creationId xmlns:a16="http://schemas.microsoft.com/office/drawing/2014/main" id="{CA66D224-B848-4992-9E5E-D219FEBFC36F}"/>
              </a:ext>
            </a:extLst>
          </p:cNvPr>
          <p:cNvSpPr txBox="1"/>
          <p:nvPr/>
        </p:nvSpPr>
        <p:spPr>
          <a:xfrm>
            <a:off x="3154666" y="3124833"/>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High Volume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Low Volume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Batch extracts</a:t>
            </a:r>
          </a:p>
        </p:txBody>
      </p:sp>
      <p:sp>
        <p:nvSpPr>
          <p:cNvPr id="14" name="TextBox 13">
            <a:extLst>
              <a:ext uri="{FF2B5EF4-FFF2-40B4-BE49-F238E27FC236}">
                <a16:creationId xmlns:a16="http://schemas.microsoft.com/office/drawing/2014/main" id="{47329D34-6D0F-417B-BD60-85B74D01DEC3}"/>
              </a:ext>
            </a:extLst>
          </p:cNvPr>
          <p:cNvSpPr txBox="1"/>
          <p:nvPr/>
        </p:nvSpPr>
        <p:spPr>
          <a:xfrm>
            <a:off x="4638520" y="3142096"/>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HTML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Excel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PDF </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Dashboard</a:t>
            </a:r>
          </a:p>
        </p:txBody>
      </p:sp>
      <p:sp>
        <p:nvSpPr>
          <p:cNvPr id="15" name="TextBox 14">
            <a:extLst>
              <a:ext uri="{FF2B5EF4-FFF2-40B4-BE49-F238E27FC236}">
                <a16:creationId xmlns:a16="http://schemas.microsoft.com/office/drawing/2014/main" id="{AFBC559E-16ED-449E-A7B5-BC78A526A679}"/>
              </a:ext>
            </a:extLst>
          </p:cNvPr>
          <p:cNvSpPr txBox="1"/>
          <p:nvPr/>
        </p:nvSpPr>
        <p:spPr>
          <a:xfrm>
            <a:off x="5931069" y="3122302"/>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Management</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Transactional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Period Close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Analytical</a:t>
            </a:r>
          </a:p>
        </p:txBody>
      </p:sp>
      <p:sp>
        <p:nvSpPr>
          <p:cNvPr id="16" name="TextBox 15">
            <a:extLst>
              <a:ext uri="{FF2B5EF4-FFF2-40B4-BE49-F238E27FC236}">
                <a16:creationId xmlns:a16="http://schemas.microsoft.com/office/drawing/2014/main" id="{5FC502C8-A580-47DF-8F48-E9BBF6F6C5F4}"/>
              </a:ext>
            </a:extLst>
          </p:cNvPr>
          <p:cNvSpPr txBox="1"/>
          <p:nvPr/>
        </p:nvSpPr>
        <p:spPr>
          <a:xfrm>
            <a:off x="7430971" y="3142096"/>
            <a:ext cx="1357874"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Group</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Legal Entity</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Unit</a:t>
            </a:r>
          </a:p>
        </p:txBody>
      </p:sp>
      <p:sp>
        <p:nvSpPr>
          <p:cNvPr id="17" name="TextBox 16">
            <a:extLst>
              <a:ext uri="{FF2B5EF4-FFF2-40B4-BE49-F238E27FC236}">
                <a16:creationId xmlns:a16="http://schemas.microsoft.com/office/drawing/2014/main" id="{78A3631F-301C-49F7-A354-45B6A6124FAC}"/>
              </a:ext>
            </a:extLst>
          </p:cNvPr>
          <p:cNvSpPr txBox="1"/>
          <p:nvPr/>
        </p:nvSpPr>
        <p:spPr>
          <a:xfrm>
            <a:off x="8923305" y="3133773"/>
            <a:ext cx="1591803"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Functions</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Power Users Business Users</a:t>
            </a:r>
          </a:p>
        </p:txBody>
      </p:sp>
      <p:sp>
        <p:nvSpPr>
          <p:cNvPr id="4" name="Title 3">
            <a:extLst>
              <a:ext uri="{FF2B5EF4-FFF2-40B4-BE49-F238E27FC236}">
                <a16:creationId xmlns:a16="http://schemas.microsoft.com/office/drawing/2014/main" id="{26735FA1-2D2B-44EE-8EAF-635E3C50391F}"/>
              </a:ext>
            </a:extLst>
          </p:cNvPr>
          <p:cNvSpPr>
            <a:spLocks noGrp="1"/>
          </p:cNvSpPr>
          <p:nvPr>
            <p:ph type="title"/>
          </p:nvPr>
        </p:nvSpPr>
        <p:spPr>
          <a:xfrm>
            <a:off x="575310" y="69094"/>
            <a:ext cx="8127256" cy="813548"/>
          </a:xfrm>
        </p:spPr>
        <p:txBody>
          <a:bodyPr/>
          <a:lstStyle/>
          <a:p>
            <a:r>
              <a:rPr lang="en-US">
                <a:solidFill>
                  <a:srgbClr val="F37440"/>
                </a:solidFill>
                <a:latin typeface="Arial"/>
                <a:cs typeface="Arial"/>
              </a:rPr>
              <a:t>Reporting Guiding principles</a:t>
            </a:r>
            <a:endParaRPr lang="en-US"/>
          </a:p>
        </p:txBody>
      </p:sp>
      <p:sp>
        <p:nvSpPr>
          <p:cNvPr id="5" name="TextBox 4">
            <a:extLst>
              <a:ext uri="{FF2B5EF4-FFF2-40B4-BE49-F238E27FC236}">
                <a16:creationId xmlns:a16="http://schemas.microsoft.com/office/drawing/2014/main" id="{7E5C7139-FFE9-4819-B40C-9E6EF98ECEC3}"/>
              </a:ext>
            </a:extLst>
          </p:cNvPr>
          <p:cNvSpPr txBox="1"/>
          <p:nvPr/>
        </p:nvSpPr>
        <p:spPr>
          <a:xfrm>
            <a:off x="452338" y="1202578"/>
            <a:ext cx="11136461" cy="350315"/>
          </a:xfrm>
          <a:prstGeom prst="rect">
            <a:avLst/>
          </a:prstGeom>
          <a:solidFill>
            <a:schemeClr val="bg1"/>
          </a:solidFill>
        </p:spPr>
        <p:txBody>
          <a:bodyPr wrap="square" lIns="182880" tIns="182880" rIns="182880" bIns="182880" rtlCol="0" anchor="ctr" anchorCtr="0">
            <a:noAutofit/>
          </a:bodyPr>
          <a:lstStyle/>
          <a:p>
            <a:pPr algn="l"/>
            <a:r>
              <a:rPr lang="en-US" sz="1600"/>
              <a:t>The reporting solution is driven by a set of guiding principles that help align the factors involved in the reporting implementation methodology</a:t>
            </a:r>
            <a:br>
              <a:rPr lang="en-US" sz="1800"/>
            </a:br>
            <a:endParaRPr lang="en-US"/>
          </a:p>
        </p:txBody>
      </p:sp>
      <p:graphicFrame>
        <p:nvGraphicFramePr>
          <p:cNvPr id="19" name="Table 2">
            <a:extLst>
              <a:ext uri="{FF2B5EF4-FFF2-40B4-BE49-F238E27FC236}">
                <a16:creationId xmlns:a16="http://schemas.microsoft.com/office/drawing/2014/main" id="{873AB921-CC3E-470F-8423-60A29EA3E4ED}"/>
              </a:ext>
            </a:extLst>
          </p:cNvPr>
          <p:cNvGraphicFramePr>
            <a:graphicFrameLocks noGrp="1"/>
          </p:cNvGraphicFramePr>
          <p:nvPr/>
        </p:nvGraphicFramePr>
        <p:xfrm>
          <a:off x="784997" y="3923008"/>
          <a:ext cx="10622005" cy="2444936"/>
        </p:xfrm>
        <a:graphic>
          <a:graphicData uri="http://schemas.openxmlformats.org/drawingml/2006/table">
            <a:tbl>
              <a:tblPr firstRow="1" bandRow="1">
                <a:tableStyleId>{5C22544A-7EE6-4342-B048-85BDC9FD1C3A}</a:tableStyleId>
              </a:tblPr>
              <a:tblGrid>
                <a:gridCol w="2178540">
                  <a:extLst>
                    <a:ext uri="{9D8B030D-6E8A-4147-A177-3AD203B41FA5}">
                      <a16:colId xmlns:a16="http://schemas.microsoft.com/office/drawing/2014/main" val="3191387373"/>
                    </a:ext>
                  </a:extLst>
                </a:gridCol>
                <a:gridCol w="8443465">
                  <a:extLst>
                    <a:ext uri="{9D8B030D-6E8A-4147-A177-3AD203B41FA5}">
                      <a16:colId xmlns:a16="http://schemas.microsoft.com/office/drawing/2014/main" val="1358470260"/>
                    </a:ext>
                  </a:extLst>
                </a:gridCol>
              </a:tblGrid>
              <a:tr h="3585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a:latin typeface="Verdana" panose="020B0604030504040204" pitchFamily="34" charset="0"/>
                          <a:ea typeface="Verdana" panose="020B0604030504040204" pitchFamily="34" charset="0"/>
                          <a:cs typeface="Verdana" panose="020B0604030504040204" pitchFamily="34" charset="0"/>
                        </a:rPr>
                        <a:t>Principle</a:t>
                      </a: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a:latin typeface="Verdana" panose="020B0604030504040204" pitchFamily="34" charset="0"/>
                          <a:ea typeface="Verdana" panose="020B0604030504040204" pitchFamily="34" charset="0"/>
                          <a:cs typeface="Verdana" panose="020B0604030504040204" pitchFamily="34" charset="0"/>
                        </a:rPr>
                        <a:t>Benefits</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Single source of truth</a:t>
                      </a:r>
                      <a:endParaRPr lang="en-US" sz="110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91440" marR="0" lvl="0" indent="-91440" hangingPunct="0">
                        <a:lnSpc>
                          <a:spcPct val="115000"/>
                        </a:lnSpc>
                        <a:spcBef>
                          <a:spcPts val="0"/>
                        </a:spcBef>
                        <a:spcAft>
                          <a:spcPts val="0"/>
                        </a:spcAft>
                        <a:buFont typeface="Arial" pitchFamily="34" charset="0"/>
                        <a:buChar char="•"/>
                        <a:tabLst>
                          <a:tab pos="225425" algn="l"/>
                        </a:tabLst>
                      </a:pPr>
                      <a:r>
                        <a:rPr lang="en-US" sz="1100">
                          <a:effectLst/>
                          <a:latin typeface="Verdana" panose="020B0604030504040204" pitchFamily="34" charset="0"/>
                          <a:ea typeface="Verdana" panose="020B0604030504040204" pitchFamily="34" charset="0"/>
                          <a:cs typeface="Verdana" panose="020B0604030504040204" pitchFamily="34" charset="0"/>
                        </a:rPr>
                        <a:t>Enables true performance measurement and metrics usage across the organization</a:t>
                      </a:r>
                    </a:p>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Provides factual understanding and confidence in reporting </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36057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Information consistency</a:t>
                      </a:r>
                      <a:endParaRPr lang="en-US" sz="1100" b="1">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Drives commonality and consistency in decision-making across disparate functions and levels of the organization</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Rationalized toolsets</a:t>
                      </a:r>
                      <a:endParaRPr lang="en-US" sz="1100" b="1">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Enforces standards to enable reliability and rapid development</a:t>
                      </a:r>
                    </a:p>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Limited toolsets reduce training effort and promotes transferability </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latin typeface="Verdana" panose="020B0604030504040204" pitchFamily="34" charset="0"/>
                          <a:ea typeface="Verdana" panose="020B0604030504040204" pitchFamily="34" charset="0"/>
                          <a:cs typeface="Verdana" panose="020B0604030504040204" pitchFamily="34" charset="0"/>
                        </a:rPr>
                        <a:t>Clearly defined access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a:solidFill>
                            <a:schemeClr val="dk1"/>
                          </a:solidFill>
                          <a:effectLst/>
                          <a:latin typeface="Verdana" panose="020B0604030504040204" pitchFamily="34" charset="0"/>
                          <a:ea typeface="Verdana" panose="020B0604030504040204" pitchFamily="34" charset="0"/>
                          <a:cs typeface="Verdana" panose="020B0604030504040204" pitchFamily="34" charset="0"/>
                        </a:rPr>
                        <a:t>Provides users with appropriate view of enterprise information</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36057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latin typeface="Verdana" panose="020B0604030504040204" pitchFamily="34" charset="0"/>
                          <a:ea typeface="Verdana" panose="020B0604030504040204" pitchFamily="34" charset="0"/>
                          <a:cs typeface="Verdana" panose="020B0604030504040204" pitchFamily="34" charset="0"/>
                        </a:rPr>
                        <a:t>Minimal</a:t>
                      </a:r>
                      <a:r>
                        <a:rPr lang="en-US" sz="1100" baseline="0">
                          <a:effectLst/>
                          <a:latin typeface="Verdana" panose="020B0604030504040204" pitchFamily="34" charset="0"/>
                          <a:ea typeface="Verdana" panose="020B0604030504040204" pitchFamily="34" charset="0"/>
                          <a:cs typeface="Verdana" panose="020B0604030504040204" pitchFamily="34" charset="0"/>
                        </a:rPr>
                        <a:t> c</a:t>
                      </a:r>
                      <a:r>
                        <a:rPr lang="en-US" sz="1100">
                          <a:effectLst/>
                          <a:latin typeface="Verdana" panose="020B0604030504040204" pitchFamily="34" charset="0"/>
                          <a:ea typeface="Verdana" panose="020B0604030504040204" pitchFamily="34" charset="0"/>
                          <a:cs typeface="Verdana" panose="020B0604030504040204" pitchFamily="34" charset="0"/>
                        </a:rPr>
                        <a:t>ustom</a:t>
                      </a:r>
                      <a:r>
                        <a:rPr lang="en-US" sz="1100" baseline="0">
                          <a:effectLst/>
                          <a:latin typeface="Verdana" panose="020B0604030504040204" pitchFamily="34" charset="0"/>
                          <a:ea typeface="Verdana" panose="020B0604030504040204" pitchFamily="34" charset="0"/>
                          <a:cs typeface="Verdana" panose="020B0604030504040204" pitchFamily="34" charset="0"/>
                        </a:rPr>
                        <a:t> reports</a:t>
                      </a:r>
                      <a:endParaRPr lang="en-US" sz="1100">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baseline="0">
                          <a:solidFill>
                            <a:schemeClr val="dk1"/>
                          </a:solidFill>
                          <a:effectLst/>
                          <a:latin typeface="Verdana" panose="020B0604030504040204" pitchFamily="34" charset="0"/>
                          <a:ea typeface="Verdana" panose="020B0604030504040204" pitchFamily="34" charset="0"/>
                          <a:cs typeface="Verdana" panose="020B0604030504040204" pitchFamily="34" charset="0"/>
                        </a:rPr>
                        <a:t>Reduces maintenance efforts and eases impact on upgrade initiatives</a:t>
                      </a:r>
                    </a:p>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baseline="0">
                          <a:solidFill>
                            <a:schemeClr val="dk1"/>
                          </a:solidFill>
                          <a:effectLst/>
                          <a:latin typeface="Verdana" panose="020B0604030504040204" pitchFamily="34" charset="0"/>
                          <a:ea typeface="Verdana" panose="020B0604030504040204" pitchFamily="34" charset="0"/>
                          <a:cs typeface="Verdana" panose="020B0604030504040204" pitchFamily="34" charset="0"/>
                        </a:rPr>
                        <a:t>Leverage application provided Out-of-box reports, custom reports are a cost to the company</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20" name="Group 19">
            <a:extLst>
              <a:ext uri="{FF2B5EF4-FFF2-40B4-BE49-F238E27FC236}">
                <a16:creationId xmlns:a16="http://schemas.microsoft.com/office/drawing/2014/main" id="{0C5CF6C1-30D8-4929-80A6-4CA4E0F56CE7}"/>
              </a:ext>
            </a:extLst>
          </p:cNvPr>
          <p:cNvGrpSpPr/>
          <p:nvPr/>
        </p:nvGrpSpPr>
        <p:grpSpPr>
          <a:xfrm>
            <a:off x="10515108" y="91017"/>
            <a:ext cx="384443" cy="564847"/>
            <a:chOff x="10031310" y="132997"/>
            <a:chExt cx="384443" cy="564847"/>
          </a:xfrm>
        </p:grpSpPr>
        <p:sp>
          <p:nvSpPr>
            <p:cNvPr id="18" name="Flowchart: Connector 17">
              <a:extLst>
                <a:ext uri="{FF2B5EF4-FFF2-40B4-BE49-F238E27FC236}">
                  <a16:creationId xmlns:a16="http://schemas.microsoft.com/office/drawing/2014/main" id="{35047FF0-EEB9-4A1D-8233-86168E37610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0" name="Graphic 9" descr="Microphone with solid fill">
              <a:extLst>
                <a:ext uri="{FF2B5EF4-FFF2-40B4-BE49-F238E27FC236}">
                  <a16:creationId xmlns:a16="http://schemas.microsoft.com/office/drawing/2014/main" id="{423B9C6A-0AB1-48D4-917C-C9DB6989C6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2331" y="225755"/>
              <a:ext cx="363422" cy="363422"/>
            </a:xfrm>
            <a:prstGeom prst="rect">
              <a:avLst/>
            </a:prstGeom>
          </p:spPr>
        </p:pic>
      </p:grpSp>
      <p:sp>
        <p:nvSpPr>
          <p:cNvPr id="21" name="TextBox 20">
            <a:extLst>
              <a:ext uri="{FF2B5EF4-FFF2-40B4-BE49-F238E27FC236}">
                <a16:creationId xmlns:a16="http://schemas.microsoft.com/office/drawing/2014/main" id="{CAC98686-D0A4-4DE8-B7C9-0706939FD66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a:t>
            </a:r>
          </a:p>
        </p:txBody>
      </p:sp>
    </p:spTree>
    <p:extLst>
      <p:ext uri="{BB962C8B-B14F-4D97-AF65-F5344CB8AC3E}">
        <p14:creationId xmlns:p14="http://schemas.microsoft.com/office/powerpoint/2010/main" val="15886415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13707" y="293804"/>
            <a:ext cx="10480301" cy="967924"/>
          </a:xfrm>
        </p:spPr>
        <p:txBody>
          <a:bodyPr>
            <a:noAutofit/>
          </a:bodyPr>
          <a:lstStyle/>
          <a:p>
            <a:r>
              <a:rPr lang="en-US" sz="2400">
                <a:solidFill>
                  <a:schemeClr val="accent1"/>
                </a:solidFill>
              </a:rPr>
              <a:t>BI Publisher Reports </a:t>
            </a:r>
            <a:endParaRPr lang="en-US" sz="4000">
              <a:solidFill>
                <a:schemeClr val="accent1"/>
              </a:solidFill>
            </a:endParaRPr>
          </a:p>
        </p:txBody>
      </p:sp>
      <p:grpSp>
        <p:nvGrpSpPr>
          <p:cNvPr id="9" name="Group 8">
            <a:extLst>
              <a:ext uri="{FF2B5EF4-FFF2-40B4-BE49-F238E27FC236}">
                <a16:creationId xmlns:a16="http://schemas.microsoft.com/office/drawing/2014/main" id="{A8911A45-7948-475F-8432-A051C49F007A}"/>
              </a:ext>
            </a:extLst>
          </p:cNvPr>
          <p:cNvGrpSpPr/>
          <p:nvPr/>
        </p:nvGrpSpPr>
        <p:grpSpPr>
          <a:xfrm>
            <a:off x="503432" y="1611946"/>
            <a:ext cx="11254043" cy="2569635"/>
            <a:chOff x="730771" y="2353993"/>
            <a:chExt cx="8021612" cy="3022109"/>
          </a:xfrm>
        </p:grpSpPr>
        <p:sp>
          <p:nvSpPr>
            <p:cNvPr id="10" name="Rectangle 9">
              <a:extLst>
                <a:ext uri="{FF2B5EF4-FFF2-40B4-BE49-F238E27FC236}">
                  <a16:creationId xmlns:a16="http://schemas.microsoft.com/office/drawing/2014/main" id="{00DCD345-56FB-418D-A7A6-022885EBE2B3}"/>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11" name="AutoShape 3">
              <a:extLst>
                <a:ext uri="{FF2B5EF4-FFF2-40B4-BE49-F238E27FC236}">
                  <a16:creationId xmlns:a16="http://schemas.microsoft.com/office/drawing/2014/main" id="{0508ED8C-F0BB-4AD2-97A4-97A58D664DB3}"/>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12" name="Freeform 4">
              <a:extLst>
                <a:ext uri="{FF2B5EF4-FFF2-40B4-BE49-F238E27FC236}">
                  <a16:creationId xmlns:a16="http://schemas.microsoft.com/office/drawing/2014/main" id="{04CDC325-EEB9-4C3E-BC6D-C834BC2DD66D}"/>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Flexibility to write SQL queries or tune performance; remove dependencies with Oracle for delivering OTBI attributes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Picture Perfect Reporting </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Allow multiple output formats like pdf, html, rtf, excel</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Support for Bursting options to multiple destinations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High volume data reports can be developed</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Supports calculations though SQL queries</a:t>
              </a:r>
            </a:p>
          </p:txBody>
        </p:sp>
        <p:sp>
          <p:nvSpPr>
            <p:cNvPr id="13" name="AutoShape 3">
              <a:extLst>
                <a:ext uri="{FF2B5EF4-FFF2-40B4-BE49-F238E27FC236}">
                  <a16:creationId xmlns:a16="http://schemas.microsoft.com/office/drawing/2014/main" id="{E6C1D145-47F5-4DED-AE04-0715BC76F8FB}"/>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14" name="Freeform 4">
              <a:extLst>
                <a:ext uri="{FF2B5EF4-FFF2-40B4-BE49-F238E27FC236}">
                  <a16:creationId xmlns:a16="http://schemas.microsoft.com/office/drawing/2014/main" id="{B3FD013E-E6AF-4A8E-BEF3-130DBA714E8F}"/>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Dataset(s) generate runtime XML from a single or multiple data sources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Generated XML is parsed though a static template for a single or multiple output(s) in different formats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output can be delivered using delivery options (ex – Email, SFTP)</a:t>
              </a:r>
            </a:p>
            <a:p>
              <a:pPr marL="128590" lvl="1" indent="-128590" defTabSz="342905">
                <a:lnSpc>
                  <a:spcPct val="100000"/>
                </a:lnSpc>
                <a:spcBef>
                  <a:spcPts val="371"/>
                </a:spcBef>
                <a:spcAft>
                  <a:spcPts val="563"/>
                </a:spcAft>
                <a:buSzPct val="100000"/>
                <a:buFont typeface="Arial" panose="020B0604020202020204" pitchFamily="34" charset="0"/>
                <a:buChar char="•"/>
                <a:defRPr/>
              </a:pPr>
              <a:r>
                <a:rPr lang="en-US" sz="1200">
                  <a:cs typeface="Arial" panose="020B0604020202020204" pitchFamily="34" charset="0"/>
                </a:rPr>
                <a:t>Scheduling: BI report job, ESS jobs, Ad-hoc (On-Demand)</a:t>
              </a: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a:p>
              <a:pPr defTabSz="342905">
                <a:spcBef>
                  <a:spcPts val="124"/>
                </a:spcBef>
                <a:buSzPct val="100000"/>
                <a:defRPr/>
              </a:pPr>
              <a:endParaRPr lang="en-US" sz="1000">
                <a:cs typeface="Arial" panose="020B0604020202020204" pitchFamily="34" charset="0"/>
              </a:endParaRPr>
            </a:p>
          </p:txBody>
        </p:sp>
        <p:sp>
          <p:nvSpPr>
            <p:cNvPr id="15" name="AutoShape 3">
              <a:extLst>
                <a:ext uri="{FF2B5EF4-FFF2-40B4-BE49-F238E27FC236}">
                  <a16:creationId xmlns:a16="http://schemas.microsoft.com/office/drawing/2014/main" id="{0DB004F4-CE5D-42B5-BB9A-696D6B5DDA23}"/>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16" name="Freeform 4">
              <a:extLst>
                <a:ext uri="{FF2B5EF4-FFF2-40B4-BE49-F238E27FC236}">
                  <a16:creationId xmlns:a16="http://schemas.microsoft.com/office/drawing/2014/main" id="{8B35CAA0-062D-43AC-A402-3CD3CB5358BD}"/>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17" name="Freeform 4">
              <a:extLst>
                <a:ext uri="{FF2B5EF4-FFF2-40B4-BE49-F238E27FC236}">
                  <a16:creationId xmlns:a16="http://schemas.microsoft.com/office/drawing/2014/main" id="{22E4F4E6-70B6-4A18-B98B-F542A0203E5E}"/>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Developer Centric Tool and Users should have some basic to advanced knowledge of SQL</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Complex BI reports can take significant development time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No drill-down and drill-through capabilities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Users cannot make changes to report based on their needs</a:t>
              </a:r>
            </a:p>
          </p:txBody>
        </p:sp>
      </p:grpSp>
      <p:pic>
        <p:nvPicPr>
          <p:cNvPr id="18" name="Picture 17">
            <a:extLst>
              <a:ext uri="{FF2B5EF4-FFF2-40B4-BE49-F238E27FC236}">
                <a16:creationId xmlns:a16="http://schemas.microsoft.com/office/drawing/2014/main" id="{60B3DF5D-067A-4A0C-A554-865F40B1751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07" y="4322615"/>
            <a:ext cx="11248104" cy="1885816"/>
          </a:xfrm>
          <a:prstGeom prst="rect">
            <a:avLst/>
          </a:prstGeom>
          <a:noFill/>
          <a:ln>
            <a:solidFill>
              <a:schemeClr val="accent2"/>
            </a:solidFill>
          </a:ln>
        </p:spPr>
      </p:pic>
      <p:sp>
        <p:nvSpPr>
          <p:cNvPr id="19" name="TextBox 18">
            <a:extLst>
              <a:ext uri="{FF2B5EF4-FFF2-40B4-BE49-F238E27FC236}">
                <a16:creationId xmlns:a16="http://schemas.microsoft.com/office/drawing/2014/main" id="{6CD012A2-6C98-41C1-9FD8-5FA16EDE9046}"/>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1608418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03432" y="1036834"/>
            <a:ext cx="10480301" cy="794052"/>
          </a:xfrm>
        </p:spPr>
        <p:txBody>
          <a:bodyPr>
            <a:noAutofit/>
          </a:bodyPr>
          <a:lstStyle/>
          <a:p>
            <a:br>
              <a:rPr lang="en-US" sz="2400">
                <a:solidFill>
                  <a:schemeClr val="accent1"/>
                </a:solidFill>
              </a:rPr>
            </a:br>
            <a:r>
              <a:rPr lang="en-US">
                <a:solidFill>
                  <a:schemeClr val="accent1"/>
                </a:solidFill>
              </a:rPr>
              <a:t>Oracle Transactional Business Intelligence (OTBI)</a:t>
            </a:r>
            <a:br>
              <a:rPr lang="en-US" sz="2400">
                <a:solidFill>
                  <a:schemeClr val="accent1"/>
                </a:solidFill>
              </a:rPr>
            </a:br>
            <a:endParaRPr lang="en-US" sz="4000">
              <a:solidFill>
                <a:schemeClr val="accent1"/>
              </a:solidFill>
            </a:endParaRPr>
          </a:p>
        </p:txBody>
      </p:sp>
      <p:grpSp>
        <p:nvGrpSpPr>
          <p:cNvPr id="20" name="Group 19">
            <a:extLst>
              <a:ext uri="{FF2B5EF4-FFF2-40B4-BE49-F238E27FC236}">
                <a16:creationId xmlns:a16="http://schemas.microsoft.com/office/drawing/2014/main" id="{4C5033A6-5ECB-41CB-8EE4-C40959DD9145}"/>
              </a:ext>
            </a:extLst>
          </p:cNvPr>
          <p:cNvGrpSpPr/>
          <p:nvPr/>
        </p:nvGrpSpPr>
        <p:grpSpPr>
          <a:xfrm>
            <a:off x="589771" y="1622962"/>
            <a:ext cx="11254043" cy="2569635"/>
            <a:chOff x="730771" y="2353993"/>
            <a:chExt cx="8021612" cy="3022109"/>
          </a:xfrm>
        </p:grpSpPr>
        <p:sp>
          <p:nvSpPr>
            <p:cNvPr id="21" name="Rectangle 20">
              <a:extLst>
                <a:ext uri="{FF2B5EF4-FFF2-40B4-BE49-F238E27FC236}">
                  <a16:creationId xmlns:a16="http://schemas.microsoft.com/office/drawing/2014/main" id="{0153EBA5-5A6C-47C4-AE03-13A70B3DD030}"/>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22" name="AutoShape 3">
              <a:extLst>
                <a:ext uri="{FF2B5EF4-FFF2-40B4-BE49-F238E27FC236}">
                  <a16:creationId xmlns:a16="http://schemas.microsoft.com/office/drawing/2014/main" id="{C2AF8569-5B03-473D-8C35-EE892C135801}"/>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23" name="Freeform 4">
              <a:extLst>
                <a:ext uri="{FF2B5EF4-FFF2-40B4-BE49-F238E27FC236}">
                  <a16:creationId xmlns:a16="http://schemas.microsoft.com/office/drawing/2014/main" id="{0414893B-5E3F-460C-A430-F2EF36972BB0}"/>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Designed for end user and </a:t>
              </a:r>
              <a:r>
                <a:rPr lang="en-US" sz="1200" err="1">
                  <a:cs typeface="Arial" panose="020B0604020202020204" pitchFamily="34" charset="0"/>
                </a:rPr>
                <a:t>Adhoc</a:t>
              </a:r>
              <a:r>
                <a:rPr lang="en-US" sz="1200">
                  <a:cs typeface="Arial" panose="020B0604020202020204" pitchFamily="34" charset="0"/>
                </a:rPr>
                <a:t> reporting - users of this tool do not require knowledge of SQL or the underlying database schemas supporting Oracle Cloud</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Pre-packaged content - delivered subject areas provided for drag and drop interface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Data access and security integrated with Oracle Cloud requiring no further setup</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Primarily meant for operational users who want to create their own reports and dashboards</a:t>
              </a:r>
            </a:p>
          </p:txBody>
        </p:sp>
        <p:sp>
          <p:nvSpPr>
            <p:cNvPr id="24" name="AutoShape 3">
              <a:extLst>
                <a:ext uri="{FF2B5EF4-FFF2-40B4-BE49-F238E27FC236}">
                  <a16:creationId xmlns:a16="http://schemas.microsoft.com/office/drawing/2014/main" id="{984D442F-4E06-4BFD-8245-AB8E5FCF35BE}"/>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25" name="Freeform 4">
              <a:extLst>
                <a:ext uri="{FF2B5EF4-FFF2-40B4-BE49-F238E27FC236}">
                  <a16:creationId xmlns:a16="http://schemas.microsoft.com/office/drawing/2014/main" id="{EFA653A9-5EE9-4F13-A182-EC92105FA006}"/>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indent="-128590" defTabSz="342905">
                <a:buFont typeface="Arial" panose="020B0604020202020204" pitchFamily="34" charset="0"/>
                <a:buChar char="•"/>
                <a:defRPr/>
              </a:pPr>
              <a:r>
                <a:rPr lang="en-US" sz="1200">
                  <a:cs typeface="Arial" panose="020B0604020202020204" pitchFamily="34" charset="0"/>
                </a:rPr>
                <a:t>OTBI is fully integrated with Oracle Cloud(roles, flex fields, lookups)</a:t>
              </a:r>
            </a:p>
            <a:p>
              <a:pPr marL="128590" indent="-128590" defTabSz="342905">
                <a:buFont typeface="Arial" panose="020B0604020202020204" pitchFamily="34" charset="0"/>
                <a:buChar char="•"/>
                <a:defRPr/>
              </a:pPr>
              <a:r>
                <a:rPr lang="en-US" sz="1200">
                  <a:cs typeface="Arial" panose="020B0604020202020204" pitchFamily="34" charset="0"/>
                </a:rPr>
                <a:t>There is no need for additional implementation steps to map security or provide configuration inputs</a:t>
              </a:r>
            </a:p>
            <a:p>
              <a:pPr marL="128590" indent="-128590" defTabSz="342905">
                <a:buFont typeface="Arial" panose="020B0604020202020204" pitchFamily="34" charset="0"/>
                <a:buChar char="•"/>
                <a:defRPr/>
              </a:pPr>
              <a:r>
                <a:rPr lang="en-US" sz="1200">
                  <a:cs typeface="Arial" panose="020B0604020202020204" pitchFamily="34" charset="0"/>
                </a:rPr>
                <a:t>OTBI needs minimum setup and is ready for use once Oracle Cloud is installed and configured</a:t>
              </a:r>
            </a:p>
            <a:p>
              <a:pPr marL="128590" indent="-128590" defTabSz="342905">
                <a:buFont typeface="Arial" panose="020B0604020202020204" pitchFamily="34" charset="0"/>
                <a:buChar char="•"/>
                <a:defRPr/>
              </a:pPr>
              <a:r>
                <a:rPr lang="en-US" sz="1200">
                  <a:solidFill>
                    <a:schemeClr val="tx1"/>
                  </a:solidFill>
                  <a:latin typeface="+mn-lt"/>
                  <a:ea typeface="Verdana" panose="020B0604030504040204" pitchFamily="34" charset="0"/>
                  <a:cs typeface="Verdana" panose="020B0604030504040204" pitchFamily="34" charset="0"/>
                </a:rPr>
                <a:t>Outputs can be emailed to users / user groups</a:t>
              </a:r>
              <a:endParaRPr lang="en-US" sz="1200">
                <a:solidFill>
                  <a:schemeClr val="tx1"/>
                </a:solidFill>
                <a:latin typeface="+mn-lt"/>
                <a:ea typeface="Verdana" panose="020B0604030504040204" pitchFamily="34" charset="0"/>
                <a:cs typeface="Arial" panose="020B0604020202020204" pitchFamily="34" charset="0"/>
              </a:endParaRPr>
            </a:p>
            <a:p>
              <a:pPr marL="128590" indent="-128590" defTabSz="342905">
                <a:buFont typeface="Arial" panose="020B0604020202020204" pitchFamily="34" charset="0"/>
                <a:buChar char="•"/>
                <a:defRPr/>
              </a:pPr>
              <a:r>
                <a:rPr lang="en-US" sz="1200">
                  <a:cs typeface="Arial" panose="020B0604020202020204" pitchFamily="34" charset="0"/>
                </a:rPr>
                <a:t>Scheduling: BI </a:t>
              </a:r>
              <a:r>
                <a:rPr lang="en-US" sz="1200" kern="1200">
                  <a:solidFill>
                    <a:schemeClr val="tx1"/>
                  </a:solidFill>
                  <a:latin typeface="+mn-lt"/>
                </a:rPr>
                <a:t>Agents, Ad-hoc (On-Demand)</a:t>
              </a:r>
              <a:endParaRPr lang="en-US" sz="1200" kern="1200">
                <a:solidFill>
                  <a:schemeClr val="tx1"/>
                </a:solidFill>
                <a:latin typeface="+mn-lt"/>
                <a:ea typeface="+mn-ea"/>
                <a:cs typeface="+mn-cs"/>
              </a:endParaRPr>
            </a:p>
            <a:p>
              <a:pPr marL="128590" indent="-128590" defTabSz="342905">
                <a:buFont typeface="Arial" panose="020B0604020202020204" pitchFamily="34" charset="0"/>
                <a:buChar char="•"/>
                <a:defRPr/>
              </a:pPr>
              <a:endParaRPr lang="en-US" sz="1000">
                <a:cs typeface="Arial" panose="020B0604020202020204" pitchFamily="34" charset="0"/>
              </a:endParaRPr>
            </a:p>
          </p:txBody>
        </p:sp>
        <p:sp>
          <p:nvSpPr>
            <p:cNvPr id="26" name="AutoShape 3">
              <a:extLst>
                <a:ext uri="{FF2B5EF4-FFF2-40B4-BE49-F238E27FC236}">
                  <a16:creationId xmlns:a16="http://schemas.microsoft.com/office/drawing/2014/main" id="{FF50E714-E85B-42A9-8719-D97D04E96BF4}"/>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27" name="Freeform 4">
              <a:extLst>
                <a:ext uri="{FF2B5EF4-FFF2-40B4-BE49-F238E27FC236}">
                  <a16:creationId xmlns:a16="http://schemas.microsoft.com/office/drawing/2014/main" id="{AD4993D2-0061-46F1-8496-CAE5CE005215}"/>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28" name="Freeform 4">
              <a:extLst>
                <a:ext uri="{FF2B5EF4-FFF2-40B4-BE49-F238E27FC236}">
                  <a16:creationId xmlns:a16="http://schemas.microsoft.com/office/drawing/2014/main" id="{4FE844C0-5BC3-4C62-A8BA-F971C0E05818}"/>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Customizations of the subject area are not supported; also, limited capabilities to combine subject area</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 data attributes are not included in subject areas and dependencies with Oracle if the attribute is not available to select in the output</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Performance issues noticed when running complex reports and dependencies with Oracle on performance tuning </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Minimal data visualizations, up to 25000 rows</a:t>
              </a:r>
            </a:p>
          </p:txBody>
        </p:sp>
      </p:grpSp>
      <p:pic>
        <p:nvPicPr>
          <p:cNvPr id="29" name="Picture 28">
            <a:extLst>
              <a:ext uri="{FF2B5EF4-FFF2-40B4-BE49-F238E27FC236}">
                <a16:creationId xmlns:a16="http://schemas.microsoft.com/office/drawing/2014/main" id="{53565128-1B53-4EF2-99FE-4AD40E5DB1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8470" y="4362093"/>
            <a:ext cx="11174436" cy="1939545"/>
          </a:xfrm>
          <a:prstGeom prst="rect">
            <a:avLst/>
          </a:prstGeom>
          <a:noFill/>
          <a:ln>
            <a:noFill/>
          </a:ln>
        </p:spPr>
      </p:pic>
      <p:sp>
        <p:nvSpPr>
          <p:cNvPr id="30" name="TextBox 29">
            <a:extLst>
              <a:ext uri="{FF2B5EF4-FFF2-40B4-BE49-F238E27FC236}">
                <a16:creationId xmlns:a16="http://schemas.microsoft.com/office/drawing/2014/main" id="{8B9E4400-EC9F-45D6-9A81-97A3B7810905}"/>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15493082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01246" y="1036026"/>
            <a:ext cx="10480301" cy="794052"/>
          </a:xfrm>
        </p:spPr>
        <p:txBody>
          <a:bodyPr>
            <a:noAutofit/>
          </a:bodyPr>
          <a:lstStyle/>
          <a:p>
            <a:r>
              <a:rPr lang="en-US">
                <a:solidFill>
                  <a:schemeClr val="accent1"/>
                </a:solidFill>
                <a:latin typeface="Arial"/>
                <a:cs typeface="Arial"/>
              </a:rPr>
              <a:t>Financial Reporting Studio (FRS)</a:t>
            </a:r>
            <a:br>
              <a:rPr lang="en-US" sz="2400"/>
            </a:br>
            <a:endParaRPr lang="en-US" sz="4000">
              <a:solidFill>
                <a:schemeClr val="accent1"/>
              </a:solidFill>
            </a:endParaRPr>
          </a:p>
        </p:txBody>
      </p:sp>
      <p:grpSp>
        <p:nvGrpSpPr>
          <p:cNvPr id="20" name="Group 19">
            <a:extLst>
              <a:ext uri="{FF2B5EF4-FFF2-40B4-BE49-F238E27FC236}">
                <a16:creationId xmlns:a16="http://schemas.microsoft.com/office/drawing/2014/main" id="{D1EDD028-D92E-436A-9246-883876A6979A}"/>
              </a:ext>
            </a:extLst>
          </p:cNvPr>
          <p:cNvGrpSpPr/>
          <p:nvPr/>
        </p:nvGrpSpPr>
        <p:grpSpPr>
          <a:xfrm>
            <a:off x="503432" y="1502935"/>
            <a:ext cx="11254043" cy="2231801"/>
            <a:chOff x="730771" y="2353993"/>
            <a:chExt cx="8021612" cy="3022109"/>
          </a:xfrm>
        </p:grpSpPr>
        <p:sp>
          <p:nvSpPr>
            <p:cNvPr id="21" name="Rectangle 20">
              <a:extLst>
                <a:ext uri="{FF2B5EF4-FFF2-40B4-BE49-F238E27FC236}">
                  <a16:creationId xmlns:a16="http://schemas.microsoft.com/office/drawing/2014/main" id="{F1FBE312-8D24-4FE3-BE3A-8EC72183D3DE}"/>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22" name="AutoShape 3">
              <a:extLst>
                <a:ext uri="{FF2B5EF4-FFF2-40B4-BE49-F238E27FC236}">
                  <a16:creationId xmlns:a16="http://schemas.microsoft.com/office/drawing/2014/main" id="{4C158DC6-D63D-4125-A005-87797161B07D}"/>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23" name="Freeform 4">
              <a:extLst>
                <a:ext uri="{FF2B5EF4-FFF2-40B4-BE49-F238E27FC236}">
                  <a16:creationId xmlns:a16="http://schemas.microsoft.com/office/drawing/2014/main" id="{0A341F05-B413-4B4C-B576-9EB614E59628}"/>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buSzPct val="100000"/>
                <a:buFont typeface="Arial" panose="020B0604020202020204" pitchFamily="34" charset="0"/>
                <a:buChar char="•"/>
                <a:defRPr/>
              </a:pPr>
              <a:r>
                <a:rPr lang="en-US" sz="1200">
                  <a:cs typeface="Arial" panose="020B0604020202020204" pitchFamily="34" charset="0"/>
                </a:rPr>
                <a:t>Based on near real-time general ledger</a:t>
              </a:r>
            </a:p>
            <a:p>
              <a:pPr marL="0" lvl="1" defTabSz="342905">
                <a:buSzPct val="100000"/>
                <a:defRPr/>
              </a:pPr>
              <a:r>
                <a:rPr lang="en-US" sz="1200">
                  <a:cs typeface="Arial" panose="020B0604020202020204" pitchFamily="34" charset="0"/>
                </a:rPr>
                <a:t>    account balances</a:t>
              </a:r>
            </a:p>
            <a:p>
              <a:pPr marL="128590" lvl="1" indent="-128590" defTabSz="342905">
                <a:buSzPct val="100000"/>
                <a:buFont typeface="Arial" panose="020B0604020202020204" pitchFamily="34" charset="0"/>
                <a:buChar char="•"/>
                <a:defRPr/>
              </a:pPr>
              <a:r>
                <a:rPr lang="en-US" sz="1200">
                  <a:cs typeface="Arial" panose="020B0604020202020204" pitchFamily="34" charset="0"/>
                </a:rPr>
                <a:t>Supports multi-dimensional analysis</a:t>
              </a:r>
            </a:p>
            <a:p>
              <a:pPr marL="128590" lvl="1" indent="-128590" defTabSz="342905">
                <a:buSzPct val="100000"/>
                <a:buFont typeface="Arial" panose="020B0604020202020204" pitchFamily="34" charset="0"/>
                <a:buChar char="•"/>
                <a:defRPr/>
              </a:pPr>
              <a:r>
                <a:rPr lang="en-US" sz="1200">
                  <a:cs typeface="Arial" panose="020B0604020202020204" pitchFamily="34" charset="0"/>
                </a:rPr>
                <a:t>Supports multiple output formats, such as HTML, PDF, Excel</a:t>
              </a:r>
            </a:p>
            <a:p>
              <a:pPr marL="128590" lvl="1" indent="-128590" defTabSz="342905">
                <a:buSzPct val="100000"/>
                <a:buFont typeface="Arial" panose="020B0604020202020204" pitchFamily="34" charset="0"/>
                <a:buChar char="•"/>
                <a:defRPr/>
              </a:pPr>
              <a:r>
                <a:rPr lang="en-US" sz="1200">
                  <a:cs typeface="Arial" panose="020B0604020202020204" pitchFamily="34" charset="0"/>
                </a:rPr>
                <a:t>Graphical tool makes it easy for users to create reports by dragging and dropping data elements from the accounting hierarchy onto a grid layout</a:t>
              </a:r>
            </a:p>
          </p:txBody>
        </p:sp>
        <p:sp>
          <p:nvSpPr>
            <p:cNvPr id="24" name="AutoShape 3">
              <a:extLst>
                <a:ext uri="{FF2B5EF4-FFF2-40B4-BE49-F238E27FC236}">
                  <a16:creationId xmlns:a16="http://schemas.microsoft.com/office/drawing/2014/main" id="{E5353CE1-771A-4784-B4D5-858ADCDE68F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25" name="Freeform 4">
              <a:extLst>
                <a:ext uri="{FF2B5EF4-FFF2-40B4-BE49-F238E27FC236}">
                  <a16:creationId xmlns:a16="http://schemas.microsoft.com/office/drawing/2014/main" id="{EAA89850-B5DB-4DEB-A37E-375C50DA2894}"/>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indent="-128590" defTabSz="342905">
                <a:buFont typeface="Arial" panose="020B0604020202020204" pitchFamily="34" charset="0"/>
                <a:buChar char="•"/>
                <a:defRPr/>
              </a:pPr>
              <a:r>
                <a:rPr lang="en-US" sz="1200">
                  <a:cs typeface="Arial" panose="020B0604020202020204" pitchFamily="34" charset="0"/>
                </a:rPr>
                <a:t>Financial Reporting Center uses an object-oriented graphical report layout</a:t>
              </a:r>
            </a:p>
            <a:p>
              <a:pPr marL="128590" indent="-128590" defTabSz="342905">
                <a:buFont typeface="Arial" panose="020B0604020202020204" pitchFamily="34" charset="0"/>
                <a:buChar char="•"/>
                <a:defRPr/>
              </a:pPr>
              <a:r>
                <a:rPr lang="en-US" sz="1200">
                  <a:cs typeface="Arial" panose="020B0604020202020204" pitchFamily="34" charset="0"/>
                </a:rPr>
                <a:t>FRS utilizes Oracle Fusion General Ledger balances cube as data source</a:t>
              </a:r>
            </a:p>
            <a:p>
              <a:pPr marL="128590" indent="-128590" defTabSz="342905">
                <a:buFont typeface="Arial" panose="020B0604020202020204" pitchFamily="34" charset="0"/>
                <a:buChar char="•"/>
                <a:defRPr/>
              </a:pPr>
              <a:r>
                <a:rPr lang="en-US" sz="1200">
                  <a:cs typeface="Arial" panose="020B0604020202020204" pitchFamily="34" charset="0"/>
                </a:rPr>
                <a:t>Installation file is available within the oracle cloud instance – Financial reporting center</a:t>
              </a:r>
            </a:p>
            <a:p>
              <a:pPr marL="128590" indent="-128590" defTabSz="342905">
                <a:buFont typeface="Arial" panose="020B0604020202020204" pitchFamily="34" charset="0"/>
                <a:buChar char="•"/>
                <a:defRPr/>
              </a:pPr>
              <a:r>
                <a:rPr lang="en-US" sz="1200">
                  <a:cs typeface="Arial" panose="020B0604020202020204" pitchFamily="34" charset="0"/>
                </a:rPr>
                <a:t>Reports can be accessed from Financial Reporting Center</a:t>
              </a:r>
            </a:p>
            <a:p>
              <a:pPr marL="128590" indent="-128590" defTabSz="342905">
                <a:buFont typeface="Arial" panose="020B0604020202020204" pitchFamily="34" charset="0"/>
                <a:buChar char="•"/>
                <a:defRPr/>
              </a:pPr>
              <a:r>
                <a:rPr lang="en-US" sz="1200">
                  <a:cs typeface="Arial" panose="020B0604020202020204" pitchFamily="34" charset="0"/>
                </a:rPr>
                <a:t>Scheduling: </a:t>
              </a:r>
              <a:r>
                <a:rPr lang="en-US" sz="1200">
                  <a:solidFill>
                    <a:schemeClr val="tx1"/>
                  </a:solidFill>
                  <a:latin typeface="+mn-lt"/>
                  <a:ea typeface="Verdana" panose="020B0604030504040204" pitchFamily="34" charset="0"/>
                  <a:cs typeface="Verdana" panose="020B0604030504040204" pitchFamily="34" charset="0"/>
                </a:rPr>
                <a:t>Financial Reporting workspace,</a:t>
              </a:r>
              <a:r>
                <a:rPr lang="en-US" sz="1200">
                  <a:cs typeface="Arial" panose="020B0604020202020204" pitchFamily="34" charset="0"/>
                </a:rPr>
                <a:t> Ad-hoc (On-Demand</a:t>
              </a:r>
              <a:r>
                <a:rPr lang="en-US" sz="1200" kern="1200">
                  <a:solidFill>
                    <a:schemeClr val="tx1"/>
                  </a:solidFill>
                  <a:latin typeface="+mn-lt"/>
                </a:rPr>
                <a:t>)</a:t>
              </a:r>
              <a:endParaRPr lang="en-US" sz="1200" kern="1200">
                <a:solidFill>
                  <a:schemeClr val="tx1"/>
                </a:solidFill>
                <a:latin typeface="+mn-lt"/>
                <a:ea typeface="+mn-ea"/>
                <a:cs typeface="+mn-cs"/>
              </a:endParaRPr>
            </a:p>
            <a:p>
              <a:pPr marL="128590" indent="-128590" defTabSz="342905">
                <a:buFont typeface="Arial" panose="020B0604020202020204" pitchFamily="34" charset="0"/>
                <a:buChar char="•"/>
                <a:defRPr/>
              </a:pPr>
              <a:endParaRPr lang="en-US" sz="1200">
                <a:cs typeface="Arial" panose="020B0604020202020204" pitchFamily="34" charset="0"/>
              </a:endParaRPr>
            </a:p>
          </p:txBody>
        </p:sp>
        <p:sp>
          <p:nvSpPr>
            <p:cNvPr id="26" name="AutoShape 3">
              <a:extLst>
                <a:ext uri="{FF2B5EF4-FFF2-40B4-BE49-F238E27FC236}">
                  <a16:creationId xmlns:a16="http://schemas.microsoft.com/office/drawing/2014/main" id="{CDD45301-BA63-4362-9622-FF28401A1820}"/>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27" name="Freeform 4">
              <a:extLst>
                <a:ext uri="{FF2B5EF4-FFF2-40B4-BE49-F238E27FC236}">
                  <a16:creationId xmlns:a16="http://schemas.microsoft.com/office/drawing/2014/main" id="{BB1D3E98-DA75-48D9-AD2C-F951FB7E0193}"/>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28" name="Freeform 4">
              <a:extLst>
                <a:ext uri="{FF2B5EF4-FFF2-40B4-BE49-F238E27FC236}">
                  <a16:creationId xmlns:a16="http://schemas.microsoft.com/office/drawing/2014/main" id="{B23C905A-6053-4975-8A05-C6A3982C270D}"/>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need to be updated with new member details if there are changes in COA hierarchy levels and their members</a:t>
              </a:r>
            </a:p>
            <a:p>
              <a:pPr marL="128590" lvl="1" indent="-128590" defTabSz="342905">
                <a:spcBef>
                  <a:spcPts val="371"/>
                </a:spcBef>
                <a:buSzPct val="100000"/>
                <a:buFont typeface="Arial" panose="020B0604020202020204" pitchFamily="34" charset="0"/>
                <a:buChar char="•"/>
                <a:defRPr/>
              </a:pPr>
              <a:r>
                <a:rPr lang="en-US" sz="1200" kern="1200">
                  <a:solidFill>
                    <a:schemeClr val="tx1"/>
                  </a:solidFill>
                  <a:effectLst/>
                </a:rPr>
                <a:t>Each</a:t>
              </a:r>
              <a:r>
                <a:rPr lang="en-US" sz="1200" kern="1200" baseline="0">
                  <a:solidFill>
                    <a:schemeClr val="tx1"/>
                  </a:solidFill>
                  <a:effectLst/>
                </a:rPr>
                <a:t> report has limitation of 1 Million cells and not more than 3 Dimensions can be used in the Report, for better performance</a:t>
              </a: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p:txBody>
        </p:sp>
      </p:grpSp>
      <p:pic>
        <p:nvPicPr>
          <p:cNvPr id="29" name="Picture 28">
            <a:extLst>
              <a:ext uri="{FF2B5EF4-FFF2-40B4-BE49-F238E27FC236}">
                <a16:creationId xmlns:a16="http://schemas.microsoft.com/office/drawing/2014/main" id="{E3041C3A-FAA3-440D-B48E-BC9361DBA51C}"/>
              </a:ext>
            </a:extLst>
          </p:cNvPr>
          <p:cNvPicPr>
            <a:picLocks noChangeAspect="1"/>
          </p:cNvPicPr>
          <p:nvPr/>
        </p:nvPicPr>
        <p:blipFill>
          <a:blip r:embed="rId3"/>
          <a:stretch>
            <a:fillRect/>
          </a:stretch>
        </p:blipFill>
        <p:spPr>
          <a:xfrm>
            <a:off x="679200" y="3902035"/>
            <a:ext cx="4391032" cy="2231804"/>
          </a:xfrm>
          <a:prstGeom prst="rect">
            <a:avLst/>
          </a:prstGeom>
        </p:spPr>
      </p:pic>
      <p:pic>
        <p:nvPicPr>
          <p:cNvPr id="30" name="Picture 29">
            <a:extLst>
              <a:ext uri="{FF2B5EF4-FFF2-40B4-BE49-F238E27FC236}">
                <a16:creationId xmlns:a16="http://schemas.microsoft.com/office/drawing/2014/main" id="{E444D79E-D8C4-4A9C-963B-992603B1487A}"/>
              </a:ext>
            </a:extLst>
          </p:cNvPr>
          <p:cNvPicPr>
            <a:picLocks noChangeAspect="1"/>
          </p:cNvPicPr>
          <p:nvPr/>
        </p:nvPicPr>
        <p:blipFill>
          <a:blip r:embed="rId4"/>
          <a:stretch>
            <a:fillRect/>
          </a:stretch>
        </p:blipFill>
        <p:spPr>
          <a:xfrm>
            <a:off x="5820520" y="3873650"/>
            <a:ext cx="4913691" cy="2231804"/>
          </a:xfrm>
          <a:prstGeom prst="rect">
            <a:avLst/>
          </a:prstGeom>
        </p:spPr>
      </p:pic>
      <p:sp>
        <p:nvSpPr>
          <p:cNvPr id="31" name="TextBox 30">
            <a:extLst>
              <a:ext uri="{FF2B5EF4-FFF2-40B4-BE49-F238E27FC236}">
                <a16:creationId xmlns:a16="http://schemas.microsoft.com/office/drawing/2014/main" id="{0B2406AD-1879-423F-9FA2-A7B12DCA9213}"/>
              </a:ext>
            </a:extLst>
          </p:cNvPr>
          <p:cNvSpPr txBox="1"/>
          <p:nvPr/>
        </p:nvSpPr>
        <p:spPr>
          <a:xfrm rot="19920189">
            <a:off x="1886272" y="4804885"/>
            <a:ext cx="2065397" cy="369332"/>
          </a:xfrm>
          <a:prstGeom prst="rect">
            <a:avLst/>
          </a:prstGeom>
          <a:noFill/>
        </p:spPr>
        <p:txBody>
          <a:bodyPr wrap="square" rtlCol="0">
            <a:spAutoFit/>
          </a:bodyPr>
          <a:lstStyle/>
          <a:p>
            <a:r>
              <a:rPr lang="en-US" b="1">
                <a:solidFill>
                  <a:schemeClr val="accent1"/>
                </a:solidFill>
              </a:rPr>
              <a:t>Sample Output</a:t>
            </a:r>
          </a:p>
        </p:txBody>
      </p:sp>
      <p:sp>
        <p:nvSpPr>
          <p:cNvPr id="32" name="TextBox 31">
            <a:extLst>
              <a:ext uri="{FF2B5EF4-FFF2-40B4-BE49-F238E27FC236}">
                <a16:creationId xmlns:a16="http://schemas.microsoft.com/office/drawing/2014/main" id="{8DFC8405-A530-4513-91D8-ED3F6EB4A779}"/>
              </a:ext>
            </a:extLst>
          </p:cNvPr>
          <p:cNvSpPr txBox="1"/>
          <p:nvPr/>
        </p:nvSpPr>
        <p:spPr>
          <a:xfrm rot="19920189">
            <a:off x="7334704" y="4749645"/>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4098890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BE8DA-96AF-048D-3407-CD996D3AEEA6}"/>
              </a:ext>
            </a:extLst>
          </p:cNvPr>
          <p:cNvSpPr>
            <a:spLocks noGrp="1"/>
          </p:cNvSpPr>
          <p:nvPr>
            <p:ph type="title"/>
          </p:nvPr>
        </p:nvSpPr>
        <p:spPr>
          <a:xfrm>
            <a:off x="334678" y="64066"/>
            <a:ext cx="11041380" cy="813548"/>
          </a:xfrm>
        </p:spPr>
        <p:txBody>
          <a:bodyPr>
            <a:normAutofit/>
          </a:bodyPr>
          <a:lstStyle/>
          <a:p>
            <a:r>
              <a:rPr lang="en-US" sz="2400" b="1">
                <a:solidFill>
                  <a:schemeClr val="accent2"/>
                </a:solidFill>
                <a:latin typeface="Arial"/>
                <a:cs typeface="Arial"/>
              </a:rPr>
              <a:t>Reporting Ecosystem : Current State</a:t>
            </a:r>
          </a:p>
        </p:txBody>
      </p:sp>
      <p:grpSp>
        <p:nvGrpSpPr>
          <p:cNvPr id="109" name="Group 108">
            <a:extLst>
              <a:ext uri="{FF2B5EF4-FFF2-40B4-BE49-F238E27FC236}">
                <a16:creationId xmlns:a16="http://schemas.microsoft.com/office/drawing/2014/main" id="{5F8ADB08-B2B1-48DC-A4F6-8DF802E91B95}"/>
              </a:ext>
            </a:extLst>
          </p:cNvPr>
          <p:cNvGrpSpPr/>
          <p:nvPr/>
        </p:nvGrpSpPr>
        <p:grpSpPr>
          <a:xfrm>
            <a:off x="10515108" y="91017"/>
            <a:ext cx="384443" cy="564847"/>
            <a:chOff x="10031310" y="132997"/>
            <a:chExt cx="384443" cy="564847"/>
          </a:xfrm>
        </p:grpSpPr>
        <p:sp>
          <p:nvSpPr>
            <p:cNvPr id="112" name="Flowchart: Connector 111">
              <a:extLst>
                <a:ext uri="{FF2B5EF4-FFF2-40B4-BE49-F238E27FC236}">
                  <a16:creationId xmlns:a16="http://schemas.microsoft.com/office/drawing/2014/main" id="{CDF12CDC-4AD1-484D-AD09-9EA17B3D31A4}"/>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3" name="Graphic 112" descr="Microphone with solid fill">
              <a:extLst>
                <a:ext uri="{FF2B5EF4-FFF2-40B4-BE49-F238E27FC236}">
                  <a16:creationId xmlns:a16="http://schemas.microsoft.com/office/drawing/2014/main" id="{E01B2747-049E-460C-BE50-E92F7851E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pic>
        <p:nvPicPr>
          <p:cNvPr id="26" name="Picture 27" descr="Diagram&#10;&#10;Description automatically generated">
            <a:extLst>
              <a:ext uri="{FF2B5EF4-FFF2-40B4-BE49-F238E27FC236}">
                <a16:creationId xmlns:a16="http://schemas.microsoft.com/office/drawing/2014/main" id="{B65C2EC6-011C-B233-95C1-C5C5655B80C4}"/>
              </a:ext>
            </a:extLst>
          </p:cNvPr>
          <p:cNvPicPr>
            <a:picLocks noChangeAspect="1"/>
          </p:cNvPicPr>
          <p:nvPr/>
        </p:nvPicPr>
        <p:blipFill>
          <a:blip r:embed="rId5"/>
          <a:stretch>
            <a:fillRect/>
          </a:stretch>
        </p:blipFill>
        <p:spPr>
          <a:xfrm>
            <a:off x="372854" y="1116037"/>
            <a:ext cx="10899608" cy="5163199"/>
          </a:xfrm>
          <a:prstGeom prst="rect">
            <a:avLst/>
          </a:prstGeom>
        </p:spPr>
      </p:pic>
    </p:spTree>
    <p:extLst>
      <p:ext uri="{BB962C8B-B14F-4D97-AF65-F5344CB8AC3E}">
        <p14:creationId xmlns:p14="http://schemas.microsoft.com/office/powerpoint/2010/main" val="16681209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42606" y="1047094"/>
            <a:ext cx="10480301" cy="794052"/>
          </a:xfrm>
        </p:spPr>
        <p:txBody>
          <a:bodyPr>
            <a:noAutofit/>
          </a:bodyPr>
          <a:lstStyle/>
          <a:p>
            <a:r>
              <a:rPr lang="en-US" sz="2400">
                <a:solidFill>
                  <a:schemeClr val="accent1"/>
                </a:solidFill>
              </a:rPr>
              <a:t>Smart View Reporting</a:t>
            </a:r>
            <a:br>
              <a:rPr lang="en-US" sz="2400">
                <a:solidFill>
                  <a:schemeClr val="accent1"/>
                </a:solidFill>
              </a:rPr>
            </a:br>
            <a:endParaRPr lang="en-US" sz="4000">
              <a:solidFill>
                <a:schemeClr val="accent1"/>
              </a:solidFill>
            </a:endParaRPr>
          </a:p>
        </p:txBody>
      </p:sp>
      <p:grpSp>
        <p:nvGrpSpPr>
          <p:cNvPr id="3" name="Group 2">
            <a:extLst>
              <a:ext uri="{FF2B5EF4-FFF2-40B4-BE49-F238E27FC236}">
                <a16:creationId xmlns:a16="http://schemas.microsoft.com/office/drawing/2014/main" id="{7CB36B22-F58D-4F09-BDFB-B99E73BA2FBF}"/>
              </a:ext>
            </a:extLst>
          </p:cNvPr>
          <p:cNvGrpSpPr/>
          <p:nvPr/>
        </p:nvGrpSpPr>
        <p:grpSpPr>
          <a:xfrm>
            <a:off x="503432" y="1611946"/>
            <a:ext cx="11254043" cy="2569635"/>
            <a:chOff x="730771" y="2353993"/>
            <a:chExt cx="8021612" cy="3022109"/>
          </a:xfrm>
        </p:grpSpPr>
        <p:sp>
          <p:nvSpPr>
            <p:cNvPr id="4" name="Rectangle 3">
              <a:extLst>
                <a:ext uri="{FF2B5EF4-FFF2-40B4-BE49-F238E27FC236}">
                  <a16:creationId xmlns:a16="http://schemas.microsoft.com/office/drawing/2014/main" id="{6F0D65E2-11BC-439E-BB15-1D2920DE33EA}"/>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5" name="AutoShape 3">
              <a:extLst>
                <a:ext uri="{FF2B5EF4-FFF2-40B4-BE49-F238E27FC236}">
                  <a16:creationId xmlns:a16="http://schemas.microsoft.com/office/drawing/2014/main" id="{68AB3BA3-A2AA-412C-9F5E-51CEF55DE8DC}"/>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6" name="Freeform 4">
              <a:extLst>
                <a:ext uri="{FF2B5EF4-FFF2-40B4-BE49-F238E27FC236}">
                  <a16:creationId xmlns:a16="http://schemas.microsoft.com/office/drawing/2014/main" id="{4F87F905-E154-46B3-923D-067EF46238A9}"/>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Excel-based analysis tool that allows quick ad hoc reporting on Oracle tools like Essbase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Allows drag and drop, drill down, and pivoting in MS Excel to manipulate data and perform ad hoc analysis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Smart View reports can be saved off-line and refreshed with latest GL data</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Graphs and Charts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Multi Dimensional Analysis</a:t>
              </a:r>
            </a:p>
          </p:txBody>
        </p:sp>
        <p:sp>
          <p:nvSpPr>
            <p:cNvPr id="7" name="AutoShape 3">
              <a:extLst>
                <a:ext uri="{FF2B5EF4-FFF2-40B4-BE49-F238E27FC236}">
                  <a16:creationId xmlns:a16="http://schemas.microsoft.com/office/drawing/2014/main" id="{D7EF0D51-AF51-4473-B633-E1A9BEE9A8E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8" name="Freeform 4">
              <a:extLst>
                <a:ext uri="{FF2B5EF4-FFF2-40B4-BE49-F238E27FC236}">
                  <a16:creationId xmlns:a16="http://schemas.microsoft.com/office/drawing/2014/main" id="{8EA6A2EF-FA16-4B83-A1FD-75B4C7893F1D}"/>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Easy Installation – Excel Add in available under Financial Reports Workspace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Fetches data from Oracle Fusion General Ledger Balances cubes by configuring Essbase connection setup</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It’s not a structured reporting tool. User can use free flow mode by pivoting dimensions between rows and columns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Scheduling: Ad-hoc (On-Demand</a:t>
              </a:r>
              <a:r>
                <a:rPr lang="en-US" sz="1200" kern="1200">
                  <a:solidFill>
                    <a:schemeClr val="tx1"/>
                  </a:solidFill>
                  <a:latin typeface="+mn-lt"/>
                </a:rPr>
                <a:t>)</a:t>
              </a:r>
              <a:endParaRPr lang="en-US" sz="1200" kern="1200">
                <a:solidFill>
                  <a:schemeClr val="tx1"/>
                </a:solidFill>
                <a:latin typeface="+mn-lt"/>
                <a:ea typeface="+mn-ea"/>
                <a:cs typeface="+mn-cs"/>
              </a:endParaRPr>
            </a:p>
            <a:p>
              <a:pPr marL="0" lvl="1" defTabSz="342905">
                <a:spcBef>
                  <a:spcPts val="371"/>
                </a:spcBef>
                <a:buSzPct val="100000"/>
                <a:defRPr/>
              </a:pPr>
              <a:endParaRPr lang="en-US" sz="1200">
                <a:cs typeface="Arial" panose="020B0604020202020204" pitchFamily="34" charset="0"/>
              </a:endParaRPr>
            </a:p>
          </p:txBody>
        </p:sp>
        <p:sp>
          <p:nvSpPr>
            <p:cNvPr id="9" name="AutoShape 3">
              <a:extLst>
                <a:ext uri="{FF2B5EF4-FFF2-40B4-BE49-F238E27FC236}">
                  <a16:creationId xmlns:a16="http://schemas.microsoft.com/office/drawing/2014/main" id="{535AACF8-E0A8-4A41-95B9-11D0C5CB0177}"/>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10" name="Freeform 4">
              <a:extLst>
                <a:ext uri="{FF2B5EF4-FFF2-40B4-BE49-F238E27FC236}">
                  <a16:creationId xmlns:a16="http://schemas.microsoft.com/office/drawing/2014/main" id="{07452F84-72F2-48C8-9CDE-D81C2C3EF131}"/>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11" name="Freeform 4">
              <a:extLst>
                <a:ext uri="{FF2B5EF4-FFF2-40B4-BE49-F238E27FC236}">
                  <a16:creationId xmlns:a16="http://schemas.microsoft.com/office/drawing/2014/main" id="{155AE6D2-633E-48D4-B196-D76DD1A79BE8}"/>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need to be updated with new member details if there are changes in COA hierarchy levels and their members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On Reopening the spreadsheet user will need to Refresh the spreadsheet to view the latest data</a:t>
              </a:r>
            </a:p>
            <a:p>
              <a:pPr marL="128590" lvl="1" indent="-128590" defTabSz="342905">
                <a:spcBef>
                  <a:spcPts val="371"/>
                </a:spcBef>
                <a:buSzPct val="100000"/>
                <a:buFont typeface="Arial" panose="020B0604020202020204" pitchFamily="34" charset="0"/>
                <a:buChar char="•"/>
                <a:defRPr/>
              </a:pPr>
              <a:r>
                <a:rPr lang="en-US" sz="1200" kern="1200">
                  <a:solidFill>
                    <a:schemeClr val="tx1"/>
                  </a:solidFill>
                  <a:effectLst/>
                </a:rPr>
                <a:t>Each</a:t>
              </a:r>
              <a:r>
                <a:rPr lang="en-US" sz="1200" kern="1200" baseline="0">
                  <a:solidFill>
                    <a:schemeClr val="tx1"/>
                  </a:solidFill>
                  <a:effectLst/>
                </a:rPr>
                <a:t> report has limitation of 1 Million cells and not more than 3 Dimensions can be used in the Report, for better performance</a:t>
              </a:r>
            </a:p>
          </p:txBody>
        </p:sp>
      </p:grpSp>
      <p:pic>
        <p:nvPicPr>
          <p:cNvPr id="12" name="Picture 11">
            <a:extLst>
              <a:ext uri="{FF2B5EF4-FFF2-40B4-BE49-F238E27FC236}">
                <a16:creationId xmlns:a16="http://schemas.microsoft.com/office/drawing/2014/main" id="{B83E510C-692A-4F4A-9124-30787D9A8148}"/>
              </a:ext>
            </a:extLst>
          </p:cNvPr>
          <p:cNvPicPr/>
          <p:nvPr/>
        </p:nvPicPr>
        <p:blipFill>
          <a:blip r:embed="rId3"/>
          <a:stretch>
            <a:fillRect/>
          </a:stretch>
        </p:blipFill>
        <p:spPr>
          <a:xfrm>
            <a:off x="542606" y="4387629"/>
            <a:ext cx="11142950" cy="1642147"/>
          </a:xfrm>
          <a:prstGeom prst="rect">
            <a:avLst/>
          </a:prstGeom>
        </p:spPr>
      </p:pic>
      <p:sp>
        <p:nvSpPr>
          <p:cNvPr id="13" name="TextBox 12">
            <a:extLst>
              <a:ext uri="{FF2B5EF4-FFF2-40B4-BE49-F238E27FC236}">
                <a16:creationId xmlns:a16="http://schemas.microsoft.com/office/drawing/2014/main" id="{ADBCAA27-6F3C-4B0A-9B45-7521CFD0ABA7}"/>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302934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1047151"/>
            <a:ext cx="10480301" cy="794052"/>
          </a:xfrm>
        </p:spPr>
        <p:txBody>
          <a:bodyPr>
            <a:noAutofit/>
          </a:bodyPr>
          <a:lstStyle/>
          <a:p>
            <a:r>
              <a:rPr lang="en-US" sz="2400">
                <a:solidFill>
                  <a:schemeClr val="accent1"/>
                </a:solidFill>
              </a:rPr>
              <a:t>Narrative Reporting</a:t>
            </a:r>
            <a:br>
              <a:rPr lang="en-US" sz="2400">
                <a:solidFill>
                  <a:schemeClr val="accent1"/>
                </a:solidFill>
              </a:rPr>
            </a:br>
            <a:endParaRPr lang="en-US" sz="4000">
              <a:solidFill>
                <a:schemeClr val="accent1"/>
              </a:solidFill>
            </a:endParaRPr>
          </a:p>
        </p:txBody>
      </p:sp>
      <p:grpSp>
        <p:nvGrpSpPr>
          <p:cNvPr id="20" name="Group 19">
            <a:extLst>
              <a:ext uri="{FF2B5EF4-FFF2-40B4-BE49-F238E27FC236}">
                <a16:creationId xmlns:a16="http://schemas.microsoft.com/office/drawing/2014/main" id="{D1EDD028-D92E-436A-9246-883876A6979A}"/>
              </a:ext>
            </a:extLst>
          </p:cNvPr>
          <p:cNvGrpSpPr/>
          <p:nvPr/>
        </p:nvGrpSpPr>
        <p:grpSpPr>
          <a:xfrm>
            <a:off x="503432" y="1611947"/>
            <a:ext cx="11254043" cy="2122794"/>
            <a:chOff x="730771" y="2353993"/>
            <a:chExt cx="8021612" cy="3022109"/>
          </a:xfrm>
        </p:grpSpPr>
        <p:sp>
          <p:nvSpPr>
            <p:cNvPr id="21" name="Rectangle 20">
              <a:extLst>
                <a:ext uri="{FF2B5EF4-FFF2-40B4-BE49-F238E27FC236}">
                  <a16:creationId xmlns:a16="http://schemas.microsoft.com/office/drawing/2014/main" id="{F1FBE312-8D24-4FE3-BE3A-8EC72183D3DE}"/>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2" name="AutoShape 3">
              <a:extLst>
                <a:ext uri="{FF2B5EF4-FFF2-40B4-BE49-F238E27FC236}">
                  <a16:creationId xmlns:a16="http://schemas.microsoft.com/office/drawing/2014/main" id="{4C158DC6-D63D-4125-A005-87797161B07D}"/>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34290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Why This Tool?</a:t>
              </a:r>
            </a:p>
          </p:txBody>
        </p:sp>
        <p:sp>
          <p:nvSpPr>
            <p:cNvPr id="23" name="Freeform 4">
              <a:extLst>
                <a:ext uri="{FF2B5EF4-FFF2-40B4-BE49-F238E27FC236}">
                  <a16:creationId xmlns:a16="http://schemas.microsoft.com/office/drawing/2014/main" id="{0A341F05-B413-4B4C-B576-9EB614E59628}"/>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Deliver faster more accurate insights to all stakeholders by easily combining data and narrative</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Excel and Word supported data sources</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Supports multiple output formats such as Word, PDF, Excel and HTML</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Migrating reports from Financial Reporting to Narrative Reporting is hassle-free</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Notifications in the UI and via email</a:t>
              </a:r>
            </a:p>
          </p:txBody>
        </p:sp>
        <p:sp>
          <p:nvSpPr>
            <p:cNvPr id="24" name="AutoShape 3">
              <a:extLst>
                <a:ext uri="{FF2B5EF4-FFF2-40B4-BE49-F238E27FC236}">
                  <a16:creationId xmlns:a16="http://schemas.microsoft.com/office/drawing/2014/main" id="{E5353CE1-771A-4784-B4D5-858ADCDE68F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34290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How Does It Work?</a:t>
              </a:r>
            </a:p>
          </p:txBody>
        </p:sp>
        <p:sp>
          <p:nvSpPr>
            <p:cNvPr id="25" name="Freeform 4">
              <a:extLst>
                <a:ext uri="{FF2B5EF4-FFF2-40B4-BE49-F238E27FC236}">
                  <a16:creationId xmlns:a16="http://schemas.microsoft.com/office/drawing/2014/main" id="{EAA89850-B5DB-4DEB-A37E-375C50DA2894}"/>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It is a purpose-built business process available in the Oracle EPM Cloud</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Narrative Reporting utilizes EPM or ERP cloud as data source</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Contains Report Packages, which enable a user to manage the lifecycle of a group of report.</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Scheduling: Ad-hoc (On-Demand</a:t>
              </a:r>
              <a:r>
                <a:rPr kumimoji="0" lang="en-US" sz="1200" b="0" i="0" u="none" strike="noStrike" kern="1200" cap="none" spc="0" normalizeH="0" baseline="0" noProof="0">
                  <a:ln>
                    <a:noFill/>
                  </a:ln>
                  <a:solidFill>
                    <a:srgbClr val="6B767D"/>
                  </a:solidFill>
                  <a:effectLst/>
                  <a:uLnTx/>
                  <a:uFillTx/>
                  <a:latin typeface="Arial" panose="020B0604020202020204"/>
                  <a:ea typeface="+mn-ea"/>
                  <a:cs typeface="+mn-cs"/>
                </a:rPr>
                <a:t>)</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endParaRPr>
            </a:p>
          </p:txBody>
        </p:sp>
        <p:sp>
          <p:nvSpPr>
            <p:cNvPr id="26" name="AutoShape 3">
              <a:extLst>
                <a:ext uri="{FF2B5EF4-FFF2-40B4-BE49-F238E27FC236}">
                  <a16:creationId xmlns:a16="http://schemas.microsoft.com/office/drawing/2014/main" id="{CDD45301-BA63-4362-9622-FF28401A1820}"/>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Additional Information</a:t>
              </a:r>
            </a:p>
          </p:txBody>
        </p:sp>
        <p:sp>
          <p:nvSpPr>
            <p:cNvPr id="27" name="Freeform 4">
              <a:extLst>
                <a:ext uri="{FF2B5EF4-FFF2-40B4-BE49-F238E27FC236}">
                  <a16:creationId xmlns:a16="http://schemas.microsoft.com/office/drawing/2014/main" id="{BB1D3E98-DA75-48D9-AD2C-F951FB7E0193}"/>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0" marR="0" lvl="0" indent="0" algn="l" defTabSz="342905" rtl="0" eaLnBrk="1" fontAlgn="auto" latinLnBrk="0" hangingPunct="1">
                <a:lnSpc>
                  <a:spcPct val="100000"/>
                </a:lnSpc>
                <a:spcBef>
                  <a:spcPts val="124"/>
                </a:spcBef>
                <a:spcAft>
                  <a:spcPts val="0"/>
                </a:spcAft>
                <a:buClrTx/>
                <a:buSzPct val="100000"/>
                <a:buFontTx/>
                <a:buNone/>
                <a:tabLst/>
                <a:defRPr/>
              </a:pPr>
              <a:endParaRPr kumimoji="0" lang="en-US" sz="563"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28" name="Freeform 4">
              <a:extLst>
                <a:ext uri="{FF2B5EF4-FFF2-40B4-BE49-F238E27FC236}">
                  <a16:creationId xmlns:a16="http://schemas.microsoft.com/office/drawing/2014/main" id="{B23C905A-6053-4975-8A05-C6A3982C270D}"/>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1" indent="-128590" algn="l" defTabSz="342905" rtl="0" eaLnBrk="1" fontAlgn="auto" latinLnBrk="0" hangingPunct="1">
                <a:lnSpc>
                  <a:spcPct val="100000"/>
                </a:lnSpc>
                <a:spcBef>
                  <a:spcPts val="371"/>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Books cannot be embedded within a report package and report packages cannot be used to group as a book </a:t>
              </a:r>
            </a:p>
            <a:p>
              <a:pPr marL="128590" marR="0" lvl="1" indent="-128590" algn="l" defTabSz="342905" rtl="0" eaLnBrk="1" fontAlgn="auto" latinLnBrk="0" hangingPunct="1">
                <a:lnSpc>
                  <a:spcPct val="100000"/>
                </a:lnSpc>
                <a:spcBef>
                  <a:spcPts val="371"/>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endParaRPr>
            </a:p>
          </p:txBody>
        </p:sp>
      </p:grpSp>
      <p:pic>
        <p:nvPicPr>
          <p:cNvPr id="7" name="Picture 6">
            <a:extLst>
              <a:ext uri="{FF2B5EF4-FFF2-40B4-BE49-F238E27FC236}">
                <a16:creationId xmlns:a16="http://schemas.microsoft.com/office/drawing/2014/main" id="{0E74865B-E6D4-4220-A5DF-AF246EB58864}"/>
              </a:ext>
            </a:extLst>
          </p:cNvPr>
          <p:cNvPicPr>
            <a:picLocks noChangeAspect="1"/>
          </p:cNvPicPr>
          <p:nvPr/>
        </p:nvPicPr>
        <p:blipFill>
          <a:blip r:embed="rId3"/>
          <a:stretch>
            <a:fillRect/>
          </a:stretch>
        </p:blipFill>
        <p:spPr>
          <a:xfrm>
            <a:off x="4233135" y="3776116"/>
            <a:ext cx="7518401" cy="2528431"/>
          </a:xfrm>
          <a:prstGeom prst="rect">
            <a:avLst/>
          </a:prstGeom>
        </p:spPr>
      </p:pic>
      <p:pic>
        <p:nvPicPr>
          <p:cNvPr id="5" name="Picture 4">
            <a:extLst>
              <a:ext uri="{FF2B5EF4-FFF2-40B4-BE49-F238E27FC236}">
                <a16:creationId xmlns:a16="http://schemas.microsoft.com/office/drawing/2014/main" id="{F2F98C28-4CBD-4C06-8385-9A9FA93C21F4}"/>
              </a:ext>
            </a:extLst>
          </p:cNvPr>
          <p:cNvPicPr>
            <a:picLocks noChangeAspect="1"/>
          </p:cNvPicPr>
          <p:nvPr/>
        </p:nvPicPr>
        <p:blipFill>
          <a:blip r:embed="rId4"/>
          <a:stretch>
            <a:fillRect/>
          </a:stretch>
        </p:blipFill>
        <p:spPr>
          <a:xfrm>
            <a:off x="753027" y="3776116"/>
            <a:ext cx="3378108" cy="2528431"/>
          </a:xfrm>
          <a:prstGeom prst="rect">
            <a:avLst/>
          </a:prstGeom>
        </p:spPr>
      </p:pic>
      <p:sp>
        <p:nvSpPr>
          <p:cNvPr id="32" name="TextBox 31">
            <a:extLst>
              <a:ext uri="{FF2B5EF4-FFF2-40B4-BE49-F238E27FC236}">
                <a16:creationId xmlns:a16="http://schemas.microsoft.com/office/drawing/2014/main" id="{8DFC8405-A530-4513-91D8-ED3F6EB4A779}"/>
              </a:ext>
            </a:extLst>
          </p:cNvPr>
          <p:cNvSpPr txBox="1"/>
          <p:nvPr/>
        </p:nvSpPr>
        <p:spPr>
          <a:xfrm rot="19920189">
            <a:off x="5257330" y="5536947"/>
            <a:ext cx="2065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3753F"/>
                </a:solidFill>
                <a:effectLst/>
                <a:uLnTx/>
                <a:uFillTx/>
                <a:latin typeface="Arial" panose="020B0604020202020204"/>
                <a:ea typeface="+mn-ea"/>
                <a:cs typeface="+mn-cs"/>
              </a:rPr>
              <a:t>Sample Output</a:t>
            </a:r>
          </a:p>
        </p:txBody>
      </p:sp>
    </p:spTree>
    <p:extLst>
      <p:ext uri="{BB962C8B-B14F-4D97-AF65-F5344CB8AC3E}">
        <p14:creationId xmlns:p14="http://schemas.microsoft.com/office/powerpoint/2010/main" val="42927611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564" y="-155563"/>
            <a:ext cx="10480301" cy="794052"/>
          </a:xfrm>
        </p:spPr>
        <p:txBody>
          <a:bodyPr>
            <a:noAutofit/>
          </a:bodyPr>
          <a:lstStyle/>
          <a:p>
            <a:r>
              <a:rPr lang="en-US" sz="2400">
                <a:solidFill>
                  <a:schemeClr val="accent1"/>
                </a:solidFill>
              </a:rPr>
              <a:t>Artifacts</a:t>
            </a:r>
            <a:endParaRPr lang="en-US" sz="4000">
              <a:solidFill>
                <a:schemeClr val="accent1"/>
              </a:solidFill>
            </a:endParaRPr>
          </a:p>
        </p:txBody>
      </p:sp>
      <p:sp>
        <p:nvSpPr>
          <p:cNvPr id="14" name="Text Placeholder 4">
            <a:extLst>
              <a:ext uri="{FF2B5EF4-FFF2-40B4-BE49-F238E27FC236}">
                <a16:creationId xmlns:a16="http://schemas.microsoft.com/office/drawing/2014/main" id="{7516A381-0136-44FD-8F8A-C13B65C67674}"/>
              </a:ext>
            </a:extLst>
          </p:cNvPr>
          <p:cNvSpPr txBox="1">
            <a:spLocks/>
          </p:cNvSpPr>
          <p:nvPr/>
        </p:nvSpPr>
        <p:spPr>
          <a:xfrm>
            <a:off x="629625" y="694123"/>
            <a:ext cx="10932749" cy="59458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tx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2"/>
              </a:buClr>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2"/>
              </a:buClr>
              <a:buFont typeface="Wingdings" pitchFamily="2" charset="2"/>
              <a:buChar char="§"/>
              <a:defRPr sz="14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tx1"/>
              </a:buClr>
              <a:defRPr/>
            </a:pPr>
            <a:r>
              <a:rPr lang="en-US" sz="1600">
                <a:latin typeface="Arial Body"/>
                <a:ea typeface="Open Sans"/>
                <a:cs typeface="Open Sans"/>
              </a:rPr>
              <a:t>Oracle Out of Box Reports captured by Process leads based on the discussions from Deep Dive Sessions: </a:t>
            </a:r>
            <a:r>
              <a:rPr lang="en-US" sz="1600">
                <a:latin typeface="Arial Body"/>
                <a:ea typeface="Open Sans"/>
                <a:cs typeface="Open Sans"/>
                <a:hlinkClick r:id="rId3">
                  <a:extLst>
                    <a:ext uri="{A12FA001-AC4F-418D-AE19-62706E023703}">
                      <ahyp:hlinkClr xmlns:ahyp="http://schemas.microsoft.com/office/drawing/2018/hyperlinkcolor" val="tx"/>
                    </a:ext>
                  </a:extLst>
                </a:hlinkClick>
              </a:rPr>
              <a:t>OOB Reports</a:t>
            </a:r>
            <a:endParaRPr lang="en-US" sz="1600">
              <a:latin typeface="Arial Body"/>
              <a:ea typeface="Open Sans"/>
              <a:cs typeface="Open Sans"/>
            </a:endParaRPr>
          </a:p>
          <a:p>
            <a:pPr>
              <a:lnSpc>
                <a:spcPct val="120000"/>
              </a:lnSpc>
              <a:buClr>
                <a:schemeClr val="tx1"/>
              </a:buClr>
              <a:defRPr/>
            </a:pPr>
            <a:r>
              <a:rPr lang="en-US" sz="1600">
                <a:latin typeface="Arial Body"/>
                <a:ea typeface="Open Sans"/>
                <a:cs typeface="Open Sans"/>
              </a:rPr>
              <a:t>List of Standard Out Of Box Reports provided by Oracle can be found at the below links:</a:t>
            </a: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r>
              <a:rPr lang="en-US" sz="1600">
                <a:latin typeface="Arial"/>
                <a:ea typeface="Open Sans"/>
                <a:cs typeface="Arial"/>
              </a:rPr>
              <a:t>Recording links of the prior reporting strategy and deep dive sessions done on reporting capabilities of Oracle ERP and EPM application suite for reference</a:t>
            </a:r>
            <a:endParaRPr lang="en-US" sz="1600">
              <a:latin typeface="Arial Body"/>
              <a:ea typeface="Open Sans"/>
              <a:cs typeface="Open Sans"/>
            </a:endParaRPr>
          </a:p>
          <a:p>
            <a:pPr marL="0" indent="0">
              <a:lnSpc>
                <a:spcPct val="120000"/>
              </a:lnSpc>
              <a:buClr>
                <a:schemeClr val="tx1"/>
              </a:buClr>
              <a:buNone/>
              <a:defRPr/>
            </a:pPr>
            <a:endParaRPr lang="en-US" sz="1600">
              <a:latin typeface="Arial"/>
              <a:ea typeface="Open Sans"/>
              <a:cs typeface="Arial"/>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rgbClr val="6B767D"/>
              </a:buClr>
              <a:defRPr/>
            </a:pPr>
            <a:endParaRPr lang="en-US" sz="1400">
              <a:latin typeface="Arial Body"/>
              <a:ea typeface="Open Sans"/>
              <a:cs typeface="Open Sans"/>
            </a:endParaRPr>
          </a:p>
          <a:p>
            <a:pPr marR="0" lvl="0" algn="l" defTabSz="914400" rtl="0" eaLnBrk="1" fontAlgn="auto" latinLnBrk="0" hangingPunct="1">
              <a:lnSpc>
                <a:spcPct val="120000"/>
              </a:lnSpc>
              <a:spcBef>
                <a:spcPts val="1000"/>
              </a:spcBef>
              <a:spcAft>
                <a:spcPts val="0"/>
              </a:spcAft>
              <a:buClr>
                <a:srgbClr val="007AC8"/>
              </a:buClr>
              <a:buSzTx/>
              <a:tabLst/>
              <a:defRPr/>
            </a:pPr>
            <a:endParaRPr lang="en-US" sz="1400" b="0" i="0" u="none" strike="noStrike" kern="1200" cap="none" spc="0" normalizeH="0" baseline="0" noProof="0">
              <a:ln>
                <a:noFill/>
              </a:ln>
              <a:effectLst/>
              <a:uLnTx/>
              <a:uFillTx/>
              <a:latin typeface="Arial" panose="020B0604020202020204"/>
            </a:endParaRPr>
          </a:p>
          <a:p>
            <a:pPr marL="0" indent="0">
              <a:lnSpc>
                <a:spcPct val="120000"/>
              </a:lnSpc>
              <a:buClr>
                <a:srgbClr val="007AC8"/>
              </a:buClr>
              <a:buNone/>
              <a:defRPr/>
            </a:pPr>
            <a:endParaRPr lang="en-US" sz="1400">
              <a:latin typeface="Arial Body"/>
            </a:endParaRPr>
          </a:p>
        </p:txBody>
      </p:sp>
      <p:graphicFrame>
        <p:nvGraphicFramePr>
          <p:cNvPr id="15" name="Table 2">
            <a:extLst>
              <a:ext uri="{FF2B5EF4-FFF2-40B4-BE49-F238E27FC236}">
                <a16:creationId xmlns:a16="http://schemas.microsoft.com/office/drawing/2014/main" id="{D349079E-E3EA-47BA-87F3-79B0505BC3AF}"/>
              </a:ext>
            </a:extLst>
          </p:cNvPr>
          <p:cNvGraphicFramePr>
            <a:graphicFrameLocks noGrp="1"/>
          </p:cNvGraphicFramePr>
          <p:nvPr/>
        </p:nvGraphicFramePr>
        <p:xfrm>
          <a:off x="2288058" y="1761230"/>
          <a:ext cx="6701122" cy="1676400"/>
        </p:xfrm>
        <a:graphic>
          <a:graphicData uri="http://schemas.openxmlformats.org/drawingml/2006/table">
            <a:tbl>
              <a:tblPr firstRow="1" bandRow="1">
                <a:tableStyleId>{5C22544A-7EE6-4342-B048-85BDC9FD1C3A}</a:tableStyleId>
              </a:tblPr>
              <a:tblGrid>
                <a:gridCol w="2736055">
                  <a:extLst>
                    <a:ext uri="{9D8B030D-6E8A-4147-A177-3AD203B41FA5}">
                      <a16:colId xmlns:a16="http://schemas.microsoft.com/office/drawing/2014/main" val="3191387373"/>
                    </a:ext>
                  </a:extLst>
                </a:gridCol>
                <a:gridCol w="3965067">
                  <a:extLst>
                    <a:ext uri="{9D8B030D-6E8A-4147-A177-3AD203B41FA5}">
                      <a16:colId xmlns:a16="http://schemas.microsoft.com/office/drawing/2014/main" val="1358470260"/>
                    </a:ext>
                  </a:extLst>
                </a:gridCol>
              </a:tblGrid>
              <a:tr h="262553">
                <a:tc>
                  <a:txBody>
                    <a:bodyPr/>
                    <a:lstStyle/>
                    <a:p>
                      <a:pPr algn="ctr"/>
                      <a:r>
                        <a:rPr lang="en-US" sz="1600" b="0" i="0" kern="1200">
                          <a:solidFill>
                            <a:schemeClr val="bg1"/>
                          </a:solidFill>
                          <a:latin typeface="Arial Body"/>
                          <a:ea typeface="Open Sans"/>
                          <a:cs typeface="Open Sans"/>
                        </a:rPr>
                        <a:t>Functional Area</a:t>
                      </a:r>
                    </a:p>
                  </a:txBody>
                  <a:tcP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600" b="0" i="0" kern="1200">
                          <a:solidFill>
                            <a:schemeClr val="bg1"/>
                          </a:solidFill>
                          <a:latin typeface="Arial Body"/>
                          <a:ea typeface="Open Sans"/>
                          <a:cs typeface="Open Sans"/>
                        </a:rPr>
                        <a:t>Reporting Link</a:t>
                      </a:r>
                    </a:p>
                  </a:txBody>
                  <a:tcP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278963">
                <a:tc>
                  <a:txBody>
                    <a:bodyPr/>
                    <a:lstStyle/>
                    <a:p>
                      <a:pPr algn="ctr"/>
                      <a:r>
                        <a:rPr lang="en-US" sz="1600" b="0" i="0" kern="1200">
                          <a:solidFill>
                            <a:schemeClr val="tx1"/>
                          </a:solidFill>
                          <a:latin typeface="Arial Body"/>
                          <a:ea typeface="Open Sans"/>
                          <a:cs typeface="Open Sans"/>
                        </a:rPr>
                        <a:t>Finance</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4">
                            <a:extLst>
                              <a:ext uri="{A12FA001-AC4F-418D-AE19-62706E023703}">
                                <ahyp:hlinkClr xmlns:ahyp="http://schemas.microsoft.com/office/drawing/2018/hyperlinkcolor" val="tx"/>
                              </a:ext>
                            </a:extLst>
                          </a:hlinkClick>
                        </a:rPr>
                        <a:t>Financials-Reports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278963">
                <a:tc>
                  <a:txBody>
                    <a:bodyPr/>
                    <a:lstStyle/>
                    <a:p>
                      <a:pPr algn="ctr"/>
                      <a:r>
                        <a:rPr lang="en-US" sz="1600" b="0" i="0" kern="1200">
                          <a:solidFill>
                            <a:schemeClr val="tx1"/>
                          </a:solidFill>
                          <a:latin typeface="Arial Body"/>
                          <a:ea typeface="Open Sans"/>
                          <a:cs typeface="Open Sans"/>
                        </a:rPr>
                        <a:t>Procurement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5">
                            <a:extLst>
                              <a:ext uri="{A12FA001-AC4F-418D-AE19-62706E023703}">
                                <ahyp:hlinkClr xmlns:ahyp="http://schemas.microsoft.com/office/drawing/2018/hyperlinkcolor" val="tx"/>
                              </a:ext>
                            </a:extLst>
                          </a:hlinkClick>
                        </a:rPr>
                        <a:t>Procurement-Reports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295374">
                <a:tc>
                  <a:txBody>
                    <a:bodyPr/>
                    <a:lstStyle/>
                    <a:p>
                      <a:pPr algn="ctr"/>
                      <a:r>
                        <a:rPr lang="en-US" sz="1600" b="0" i="0" kern="1200">
                          <a:solidFill>
                            <a:schemeClr val="tx1"/>
                          </a:solidFill>
                          <a:latin typeface="Arial Body"/>
                          <a:ea typeface="Open Sans"/>
                          <a:cs typeface="Open Sans"/>
                        </a:rPr>
                        <a:t>SCM</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6">
                            <a:extLst>
                              <a:ext uri="{A12FA001-AC4F-418D-AE19-62706E023703}">
                                <ahyp:hlinkClr xmlns:ahyp="http://schemas.microsoft.com/office/drawing/2018/hyperlinkcolor" val="tx"/>
                              </a:ext>
                            </a:extLst>
                          </a:hlinkClick>
                        </a:rPr>
                        <a:t>Supply-Chain-Management-Reports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278963">
                <a:tc>
                  <a:txBody>
                    <a:bodyPr/>
                    <a:lstStyle/>
                    <a:p>
                      <a:pPr algn="ctr"/>
                      <a:r>
                        <a:rPr lang="en-US" sz="1600" b="0" i="0" kern="1200">
                          <a:solidFill>
                            <a:schemeClr val="tx1"/>
                          </a:solidFill>
                          <a:latin typeface="Arial Body"/>
                          <a:ea typeface="Open Sans"/>
                          <a:cs typeface="Open Sans"/>
                        </a:rPr>
                        <a:t>Project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7">
                            <a:extLst>
                              <a:ext uri="{A12FA001-AC4F-418D-AE19-62706E023703}">
                                <ahyp:hlinkClr xmlns:ahyp="http://schemas.microsoft.com/office/drawing/2018/hyperlinkcolor" val="tx"/>
                              </a:ext>
                            </a:extLst>
                          </a:hlinkClick>
                        </a:rPr>
                        <a:t>Project-Management</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bl>
          </a:graphicData>
        </a:graphic>
      </p:graphicFrame>
      <p:graphicFrame>
        <p:nvGraphicFramePr>
          <p:cNvPr id="4" name="Table 3">
            <a:extLst>
              <a:ext uri="{FF2B5EF4-FFF2-40B4-BE49-F238E27FC236}">
                <a16:creationId xmlns:a16="http://schemas.microsoft.com/office/drawing/2014/main" id="{DA9FBCF0-D764-E1B5-FE4D-0801975E2346}"/>
              </a:ext>
            </a:extLst>
          </p:cNvPr>
          <p:cNvGraphicFramePr>
            <a:graphicFrameLocks noGrp="1"/>
          </p:cNvGraphicFramePr>
          <p:nvPr/>
        </p:nvGraphicFramePr>
        <p:xfrm>
          <a:off x="1015999" y="4219221"/>
          <a:ext cx="10325152" cy="1950720"/>
        </p:xfrm>
        <a:graphic>
          <a:graphicData uri="http://schemas.openxmlformats.org/drawingml/2006/table">
            <a:tbl>
              <a:tblPr firstRow="1" bandRow="1">
                <a:tableStyleId>{B301B821-A1FF-4177-AEE7-76D212191A09}</a:tableStyleId>
              </a:tblPr>
              <a:tblGrid>
                <a:gridCol w="4101694">
                  <a:extLst>
                    <a:ext uri="{9D8B030D-6E8A-4147-A177-3AD203B41FA5}">
                      <a16:colId xmlns:a16="http://schemas.microsoft.com/office/drawing/2014/main" val="1761039118"/>
                    </a:ext>
                  </a:extLst>
                </a:gridCol>
                <a:gridCol w="6223458">
                  <a:extLst>
                    <a:ext uri="{9D8B030D-6E8A-4147-A177-3AD203B41FA5}">
                      <a16:colId xmlns:a16="http://schemas.microsoft.com/office/drawing/2014/main" val="3183531337"/>
                    </a:ext>
                  </a:extLst>
                </a:gridCol>
              </a:tblGrid>
              <a:tr h="190500">
                <a:tc>
                  <a:txBody>
                    <a:bodyPr/>
                    <a:lstStyle/>
                    <a:p>
                      <a:r>
                        <a:rPr lang="en-US" sz="1600">
                          <a:effectLst/>
                        </a:rPr>
                        <a:t>Session</a:t>
                      </a:r>
                    </a:p>
                  </a:txBody>
                  <a:tcPr marL="0" marR="0" marT="0" marB="0" anchor="ctr"/>
                </a:tc>
                <a:tc>
                  <a:txBody>
                    <a:bodyPr/>
                    <a:lstStyle/>
                    <a:p>
                      <a:r>
                        <a:rPr lang="en-US" sz="1600">
                          <a:effectLst/>
                        </a:rPr>
                        <a:t>Recording link</a:t>
                      </a:r>
                    </a:p>
                  </a:txBody>
                  <a:tcPr marL="0" marR="0" marT="0" marB="0" anchor="ctr"/>
                </a:tc>
                <a:extLst>
                  <a:ext uri="{0D108BD9-81ED-4DB2-BD59-A6C34878D82A}">
                    <a16:rowId xmlns:a16="http://schemas.microsoft.com/office/drawing/2014/main" val="2442132987"/>
                  </a:ext>
                </a:extLst>
              </a:tr>
              <a:tr h="190500">
                <a:tc>
                  <a:txBody>
                    <a:bodyPr/>
                    <a:lstStyle/>
                    <a:p>
                      <a:r>
                        <a:rPr lang="en-US" sz="1600">
                          <a:effectLst/>
                        </a:rPr>
                        <a:t>Reporting Strategy Session Recording</a:t>
                      </a:r>
                    </a:p>
                  </a:txBody>
                  <a:tcPr marL="0" marR="0" marT="0" marB="0" anchor="ctr">
                    <a:solidFill>
                      <a:schemeClr val="bg1"/>
                    </a:solidFill>
                  </a:tcPr>
                </a:tc>
                <a:tc>
                  <a:txBody>
                    <a:bodyPr/>
                    <a:lstStyle/>
                    <a:p>
                      <a:r>
                        <a:rPr lang="en-US" sz="1600">
                          <a:effectLst/>
                          <a:hlinkClick r:id="rId8"/>
                        </a:rPr>
                        <a:t>Technology_Reporting Strategy Session.mp4</a:t>
                      </a:r>
                      <a:endParaRPr lang="en-US" sz="1600">
                        <a:effectLst/>
                      </a:endParaRPr>
                    </a:p>
                  </a:txBody>
                  <a:tcPr marL="0" marR="0" marT="0" marB="0" anchor="ctr">
                    <a:solidFill>
                      <a:schemeClr val="bg1"/>
                    </a:solidFill>
                  </a:tcPr>
                </a:tc>
                <a:extLst>
                  <a:ext uri="{0D108BD9-81ED-4DB2-BD59-A6C34878D82A}">
                    <a16:rowId xmlns:a16="http://schemas.microsoft.com/office/drawing/2014/main" val="2801290347"/>
                  </a:ext>
                </a:extLst>
              </a:tr>
              <a:tr h="190500">
                <a:tc>
                  <a:txBody>
                    <a:bodyPr/>
                    <a:lstStyle/>
                    <a:p>
                      <a:r>
                        <a:rPr lang="en-US" sz="1600">
                          <a:effectLst/>
                        </a:rPr>
                        <a:t>EPM Reporting Strategy Recording</a:t>
                      </a:r>
                    </a:p>
                  </a:txBody>
                  <a:tcPr marL="0" marR="0" marT="0" marB="0" anchor="ctr">
                    <a:solidFill>
                      <a:schemeClr val="bg1"/>
                    </a:solidFill>
                  </a:tcPr>
                </a:tc>
                <a:tc>
                  <a:txBody>
                    <a:bodyPr/>
                    <a:lstStyle/>
                    <a:p>
                      <a:r>
                        <a:rPr lang="en-US" sz="1600">
                          <a:effectLst/>
                          <a:hlinkClick r:id="rId9"/>
                        </a:rPr>
                        <a:t>OP - EPM Reporting Strategy &amp; Narrative Reporting Session 12.14.2022.mp4</a:t>
                      </a:r>
                      <a:endParaRPr lang="en-US" sz="1600">
                        <a:effectLst/>
                      </a:endParaRPr>
                    </a:p>
                  </a:txBody>
                  <a:tcPr marL="0" marR="0" marT="0" marB="0" anchor="ctr">
                    <a:solidFill>
                      <a:schemeClr val="bg1"/>
                    </a:solidFill>
                  </a:tcPr>
                </a:tc>
                <a:extLst>
                  <a:ext uri="{0D108BD9-81ED-4DB2-BD59-A6C34878D82A}">
                    <a16:rowId xmlns:a16="http://schemas.microsoft.com/office/drawing/2014/main" val="4260524356"/>
                  </a:ext>
                </a:extLst>
              </a:tr>
              <a:tr h="190500">
                <a:tc>
                  <a:txBody>
                    <a:bodyPr/>
                    <a:lstStyle/>
                    <a:p>
                      <a:r>
                        <a:rPr lang="en-US" sz="1600">
                          <a:effectLst/>
                        </a:rPr>
                        <a:t>Reporting Tools Demo videos</a:t>
                      </a:r>
                    </a:p>
                  </a:txBody>
                  <a:tcPr marL="0" marR="0" marT="0" marB="0" anchor="ctr">
                    <a:solidFill>
                      <a:schemeClr val="bg1"/>
                    </a:solidFill>
                  </a:tcPr>
                </a:tc>
                <a:tc>
                  <a:txBody>
                    <a:bodyPr/>
                    <a:lstStyle/>
                    <a:p>
                      <a:r>
                        <a:rPr lang="en-US" sz="1600">
                          <a:effectLst/>
                          <a:hlinkClick r:id="rId10"/>
                        </a:rPr>
                        <a:t>Reporting Tools Demo Recordings</a:t>
                      </a:r>
                      <a:endParaRPr lang="en-US" sz="1600">
                        <a:effectLst/>
                      </a:endParaRPr>
                    </a:p>
                  </a:txBody>
                  <a:tcPr marL="0" marR="0" marT="0" marB="0" anchor="ctr">
                    <a:solidFill>
                      <a:schemeClr val="bg1"/>
                    </a:solidFill>
                  </a:tcPr>
                </a:tc>
                <a:extLst>
                  <a:ext uri="{0D108BD9-81ED-4DB2-BD59-A6C34878D82A}">
                    <a16:rowId xmlns:a16="http://schemas.microsoft.com/office/drawing/2014/main" val="3394012494"/>
                  </a:ext>
                </a:extLst>
              </a:tr>
              <a:tr h="190500">
                <a:tc>
                  <a:txBody>
                    <a:bodyPr/>
                    <a:lstStyle/>
                    <a:p>
                      <a:r>
                        <a:rPr lang="en-US" sz="1600">
                          <a:effectLst/>
                        </a:rPr>
                        <a:t>EPM Narrative reporting - Deep Dive</a:t>
                      </a:r>
                    </a:p>
                  </a:txBody>
                  <a:tcPr marL="0" marR="0" marT="0" marB="0" anchor="ctr">
                    <a:solidFill>
                      <a:schemeClr val="bg1"/>
                    </a:solidFill>
                  </a:tcPr>
                </a:tc>
                <a:tc>
                  <a:txBody>
                    <a:bodyPr/>
                    <a:lstStyle/>
                    <a:p>
                      <a:r>
                        <a:rPr lang="en-US" sz="1600">
                          <a:effectLst/>
                          <a:hlinkClick r:id="rId11"/>
                        </a:rPr>
                        <a:t>OP - EPM Narrative Reporting Deep Dive Session - Meeting Recording 01.30.2023.mp4</a:t>
                      </a:r>
                      <a:endParaRPr lang="en-US" sz="1600">
                        <a:effectLst/>
                      </a:endParaRPr>
                    </a:p>
                  </a:txBody>
                  <a:tcPr marL="0" marR="0" marT="0" marB="0" anchor="ctr">
                    <a:solidFill>
                      <a:schemeClr val="bg1"/>
                    </a:solidFill>
                  </a:tcPr>
                </a:tc>
                <a:extLst>
                  <a:ext uri="{0D108BD9-81ED-4DB2-BD59-A6C34878D82A}">
                    <a16:rowId xmlns:a16="http://schemas.microsoft.com/office/drawing/2014/main" val="4227310862"/>
                  </a:ext>
                </a:extLst>
              </a:tr>
              <a:tr h="190500">
                <a:tc>
                  <a:txBody>
                    <a:bodyPr/>
                    <a:lstStyle/>
                    <a:p>
                      <a:r>
                        <a:rPr lang="en-US" sz="1600">
                          <a:effectLst/>
                        </a:rPr>
                        <a:t>Oracle Cloud: Subledger Reporting Overview</a:t>
                      </a:r>
                    </a:p>
                  </a:txBody>
                  <a:tcPr marL="0" marR="0" marT="0" marB="0" anchor="ctr">
                    <a:solidFill>
                      <a:schemeClr val="bg1"/>
                    </a:solidFill>
                  </a:tcPr>
                </a:tc>
                <a:tc>
                  <a:txBody>
                    <a:bodyPr/>
                    <a:lstStyle/>
                    <a:p>
                      <a:r>
                        <a:rPr lang="en-US" sz="1600">
                          <a:effectLst/>
                          <a:hlinkClick r:id="rId12"/>
                        </a:rPr>
                        <a:t>Subledger Reporting Capabilities Deck and Recording</a:t>
                      </a:r>
                      <a:endParaRPr lang="en-US" sz="1600">
                        <a:effectLst/>
                      </a:endParaRPr>
                    </a:p>
                  </a:txBody>
                  <a:tcPr marL="0" marR="0" marT="0" marB="0" anchor="ctr">
                    <a:solidFill>
                      <a:schemeClr val="bg1"/>
                    </a:solidFill>
                  </a:tcPr>
                </a:tc>
                <a:extLst>
                  <a:ext uri="{0D108BD9-81ED-4DB2-BD59-A6C34878D82A}">
                    <a16:rowId xmlns:a16="http://schemas.microsoft.com/office/drawing/2014/main" val="1601813920"/>
                  </a:ext>
                </a:extLst>
              </a:tr>
            </a:tbl>
          </a:graphicData>
        </a:graphic>
      </p:graphicFrame>
    </p:spTree>
    <p:extLst>
      <p:ext uri="{BB962C8B-B14F-4D97-AF65-F5344CB8AC3E}">
        <p14:creationId xmlns:p14="http://schemas.microsoft.com/office/powerpoint/2010/main" val="550129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76648" y="1065141"/>
            <a:ext cx="10480301" cy="794052"/>
          </a:xfrm>
        </p:spPr>
        <p:txBody>
          <a:bodyPr>
            <a:noAutofit/>
          </a:bodyPr>
          <a:lstStyle/>
          <a:p>
            <a:r>
              <a:rPr lang="en-US">
                <a:solidFill>
                  <a:schemeClr val="accent1"/>
                </a:solidFill>
                <a:ea typeface="Verdana" panose="020B0604030504040204" pitchFamily="34" charset="0"/>
              </a:rPr>
              <a:t>Reporting Categorization</a:t>
            </a:r>
            <a:br>
              <a:rPr lang="en-US">
                <a:solidFill>
                  <a:schemeClr val="accent1"/>
                </a:solidFill>
                <a:ea typeface="Verdana" panose="020B0604030504040204" pitchFamily="34" charset="0"/>
              </a:rPr>
            </a:br>
            <a:endParaRPr lang="en-US" sz="4000"/>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552120"/>
            <a:ext cx="1107165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At a high level, reports can be classified under such categories as operational, management and external reporting to assess the right fit for Cloud reporting tool.</a:t>
            </a:r>
          </a:p>
        </p:txBody>
      </p:sp>
      <p:grpSp>
        <p:nvGrpSpPr>
          <p:cNvPr id="33" name="Group 32">
            <a:extLst>
              <a:ext uri="{FF2B5EF4-FFF2-40B4-BE49-F238E27FC236}">
                <a16:creationId xmlns:a16="http://schemas.microsoft.com/office/drawing/2014/main" id="{D8D82157-CB11-4814-B9D3-050E18BB61E1}"/>
              </a:ext>
            </a:extLst>
          </p:cNvPr>
          <p:cNvGrpSpPr/>
          <p:nvPr/>
        </p:nvGrpSpPr>
        <p:grpSpPr>
          <a:xfrm>
            <a:off x="725650" y="2616515"/>
            <a:ext cx="7510253" cy="2153628"/>
            <a:chOff x="1732638" y="1856191"/>
            <a:chExt cx="3451462" cy="4094418"/>
          </a:xfrm>
        </p:grpSpPr>
        <p:sp>
          <p:nvSpPr>
            <p:cNvPr id="34" name="Rounded Rectangle 67">
              <a:extLst>
                <a:ext uri="{FF2B5EF4-FFF2-40B4-BE49-F238E27FC236}">
                  <a16:creationId xmlns:a16="http://schemas.microsoft.com/office/drawing/2014/main" id="{17B03837-D2D5-4B13-9D2E-FC3AFB0ABEE3}"/>
                </a:ext>
              </a:extLst>
            </p:cNvPr>
            <p:cNvSpPr/>
            <p:nvPr/>
          </p:nvSpPr>
          <p:spPr bwMode="gray">
            <a:xfrm>
              <a:off x="2582365" y="1873231"/>
              <a:ext cx="1271591" cy="905945"/>
            </a:xfrm>
            <a:prstGeom prst="roundRect">
              <a:avLst>
                <a:gd name="adj" fmla="val 14859"/>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US" sz="1200" b="1" kern="0">
                  <a:solidFill>
                    <a:srgbClr val="FFFFFF"/>
                  </a:solidFill>
                  <a:ea typeface="Verdana" panose="020B0604030504040204" pitchFamily="34" charset="0"/>
                </a:rPr>
                <a:t>Operational Reporting</a:t>
              </a:r>
            </a:p>
          </p:txBody>
        </p:sp>
        <p:sp>
          <p:nvSpPr>
            <p:cNvPr id="35" name="Rounded Rectangle 68">
              <a:extLst>
                <a:ext uri="{FF2B5EF4-FFF2-40B4-BE49-F238E27FC236}">
                  <a16:creationId xmlns:a16="http://schemas.microsoft.com/office/drawing/2014/main" id="{5493268F-1C7B-4512-8061-6738F1758A7E}"/>
                </a:ext>
              </a:extLst>
            </p:cNvPr>
            <p:cNvSpPr/>
            <p:nvPr/>
          </p:nvSpPr>
          <p:spPr bwMode="gray">
            <a:xfrm>
              <a:off x="2582365" y="2877844"/>
              <a:ext cx="1271591" cy="3072765"/>
            </a:xfrm>
            <a:prstGeom prst="roundRect">
              <a:avLst/>
            </a:prstGeom>
            <a:solidFill>
              <a:schemeClr val="bg1">
                <a:lumMod val="95000"/>
              </a:schemeClr>
            </a:solidFill>
            <a:ln w="12700" algn="ctr">
              <a:solidFill>
                <a:schemeClr val="bg1">
                  <a:lumMod val="85000"/>
                </a:schemeClr>
              </a:solidFill>
              <a:prstDash val="sysDot"/>
              <a:miter lim="800000"/>
              <a:headEnd/>
              <a:tailEnd/>
            </a:ln>
          </p:spPr>
          <p:txBody>
            <a:bodyPr wrap="square" lIns="88900" tIns="88900" rIns="88900" bIns="88900" rtlCol="0" anchor="t"/>
            <a:lstStyle/>
            <a:p>
              <a:pPr marL="115570" indent="-115570" defTabSz="91440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A formal document or report which provides the most granular level detail for business transactions and events.</a:t>
              </a:r>
              <a:endParaRPr lang="en-US">
                <a:ea typeface="Verdana"/>
                <a:cs typeface="Arial" panose="020B0604020202020204"/>
              </a:endParaRP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Item Receipt Detail, Open PO report</a:t>
              </a:r>
            </a:p>
          </p:txBody>
        </p:sp>
        <p:sp>
          <p:nvSpPr>
            <p:cNvPr id="36" name="Rounded Rectangle 69">
              <a:extLst>
                <a:ext uri="{FF2B5EF4-FFF2-40B4-BE49-F238E27FC236}">
                  <a16:creationId xmlns:a16="http://schemas.microsoft.com/office/drawing/2014/main" id="{4688586C-C6E7-43B4-8072-E547A1A4E7B8}"/>
                </a:ext>
              </a:extLst>
            </p:cNvPr>
            <p:cNvSpPr/>
            <p:nvPr/>
          </p:nvSpPr>
          <p:spPr bwMode="gray">
            <a:xfrm>
              <a:off x="3912509" y="1870182"/>
              <a:ext cx="1271591" cy="905945"/>
            </a:xfrm>
            <a:prstGeom prst="roundRect">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GB" sz="1200" b="1" kern="0">
                  <a:solidFill>
                    <a:srgbClr val="FFFFFF"/>
                  </a:solidFill>
                  <a:ea typeface="Verdana" panose="020B0604030504040204" pitchFamily="34" charset="0"/>
                </a:rPr>
                <a:t>Management Reporting </a:t>
              </a:r>
              <a:endParaRPr lang="en-US" sz="1200" b="1" kern="0">
                <a:solidFill>
                  <a:srgbClr val="FFFFFF"/>
                </a:solidFill>
                <a:ea typeface="Verdana" panose="020B0604030504040204" pitchFamily="34" charset="0"/>
              </a:endParaRPr>
            </a:p>
          </p:txBody>
        </p:sp>
        <p:sp>
          <p:nvSpPr>
            <p:cNvPr id="37" name="Rounded Rectangle 70">
              <a:extLst>
                <a:ext uri="{FF2B5EF4-FFF2-40B4-BE49-F238E27FC236}">
                  <a16:creationId xmlns:a16="http://schemas.microsoft.com/office/drawing/2014/main" id="{CA3DB7F8-C0B6-4EDB-B15C-B042F7145F6A}"/>
                </a:ext>
              </a:extLst>
            </p:cNvPr>
            <p:cNvSpPr/>
            <p:nvPr/>
          </p:nvSpPr>
          <p:spPr bwMode="gray">
            <a:xfrm>
              <a:off x="3912508" y="2877844"/>
              <a:ext cx="1271591" cy="3072765"/>
            </a:xfrm>
            <a:prstGeom prst="roundRect">
              <a:avLst/>
            </a:prstGeom>
            <a:solidFill>
              <a:schemeClr val="bg1">
                <a:lumMod val="95000"/>
              </a:schemeClr>
            </a:solidFill>
            <a:ln w="12700" algn="ctr">
              <a:noFill/>
              <a:prstDash val="sysDot"/>
              <a:miter lim="800000"/>
              <a:headEnd/>
              <a:tailEnd/>
            </a:ln>
          </p:spPr>
          <p:txBody>
            <a:bodyPr wrap="square" lIns="88900" tIns="88900" rIns="88900" bIns="88900" rtlCol="0" anchor="t"/>
            <a:lstStyle/>
            <a:p>
              <a:pPr marL="115570" indent="-115570" defTabSz="91440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Dashboards with multiple visualizations of data with drilldown capabilities to enable management to gain insights from aggregated data.</a:t>
              </a:r>
              <a:endParaRPr lang="en-US">
                <a:ea typeface="Verdana"/>
              </a:endParaRP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Supplier Spend report, Order Book Report</a:t>
              </a:r>
            </a:p>
          </p:txBody>
        </p:sp>
        <p:sp>
          <p:nvSpPr>
            <p:cNvPr id="38" name="Rounded Rectangle 34">
              <a:extLst>
                <a:ext uri="{FF2B5EF4-FFF2-40B4-BE49-F238E27FC236}">
                  <a16:creationId xmlns:a16="http://schemas.microsoft.com/office/drawing/2014/main" id="{78D0EB86-2D68-4C55-9543-5E580008CD54}"/>
                </a:ext>
              </a:extLst>
            </p:cNvPr>
            <p:cNvSpPr/>
            <p:nvPr/>
          </p:nvSpPr>
          <p:spPr bwMode="gray">
            <a:xfrm rot="5400000">
              <a:off x="458614" y="4147297"/>
              <a:ext cx="3072765" cy="524718"/>
            </a:xfrm>
            <a:prstGeom prst="roundRect">
              <a:avLst/>
            </a:prstGeom>
            <a:solidFill>
              <a:schemeClr val="bg1">
                <a:lumMod val="95000"/>
              </a:schemeClr>
            </a:solidFill>
            <a:ln w="12700" algn="ctr">
              <a:noFill/>
              <a:prstDash val="sysDot"/>
              <a:miter lim="800000"/>
              <a:headEnd/>
              <a:tailEnd/>
            </a:ln>
          </p:spPr>
          <p:txBody>
            <a:bodyPr vert="vert270" wrap="squar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ea typeface="Verdana" panose="020B0604030504040204" pitchFamily="34" charset="0"/>
                  <a:cs typeface="Verdana" panose="020B0604030504040204" pitchFamily="34" charset="0"/>
                </a:rPr>
                <a:t>Usage</a:t>
              </a:r>
            </a:p>
          </p:txBody>
        </p:sp>
        <p:sp>
          <p:nvSpPr>
            <p:cNvPr id="39" name="Rounded Rectangle 35">
              <a:extLst>
                <a:ext uri="{FF2B5EF4-FFF2-40B4-BE49-F238E27FC236}">
                  <a16:creationId xmlns:a16="http://schemas.microsoft.com/office/drawing/2014/main" id="{AF30D533-1AB2-4010-ABAB-DF0807936C9D}"/>
                </a:ext>
              </a:extLst>
            </p:cNvPr>
            <p:cNvSpPr/>
            <p:nvPr/>
          </p:nvSpPr>
          <p:spPr bwMode="gray">
            <a:xfrm rot="5400000">
              <a:off x="1546824" y="2065593"/>
              <a:ext cx="896350" cy="524720"/>
            </a:xfrm>
            <a:prstGeom prst="roundRect">
              <a:avLst/>
            </a:prstGeom>
            <a:solidFill>
              <a:schemeClr val="accent1"/>
            </a:solidFill>
            <a:ln w="12700" algn="ctr">
              <a:noFill/>
              <a:prstDash val="sysDot"/>
              <a:miter lim="800000"/>
              <a:headEnd/>
              <a:tailEnd/>
            </a:ln>
          </p:spPr>
          <p:txBody>
            <a:bodyPr vert="vert270" wrap="square" lIns="88900" tIns="88900" rIns="88900" bIns="88900" rtlCol="0" anchor="ctr"/>
            <a:lstStyle/>
            <a:p>
              <a:pPr algn="ctr">
                <a:defRPr/>
              </a:pPr>
              <a:r>
                <a:rPr lang="en-US" sz="1200" b="1" kern="0">
                  <a:solidFill>
                    <a:srgbClr val="FFFFFF"/>
                  </a:solidFill>
                  <a:ea typeface="Verdana" panose="020B0604030504040204" pitchFamily="34" charset="0"/>
                  <a:cs typeface="Verdana" panose="020B0604030504040204" pitchFamily="34" charset="0"/>
                </a:rPr>
                <a:t>Purpose</a:t>
              </a:r>
            </a:p>
          </p:txBody>
        </p:sp>
        <p:cxnSp>
          <p:nvCxnSpPr>
            <p:cNvPr id="40" name="Straight Connector 39">
              <a:extLst>
                <a:ext uri="{FF2B5EF4-FFF2-40B4-BE49-F238E27FC236}">
                  <a16:creationId xmlns:a16="http://schemas.microsoft.com/office/drawing/2014/main" id="{500DC517-BF75-4624-BE92-F3FB361A6635}"/>
                </a:ext>
              </a:extLst>
            </p:cNvPr>
            <p:cNvCxnSpPr/>
            <p:nvPr/>
          </p:nvCxnSpPr>
          <p:spPr>
            <a:xfrm>
              <a:off x="2412540" y="1856191"/>
              <a:ext cx="0" cy="933925"/>
            </a:xfrm>
            <a:prstGeom prst="line">
              <a:avLst/>
            </a:prstGeom>
            <a:noFill/>
            <a:ln w="9525" cap="flat" cmpd="sng" algn="ctr">
              <a:solidFill>
                <a:schemeClr val="accent6"/>
              </a:solidFill>
              <a:prstDash val="solid"/>
            </a:ln>
            <a:effectLst/>
          </p:spPr>
        </p:cxnSp>
        <p:cxnSp>
          <p:nvCxnSpPr>
            <p:cNvPr id="41" name="Straight Connector 40">
              <a:extLst>
                <a:ext uri="{FF2B5EF4-FFF2-40B4-BE49-F238E27FC236}">
                  <a16:creationId xmlns:a16="http://schemas.microsoft.com/office/drawing/2014/main" id="{17415407-8065-4E03-898A-9F624AB48EDE}"/>
                </a:ext>
              </a:extLst>
            </p:cNvPr>
            <p:cNvCxnSpPr/>
            <p:nvPr/>
          </p:nvCxnSpPr>
          <p:spPr>
            <a:xfrm>
              <a:off x="2412540" y="2849685"/>
              <a:ext cx="0" cy="3072767"/>
            </a:xfrm>
            <a:prstGeom prst="line">
              <a:avLst/>
            </a:prstGeom>
            <a:noFill/>
            <a:ln w="9525" cap="flat" cmpd="sng" algn="ctr">
              <a:solidFill>
                <a:schemeClr val="accent6"/>
              </a:solidFill>
              <a:prstDash val="solid"/>
            </a:ln>
            <a:effectLst/>
          </p:spPr>
        </p:cxnSp>
      </p:grpSp>
      <p:sp>
        <p:nvSpPr>
          <p:cNvPr id="18" name="Rounded Rectangle 69">
            <a:extLst>
              <a:ext uri="{FF2B5EF4-FFF2-40B4-BE49-F238E27FC236}">
                <a16:creationId xmlns:a16="http://schemas.microsoft.com/office/drawing/2014/main" id="{0C759206-E086-46BC-9B03-287E5E31DC0E}"/>
              </a:ext>
            </a:extLst>
          </p:cNvPr>
          <p:cNvSpPr/>
          <p:nvPr/>
        </p:nvSpPr>
        <p:spPr bwMode="gray">
          <a:xfrm>
            <a:off x="8363312" y="2621470"/>
            <a:ext cx="2766935" cy="476519"/>
          </a:xfrm>
          <a:prstGeom prst="roundRect">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GB" sz="1200" b="1" kern="0">
                <a:solidFill>
                  <a:srgbClr val="FFFFFF"/>
                </a:solidFill>
                <a:ea typeface="Verdana" panose="020B0604030504040204" pitchFamily="34" charset="0"/>
              </a:rPr>
              <a:t>External Reporting </a:t>
            </a:r>
            <a:endParaRPr lang="en-US" sz="1200" b="1" kern="0">
              <a:solidFill>
                <a:srgbClr val="FFFFFF"/>
              </a:solidFill>
              <a:ea typeface="Verdana" panose="020B0604030504040204" pitchFamily="34" charset="0"/>
            </a:endParaRPr>
          </a:p>
        </p:txBody>
      </p:sp>
      <p:sp>
        <p:nvSpPr>
          <p:cNvPr id="19" name="Rounded Rectangle 70">
            <a:extLst>
              <a:ext uri="{FF2B5EF4-FFF2-40B4-BE49-F238E27FC236}">
                <a16:creationId xmlns:a16="http://schemas.microsoft.com/office/drawing/2014/main" id="{99322086-99C0-4F47-888E-C3306F28F06B}"/>
              </a:ext>
            </a:extLst>
          </p:cNvPr>
          <p:cNvSpPr/>
          <p:nvPr/>
        </p:nvSpPr>
        <p:spPr bwMode="gray">
          <a:xfrm>
            <a:off x="8363310" y="3151491"/>
            <a:ext cx="2766935" cy="1616247"/>
          </a:xfrm>
          <a:prstGeom prst="roundRect">
            <a:avLst/>
          </a:prstGeom>
          <a:solidFill>
            <a:schemeClr val="bg1">
              <a:lumMod val="95000"/>
            </a:schemeClr>
          </a:solidFill>
          <a:ln w="12700" algn="ctr">
            <a:noFill/>
            <a:prstDash val="sysDot"/>
            <a:miter lim="800000"/>
            <a:headEnd/>
            <a:tailEnd/>
          </a:ln>
        </p:spPr>
        <p:txBody>
          <a:bodyPr wrap="square" lIns="88900" tIns="88900" rIns="88900" bIns="88900" rtlCol="0" anchor="t"/>
          <a:lstStyle/>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Financial statements including P&amp;L, Balance Sheet and Cash Flow for Multi-GAAP Reporting needs</a:t>
            </a: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10Q/10K SEC reports, Regulatory report</a:t>
            </a:r>
          </a:p>
        </p:txBody>
      </p:sp>
    </p:spTree>
    <p:extLst>
      <p:ext uri="{BB962C8B-B14F-4D97-AF65-F5344CB8AC3E}">
        <p14:creationId xmlns:p14="http://schemas.microsoft.com/office/powerpoint/2010/main" val="8676069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7"/>
            <a:ext cx="11242525" cy="533400"/>
          </a:xfrm>
        </p:spPr>
        <p:txBody>
          <a:bodyPr>
            <a:normAutofit fontScale="90000"/>
          </a:bodyPr>
          <a:lstStyle/>
          <a:p>
            <a:r>
              <a:rPr lang="en-US">
                <a:latin typeface="Arial" charset="0"/>
                <a:cs typeface="Arial" charset="0"/>
              </a:rPr>
              <a:t>Future State Information Delivery Architecture</a:t>
            </a:r>
            <a:endParaRPr lang="en-US"/>
          </a:p>
        </p:txBody>
      </p:sp>
      <p:sp>
        <p:nvSpPr>
          <p:cNvPr id="149" name="TextBox 148">
            <a:extLst>
              <a:ext uri="{FF2B5EF4-FFF2-40B4-BE49-F238E27FC236}">
                <a16:creationId xmlns:a16="http://schemas.microsoft.com/office/drawing/2014/main" id="{19115964-6A98-4615-A645-68E9B9CD892A}"/>
              </a:ext>
            </a:extLst>
          </p:cNvPr>
          <p:cNvSpPr txBox="1"/>
          <p:nvPr/>
        </p:nvSpPr>
        <p:spPr bwMode="gray">
          <a:xfrm rot="16200000">
            <a:off x="4049915" y="4124366"/>
            <a:ext cx="1086984" cy="307338"/>
          </a:xfrm>
          <a:prstGeom prst="rect">
            <a:avLst/>
          </a:prstGeom>
          <a:solidFill>
            <a:srgbClr val="ECEA9D"/>
          </a:solidFill>
        </p:spPr>
        <p:txBody>
          <a:bodyPr wrap="square" lIns="0" rIns="0" rtlCol="0" anchor="b" anchorCtr="0">
            <a:normAutofit/>
          </a:bodyPr>
          <a:lstStyle/>
          <a:p>
            <a:pPr>
              <a:lnSpc>
                <a:spcPts val="900"/>
              </a:lnSpc>
            </a:pPr>
            <a:endParaRPr lang="en-US" sz="1300" b="1" spc="120">
              <a:solidFill>
                <a:schemeClr val="tx1"/>
              </a:solidFill>
              <a:cs typeface="Posterama" panose="020B0502040204020203" pitchFamily="34" charset="0"/>
            </a:endParaRPr>
          </a:p>
        </p:txBody>
      </p:sp>
      <p:sp>
        <p:nvSpPr>
          <p:cNvPr id="150" name="Text Placeholder 1">
            <a:extLst>
              <a:ext uri="{FF2B5EF4-FFF2-40B4-BE49-F238E27FC236}">
                <a16:creationId xmlns:a16="http://schemas.microsoft.com/office/drawing/2014/main" id="{A8F85775-0322-4ABD-B233-15B87B7CF165}"/>
              </a:ext>
            </a:extLst>
          </p:cNvPr>
          <p:cNvSpPr txBox="1">
            <a:spLocks/>
          </p:cNvSpPr>
          <p:nvPr/>
        </p:nvSpPr>
        <p:spPr>
          <a:xfrm>
            <a:off x="391526" y="934304"/>
            <a:ext cx="11399272" cy="404682"/>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lang="en-US" sz="1312">
                <a:solidFill>
                  <a:prstClr val="white">
                    <a:lumMod val="50000"/>
                  </a:prstClr>
                </a:solidFill>
                <a:latin typeface="Arial" panose="020B0604020202020204" pitchFamily="34" charset="0"/>
                <a:cs typeface="Arial" panose="020B0604020202020204" pitchFamily="34" charset="0"/>
              </a:rPr>
              <a:t>Seamlessly integrated Financial Enterprise Performance model enables Digital Transformation, Process Improvement, and Workflow Efficiency</a:t>
            </a:r>
            <a:endParaRPr kumimoji="0" lang="en-US" sz="1312"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
        <p:nvSpPr>
          <p:cNvPr id="151" name="TextBox 150">
            <a:extLst>
              <a:ext uri="{FF2B5EF4-FFF2-40B4-BE49-F238E27FC236}">
                <a16:creationId xmlns:a16="http://schemas.microsoft.com/office/drawing/2014/main" id="{4D367C7A-379D-4EE4-A0E7-4D96E69FB815}"/>
              </a:ext>
            </a:extLst>
          </p:cNvPr>
          <p:cNvSpPr txBox="1"/>
          <p:nvPr/>
        </p:nvSpPr>
        <p:spPr>
          <a:xfrm>
            <a:off x="469900" y="1434950"/>
            <a:ext cx="4970197" cy="553998"/>
          </a:xfrm>
          <a:prstGeom prst="rect">
            <a:avLst/>
          </a:prstGeom>
          <a:noFill/>
        </p:spPr>
        <p:txBody>
          <a:bodyPr vert="horz" wrap="square" lIns="0" tIns="0" rIns="0" bIns="0" rtlCol="0">
            <a:spAutoFit/>
          </a:bodyPr>
          <a:lstStyle/>
          <a:p>
            <a:pPr marL="0" marR="0" lvl="0" indent="0" algn="just" defTabSz="914400" rtl="0" eaLnBrk="1" fontAlgn="auto" latinLnBrk="0" hangingPunct="1">
              <a:lnSpc>
                <a:spcPct val="100000"/>
              </a:lnSpc>
              <a:spcBef>
                <a:spcPts val="200"/>
              </a:spcBef>
              <a:spcAft>
                <a:spcPts val="0"/>
              </a:spcAft>
              <a:buClrTx/>
              <a:buSzPct val="100000"/>
              <a:buFontTx/>
              <a:buNone/>
              <a:tabLst/>
              <a:defRPr/>
            </a:pPr>
            <a:r>
              <a:rPr lang="en-US" sz="1200" i="1">
                <a:solidFill>
                  <a:prstClr val="black"/>
                </a:solidFill>
                <a:latin typeface="Arial" panose="020B0604020202020204" pitchFamily="34" charset="0"/>
                <a:cs typeface="Arial" panose="020B0604020202020204" pitchFamily="34" charset="0"/>
              </a:rPr>
              <a:t>EPM &amp; ERP applications will work together to provide operational control, tactical analysis and strategic management outlook needed to drive growth and improvements.</a:t>
            </a:r>
            <a:endParaRPr kumimoji="0" lang="en-US" sz="120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2" name="Text Placeholder 2">
            <a:extLst>
              <a:ext uri="{FF2B5EF4-FFF2-40B4-BE49-F238E27FC236}">
                <a16:creationId xmlns:a16="http://schemas.microsoft.com/office/drawing/2014/main" id="{0882BF0F-F4A2-406F-894C-DF3D18959AE4}"/>
              </a:ext>
            </a:extLst>
          </p:cNvPr>
          <p:cNvSpPr txBox="1">
            <a:spLocks/>
          </p:cNvSpPr>
          <p:nvPr/>
        </p:nvSpPr>
        <p:spPr>
          <a:xfrm>
            <a:off x="668359" y="2352125"/>
            <a:ext cx="2038350" cy="43629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1600" b="1"/>
              <a:t>EPM</a:t>
            </a:r>
          </a:p>
        </p:txBody>
      </p:sp>
      <p:sp>
        <p:nvSpPr>
          <p:cNvPr id="153" name="Rounded Rectangle 18">
            <a:extLst>
              <a:ext uri="{FF2B5EF4-FFF2-40B4-BE49-F238E27FC236}">
                <a16:creationId xmlns:a16="http://schemas.microsoft.com/office/drawing/2014/main" id="{FE8E0648-DE46-45E7-9F4B-4A2921791E89}"/>
              </a:ext>
            </a:extLst>
          </p:cNvPr>
          <p:cNvSpPr/>
          <p:nvPr/>
        </p:nvSpPr>
        <p:spPr bwMode="gray">
          <a:xfrm>
            <a:off x="2754076" y="3483967"/>
            <a:ext cx="2038350" cy="3021356"/>
          </a:xfrm>
          <a:prstGeom prst="roundRect">
            <a:avLst/>
          </a:prstGeom>
          <a:noFill/>
          <a:ln>
            <a:headEnd/>
            <a:tailEnd/>
          </a:ln>
        </p:spPr>
        <p:style>
          <a:lnRef idx="2">
            <a:schemeClr val="accent6"/>
          </a:lnRef>
          <a:fillRef idx="1">
            <a:schemeClr val="lt1"/>
          </a:fillRef>
          <a:effectRef idx="0">
            <a:schemeClr val="accent6"/>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4" name="TextBox 153">
            <a:extLst>
              <a:ext uri="{FF2B5EF4-FFF2-40B4-BE49-F238E27FC236}">
                <a16:creationId xmlns:a16="http://schemas.microsoft.com/office/drawing/2014/main" id="{E90AABB5-16E9-46A3-A9DD-CDF858ACAC53}"/>
              </a:ext>
            </a:extLst>
          </p:cNvPr>
          <p:cNvSpPr txBox="1"/>
          <p:nvPr/>
        </p:nvSpPr>
        <p:spPr>
          <a:xfrm>
            <a:off x="9217163" y="3954680"/>
            <a:ext cx="23902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Tactical</a:t>
            </a:r>
          </a:p>
        </p:txBody>
      </p:sp>
      <p:sp>
        <p:nvSpPr>
          <p:cNvPr id="155" name="TextBox 154">
            <a:extLst>
              <a:ext uri="{FF2B5EF4-FFF2-40B4-BE49-F238E27FC236}">
                <a16:creationId xmlns:a16="http://schemas.microsoft.com/office/drawing/2014/main" id="{7A33CF0A-6D3F-4EFE-937E-BC4B2F5509F3}"/>
              </a:ext>
            </a:extLst>
          </p:cNvPr>
          <p:cNvSpPr txBox="1"/>
          <p:nvPr/>
        </p:nvSpPr>
        <p:spPr>
          <a:xfrm>
            <a:off x="8487703" y="2817300"/>
            <a:ext cx="2871537"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Strategic</a:t>
            </a:r>
          </a:p>
        </p:txBody>
      </p:sp>
      <p:sp>
        <p:nvSpPr>
          <p:cNvPr id="156" name="Text Placeholder 2">
            <a:extLst>
              <a:ext uri="{FF2B5EF4-FFF2-40B4-BE49-F238E27FC236}">
                <a16:creationId xmlns:a16="http://schemas.microsoft.com/office/drawing/2014/main" id="{A30CF0AC-6D22-4744-A405-43BB5B5C0714}"/>
              </a:ext>
            </a:extLst>
          </p:cNvPr>
          <p:cNvSpPr txBox="1">
            <a:spLocks/>
          </p:cNvSpPr>
          <p:nvPr/>
        </p:nvSpPr>
        <p:spPr>
          <a:xfrm>
            <a:off x="2674448" y="3562852"/>
            <a:ext cx="2038350" cy="43629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1600" b="1"/>
              <a:t>ERP</a:t>
            </a:r>
          </a:p>
        </p:txBody>
      </p:sp>
      <p:sp>
        <p:nvSpPr>
          <p:cNvPr id="157" name="TextBox 156">
            <a:extLst>
              <a:ext uri="{FF2B5EF4-FFF2-40B4-BE49-F238E27FC236}">
                <a16:creationId xmlns:a16="http://schemas.microsoft.com/office/drawing/2014/main" id="{DF1D46D2-7477-40A1-B4CC-75FD92EE98E1}"/>
              </a:ext>
            </a:extLst>
          </p:cNvPr>
          <p:cNvSpPr txBox="1"/>
          <p:nvPr/>
        </p:nvSpPr>
        <p:spPr bwMode="gray">
          <a:xfrm rot="16200000">
            <a:off x="1836778" y="3215405"/>
            <a:ext cx="1424189" cy="306912"/>
          </a:xfrm>
          <a:prstGeom prst="rect">
            <a:avLst/>
          </a:prstGeom>
          <a:solidFill>
            <a:srgbClr val="A1D4C9"/>
          </a:solidFill>
        </p:spPr>
        <p:txBody>
          <a:bodyPr wrap="square" lIns="0" rIns="0" rtlCol="0" anchor="b" anchorCtr="0">
            <a:normAutofit/>
          </a:bodyPr>
          <a:lstStyle/>
          <a:p>
            <a:pPr>
              <a:lnSpc>
                <a:spcPts val="900"/>
              </a:lnSpc>
            </a:pPr>
            <a:r>
              <a:rPr lang="en-US" sz="1300" b="1" spc="120">
                <a:solidFill>
                  <a:schemeClr val="tx1"/>
                </a:solidFill>
                <a:latin typeface="Arial" panose="020B0604020202020204" pitchFamily="34" charset="0"/>
                <a:cs typeface="Arial" panose="020B0604020202020204" pitchFamily="34" charset="0"/>
              </a:rPr>
              <a:t> ANALYTICAL</a:t>
            </a:r>
          </a:p>
        </p:txBody>
      </p:sp>
      <p:sp>
        <p:nvSpPr>
          <p:cNvPr id="158" name="TextBox 157">
            <a:extLst>
              <a:ext uri="{FF2B5EF4-FFF2-40B4-BE49-F238E27FC236}">
                <a16:creationId xmlns:a16="http://schemas.microsoft.com/office/drawing/2014/main" id="{7362EB65-5CEF-4E46-A869-D974EE233131}"/>
              </a:ext>
            </a:extLst>
          </p:cNvPr>
          <p:cNvSpPr txBox="1"/>
          <p:nvPr/>
        </p:nvSpPr>
        <p:spPr bwMode="gray">
          <a:xfrm rot="16200000">
            <a:off x="3645792" y="5267492"/>
            <a:ext cx="1887243" cy="299356"/>
          </a:xfrm>
          <a:prstGeom prst="rect">
            <a:avLst/>
          </a:prstGeom>
          <a:solidFill>
            <a:srgbClr val="7EC670"/>
          </a:solidFill>
        </p:spPr>
        <p:txBody>
          <a:bodyPr wrap="square" lIns="0" rIns="0" rtlCol="0" anchor="b" anchorCtr="0">
            <a:normAutofit/>
          </a:bodyPr>
          <a:lstStyle/>
          <a:p>
            <a:pPr>
              <a:lnSpc>
                <a:spcPts val="900"/>
              </a:lnSpc>
            </a:pPr>
            <a:r>
              <a:rPr lang="en-US" sz="1300" b="1" spc="120">
                <a:solidFill>
                  <a:schemeClr val="tx1"/>
                </a:solidFill>
                <a:latin typeface="Arial" panose="020B0604020202020204" pitchFamily="34" charset="0"/>
                <a:cs typeface="Arial" panose="020B0604020202020204" pitchFamily="34" charset="0"/>
              </a:rPr>
              <a:t> TRANSACTIONAL</a:t>
            </a:r>
          </a:p>
        </p:txBody>
      </p:sp>
      <p:sp>
        <p:nvSpPr>
          <p:cNvPr id="159" name="TextBox 158">
            <a:extLst>
              <a:ext uri="{FF2B5EF4-FFF2-40B4-BE49-F238E27FC236}">
                <a16:creationId xmlns:a16="http://schemas.microsoft.com/office/drawing/2014/main" id="{0C48EC0F-D55F-4814-935D-77561562FA57}"/>
              </a:ext>
            </a:extLst>
          </p:cNvPr>
          <p:cNvSpPr txBox="1"/>
          <p:nvPr/>
        </p:nvSpPr>
        <p:spPr bwMode="gray">
          <a:xfrm rot="16200000">
            <a:off x="2276962" y="4187032"/>
            <a:ext cx="540647" cy="306911"/>
          </a:xfrm>
          <a:prstGeom prst="rect">
            <a:avLst/>
          </a:prstGeom>
          <a:solidFill>
            <a:srgbClr val="ECEA9D"/>
          </a:solidFill>
        </p:spPr>
        <p:txBody>
          <a:bodyPr wrap="square" lIns="0" rIns="0" rtlCol="0" anchor="b" anchorCtr="0">
            <a:normAutofit/>
          </a:bodyPr>
          <a:lstStyle/>
          <a:p>
            <a:pPr>
              <a:lnSpc>
                <a:spcPts val="900"/>
              </a:lnSpc>
            </a:pPr>
            <a:endParaRPr lang="en-US" sz="1300" b="1" spc="120">
              <a:solidFill>
                <a:schemeClr val="tx1"/>
              </a:solidFill>
              <a:cs typeface="Posterama" panose="020B0502040204020203" pitchFamily="34" charset="0"/>
            </a:endParaRPr>
          </a:p>
        </p:txBody>
      </p:sp>
      <p:sp>
        <p:nvSpPr>
          <p:cNvPr id="160" name="Rounded Rectangle 18">
            <a:extLst>
              <a:ext uri="{FF2B5EF4-FFF2-40B4-BE49-F238E27FC236}">
                <a16:creationId xmlns:a16="http://schemas.microsoft.com/office/drawing/2014/main" id="{C2BA8BFD-B2B7-4500-8BE6-A72C9FC4A814}"/>
              </a:ext>
            </a:extLst>
          </p:cNvPr>
          <p:cNvSpPr/>
          <p:nvPr/>
        </p:nvSpPr>
        <p:spPr bwMode="gray">
          <a:xfrm>
            <a:off x="668359" y="2262534"/>
            <a:ext cx="2038350" cy="3021355"/>
          </a:xfrm>
          <a:prstGeom prst="roundRect">
            <a:avLst/>
          </a:prstGeom>
          <a:noFill/>
          <a:ln>
            <a:headEnd/>
            <a:tailEnd/>
          </a:ln>
        </p:spPr>
        <p:style>
          <a:lnRef idx="2">
            <a:schemeClr val="accent6"/>
          </a:lnRef>
          <a:fillRef idx="1">
            <a:schemeClr val="lt1"/>
          </a:fillRef>
          <a:effectRef idx="0">
            <a:schemeClr val="accent6"/>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1" name="TextBox 160">
            <a:extLst>
              <a:ext uri="{FF2B5EF4-FFF2-40B4-BE49-F238E27FC236}">
                <a16:creationId xmlns:a16="http://schemas.microsoft.com/office/drawing/2014/main" id="{98645C7A-54DB-4AD7-9670-A0BB4C58DA35}"/>
              </a:ext>
            </a:extLst>
          </p:cNvPr>
          <p:cNvSpPr txBox="1"/>
          <p:nvPr/>
        </p:nvSpPr>
        <p:spPr>
          <a:xfrm>
            <a:off x="806431" y="2637883"/>
            <a:ext cx="1608958" cy="2839239"/>
          </a:xfrm>
          <a:prstGeom prst="rect">
            <a:avLst/>
          </a:prstGeom>
          <a:noFill/>
        </p:spPr>
        <p:txBody>
          <a:bodyPr vert="horz" wrap="square" lIns="0" tIns="0" rIns="0" bIns="0" rtlCol="0">
            <a:spAutoFit/>
          </a:bodyPr>
          <a:lstStyle/>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Financial Budgeting &amp;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CAPEX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Project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Long Range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Consolidations &amp; Close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Reporting &amp; Analytics</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Slice/Dice/Pivot</a:t>
            </a:r>
          </a:p>
          <a:p>
            <a:pPr>
              <a:spcBef>
                <a:spcPts val="600"/>
              </a:spcBef>
              <a:spcAft>
                <a:spcPts val="300"/>
              </a:spcAft>
              <a:buClr>
                <a:schemeClr val="tx1"/>
              </a:buClr>
              <a:buSzPct val="80000"/>
            </a:pPr>
            <a:endParaRPr lang="en-US" sz="1100">
              <a:latin typeface="Arial" panose="020B0604020202020204" pitchFamily="34" charset="0"/>
              <a:cs typeface="Arial" panose="020B0604020202020204" pitchFamily="34" charset="0"/>
            </a:endParaRPr>
          </a:p>
        </p:txBody>
      </p:sp>
      <p:sp>
        <p:nvSpPr>
          <p:cNvPr id="162" name="TextBox 161">
            <a:extLst>
              <a:ext uri="{FF2B5EF4-FFF2-40B4-BE49-F238E27FC236}">
                <a16:creationId xmlns:a16="http://schemas.microsoft.com/office/drawing/2014/main" id="{1B3F3F7B-C748-4CCE-B609-32C46FB22B29}"/>
              </a:ext>
            </a:extLst>
          </p:cNvPr>
          <p:cNvSpPr txBox="1"/>
          <p:nvPr/>
        </p:nvSpPr>
        <p:spPr>
          <a:xfrm>
            <a:off x="2788958" y="3882707"/>
            <a:ext cx="1608958" cy="2500685"/>
          </a:xfrm>
          <a:prstGeom prst="rect">
            <a:avLst/>
          </a:prstGeom>
          <a:noFill/>
        </p:spPr>
        <p:txBody>
          <a:bodyPr vert="horz" wrap="square" lIns="0" tIns="0" rIns="0" bIns="0" rtlCol="0">
            <a:spAutoFit/>
          </a:bodyPr>
          <a:lstStyle/>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General Ledger</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Accounts Payable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Accounts Receivable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Fixed Assets</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Order-to-Cash</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Sub-Ledger Accounting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Transactional BI &amp; Reporting</a:t>
            </a:r>
          </a:p>
          <a:p>
            <a:pPr marL="285750" indent="-285750">
              <a:spcBef>
                <a:spcPts val="600"/>
              </a:spcBef>
              <a:spcAft>
                <a:spcPts val="300"/>
              </a:spcAft>
              <a:buClr>
                <a:schemeClr val="tx1"/>
              </a:buClr>
              <a:buSzPct val="80000"/>
              <a:buFont typeface="Wingdings" panose="05000000000000000000" pitchFamily="2" charset="2"/>
              <a:buChar char="§"/>
            </a:pPr>
            <a:endParaRPr lang="en-US" sz="1100">
              <a:latin typeface="Arial" panose="020B0604020202020204" pitchFamily="34" charset="0"/>
              <a:cs typeface="Arial" panose="020B0604020202020204" pitchFamily="34" charset="0"/>
            </a:endParaRPr>
          </a:p>
        </p:txBody>
      </p:sp>
      <p:sp>
        <p:nvSpPr>
          <p:cNvPr id="163" name="TextBox 162">
            <a:extLst>
              <a:ext uri="{FF2B5EF4-FFF2-40B4-BE49-F238E27FC236}">
                <a16:creationId xmlns:a16="http://schemas.microsoft.com/office/drawing/2014/main" id="{CDAA9150-4328-40ED-8618-2DB9F9C6F53C}"/>
              </a:ext>
            </a:extLst>
          </p:cNvPr>
          <p:cNvSpPr txBox="1"/>
          <p:nvPr/>
        </p:nvSpPr>
        <p:spPr>
          <a:xfrm>
            <a:off x="5861085" y="1445444"/>
            <a:ext cx="5699637" cy="738664"/>
          </a:xfrm>
          <a:prstGeom prst="rect">
            <a:avLst/>
          </a:prstGeom>
          <a:noFill/>
        </p:spPr>
        <p:txBody>
          <a:bodyPr vert="horz" wrap="square" lIns="0" tIns="0" rIns="0" bIns="0" rtlCol="0">
            <a:spAutoFit/>
          </a:bodyPr>
          <a:lstStyle/>
          <a:p>
            <a:pPr marL="0" marR="0" lvl="0" indent="0" algn="just" defTabSz="914400" rtl="0" eaLnBrk="1" fontAlgn="auto" latinLnBrk="0" hangingPunct="1">
              <a:lnSpc>
                <a:spcPct val="100000"/>
              </a:lnSpc>
              <a:spcBef>
                <a:spcPts val="200"/>
              </a:spcBef>
              <a:spcAft>
                <a:spcPts val="0"/>
              </a:spcAft>
              <a:buClrTx/>
              <a:buSzPct val="100000"/>
              <a:buFontTx/>
              <a:buNone/>
              <a:tabLst/>
              <a:defRPr/>
            </a:pPr>
            <a:r>
              <a:rPr lang="en-US" sz="1200" i="1">
                <a:solidFill>
                  <a:prstClr val="black"/>
                </a:solidFill>
                <a:latin typeface="Arial" panose="020B0604020202020204" pitchFamily="34" charset="0"/>
                <a:cs typeface="Arial" panose="020B0604020202020204" pitchFamily="34" charset="0"/>
              </a:rPr>
              <a:t>Information model for reporting can be represented by the pyramid below. From transaction/operational detail to summaries, ERP and EPM technology combine to deliver integrated reporting functionality at all levels of operations and financial management.</a:t>
            </a:r>
            <a:endParaRPr kumimoji="0" lang="en-US" sz="120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64" name="Picture 2">
            <a:extLst>
              <a:ext uri="{FF2B5EF4-FFF2-40B4-BE49-F238E27FC236}">
                <a16:creationId xmlns:a16="http://schemas.microsoft.com/office/drawing/2014/main" id="{7EF048DE-E067-48F3-B998-BCAB659B4A5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7888" y="2352125"/>
            <a:ext cx="4824412" cy="446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 name="TextBox 164">
            <a:extLst>
              <a:ext uri="{FF2B5EF4-FFF2-40B4-BE49-F238E27FC236}">
                <a16:creationId xmlns:a16="http://schemas.microsoft.com/office/drawing/2014/main" id="{89CD3669-EFC5-4D01-BD13-755BD0AE91F1}"/>
              </a:ext>
            </a:extLst>
          </p:cNvPr>
          <p:cNvSpPr txBox="1"/>
          <p:nvPr/>
        </p:nvSpPr>
        <p:spPr>
          <a:xfrm>
            <a:off x="9733232" y="4994645"/>
            <a:ext cx="3304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Operational</a:t>
            </a:r>
          </a:p>
        </p:txBody>
      </p:sp>
    </p:spTree>
    <p:extLst>
      <p:ext uri="{BB962C8B-B14F-4D97-AF65-F5344CB8AC3E}">
        <p14:creationId xmlns:p14="http://schemas.microsoft.com/office/powerpoint/2010/main" val="22217039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bwMode="gray">
          <a:xfrm>
            <a:off x="469899" y="736688"/>
            <a:ext cx="9438223" cy="757025"/>
          </a:xfrm>
        </p:spPr>
        <p:txBody>
          <a:bodyPr/>
          <a:lstStyle/>
          <a:p>
            <a:r>
              <a:rPr lang="en-US" sz="1400">
                <a:solidFill>
                  <a:schemeClr val="tx1"/>
                </a:solidFill>
              </a:rPr>
              <a:t>The EPM solution will provide core, supplemental, and analytical external &amp; internal reporting for the finance function.</a:t>
            </a:r>
          </a:p>
        </p:txBody>
      </p:sp>
      <p:sp>
        <p:nvSpPr>
          <p:cNvPr id="2" name="Title 1"/>
          <p:cNvSpPr>
            <a:spLocks noGrp="1"/>
          </p:cNvSpPr>
          <p:nvPr>
            <p:ph type="title"/>
          </p:nvPr>
        </p:nvSpPr>
        <p:spPr bwMode="gray">
          <a:xfrm>
            <a:off x="469900" y="402587"/>
            <a:ext cx="11188700" cy="334101"/>
          </a:xfrm>
        </p:spPr>
        <p:txBody>
          <a:bodyPr vert="horz" lIns="0" tIns="0" rIns="0" bIns="0" rtlCol="0" anchor="t" anchorCtr="0">
            <a:noAutofit/>
          </a:bodyPr>
          <a:lstStyle/>
          <a:p>
            <a:r>
              <a:rPr lang="en-US"/>
              <a:t>Reporting Use Cases Supported By Oracle Cloud</a:t>
            </a:r>
          </a:p>
        </p:txBody>
      </p:sp>
      <p:graphicFrame>
        <p:nvGraphicFramePr>
          <p:cNvPr id="48" name="Table 47"/>
          <p:cNvGraphicFramePr>
            <a:graphicFrameLocks noGrp="1"/>
          </p:cNvGraphicFramePr>
          <p:nvPr>
            <p:extLst>
              <p:ext uri="{D42A27DB-BD31-4B8C-83A1-F6EECF244321}">
                <p14:modId xmlns:p14="http://schemas.microsoft.com/office/powerpoint/2010/main" val="383193686"/>
              </p:ext>
            </p:extLst>
          </p:nvPr>
        </p:nvGraphicFramePr>
        <p:xfrm>
          <a:off x="469899" y="1057559"/>
          <a:ext cx="11188698" cy="5166002"/>
        </p:xfrm>
        <a:graphic>
          <a:graphicData uri="http://schemas.openxmlformats.org/drawingml/2006/table">
            <a:tbl>
              <a:tblPr firstRow="1" bandRow="1">
                <a:tableStyleId>{5C22544A-7EE6-4342-B048-85BDC9FD1C3A}</a:tableStyleId>
              </a:tblPr>
              <a:tblGrid>
                <a:gridCol w="8464551">
                  <a:extLst>
                    <a:ext uri="{9D8B030D-6E8A-4147-A177-3AD203B41FA5}">
                      <a16:colId xmlns:a16="http://schemas.microsoft.com/office/drawing/2014/main" val="20000"/>
                    </a:ext>
                  </a:extLst>
                </a:gridCol>
                <a:gridCol w="908049">
                  <a:extLst>
                    <a:ext uri="{9D8B030D-6E8A-4147-A177-3AD203B41FA5}">
                      <a16:colId xmlns:a16="http://schemas.microsoft.com/office/drawing/2014/main" val="831938702"/>
                    </a:ext>
                  </a:extLst>
                </a:gridCol>
                <a:gridCol w="908049">
                  <a:extLst>
                    <a:ext uri="{9D8B030D-6E8A-4147-A177-3AD203B41FA5}">
                      <a16:colId xmlns:a16="http://schemas.microsoft.com/office/drawing/2014/main" val="20001"/>
                    </a:ext>
                  </a:extLst>
                </a:gridCol>
                <a:gridCol w="908049">
                  <a:extLst>
                    <a:ext uri="{9D8B030D-6E8A-4147-A177-3AD203B41FA5}">
                      <a16:colId xmlns:a16="http://schemas.microsoft.com/office/drawing/2014/main" val="20002"/>
                    </a:ext>
                  </a:extLst>
                </a:gridCol>
              </a:tblGrid>
              <a:tr h="375049">
                <a:tc>
                  <a:txBody>
                    <a:bodyPr/>
                    <a:lstStyle/>
                    <a:p>
                      <a:pPr algn="ctr"/>
                      <a:r>
                        <a:rPr lang="en-US" sz="1100" b="1" dirty="0"/>
                        <a:t>Report Type</a:t>
                      </a:r>
                    </a:p>
                  </a:txBody>
                  <a:tcPr marL="91667" marR="91667" marT="91667" marB="91667"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1218570" rtl="0" eaLnBrk="1" latinLnBrk="0" hangingPunct="1">
                        <a:lnSpc>
                          <a:spcPts val="1200"/>
                        </a:lnSpc>
                      </a:pPr>
                      <a:r>
                        <a:rPr lang="en-US" sz="1100" b="1" kern="1200">
                          <a:solidFill>
                            <a:schemeClr val="lt1"/>
                          </a:solidFill>
                          <a:latin typeface="+mn-lt"/>
                          <a:ea typeface="+mn-ea"/>
                          <a:cs typeface="+mn-cs"/>
                        </a:rPr>
                        <a:t>ERP</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lnSpc>
                          <a:spcPts val="1200"/>
                        </a:lnSpc>
                      </a:pPr>
                      <a:r>
                        <a:rPr lang="en-US" sz="1100" b="1"/>
                        <a:t>FCC</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lnSpc>
                          <a:spcPts val="1200"/>
                        </a:lnSpc>
                      </a:pPr>
                      <a:r>
                        <a:rPr lang="en-US" sz="1100" b="1"/>
                        <a:t>EPB</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32950">
                <a:tc>
                  <a:txBody>
                    <a:bodyPr/>
                    <a:lstStyle/>
                    <a:p>
                      <a:pPr algn="ctr"/>
                      <a:r>
                        <a:rPr lang="en-US" sz="1200" b="1" u="none">
                          <a:solidFill>
                            <a:schemeClr val="accent6"/>
                          </a:solidFill>
                        </a:rPr>
                        <a:t>External Reporting</a:t>
                      </a:r>
                    </a:p>
                  </a:txBody>
                  <a:tcPr marL="45833" marR="45833" marT="45833" marB="45833" anchor="ctr">
                    <a:lnL w="12700" cmpd="sng">
                      <a:noFill/>
                    </a:lnL>
                    <a:lnR w="12700" cap="flat" cmpd="sng" algn="ctr">
                      <a:solidFill>
                        <a:schemeClr val="bg2">
                          <a:lumMod val="40000"/>
                          <a:lumOff val="6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1"/>
                  </a:ext>
                </a:extLst>
              </a:tr>
              <a:tr h="332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Income Statement</a:t>
                      </a:r>
                      <a:r>
                        <a:rPr lang="en-US" sz="1100" b="1" baseline="0"/>
                        <a:t> </a:t>
                      </a:r>
                      <a:r>
                        <a:rPr lang="en-US" sz="1100" b="0"/>
                        <a:t>– Consolidated</a:t>
                      </a:r>
                      <a:r>
                        <a:rPr lang="en-US" sz="1100" b="0" baseline="0"/>
                        <a:t> financial statement of income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2950">
                <a:tc>
                  <a:txBody>
                    <a:bodyPr/>
                    <a:lstStyle/>
                    <a:p>
                      <a:pPr algn="l"/>
                      <a:r>
                        <a:rPr lang="en-US" sz="1100" b="1"/>
                        <a:t>Balance Sheet </a:t>
                      </a:r>
                      <a:r>
                        <a:rPr lang="en-US" sz="1100" b="0"/>
                        <a:t>– Consolidated</a:t>
                      </a:r>
                      <a:r>
                        <a:rPr lang="en-US" sz="1100" b="0" baseline="0"/>
                        <a:t> financial statement of financial position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2950">
                <a:tc>
                  <a:txBody>
                    <a:bodyPr/>
                    <a:lstStyle/>
                    <a:p>
                      <a:pPr algn="l"/>
                      <a:r>
                        <a:rPr lang="en-US" sz="1100" b="1"/>
                        <a:t>Cash Flow Statement </a:t>
                      </a:r>
                      <a:r>
                        <a:rPr lang="en-US" sz="1100" b="0"/>
                        <a:t>– Consolidated</a:t>
                      </a:r>
                      <a:r>
                        <a:rPr lang="en-US" sz="1100" b="0" baseline="0"/>
                        <a:t> financial statement of cash flows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35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10K and 10Q </a:t>
                      </a:r>
                      <a:r>
                        <a:rPr lang="en-US" sz="1100" b="0"/>
                        <a:t>– Consolidated</a:t>
                      </a:r>
                      <a:r>
                        <a:rPr lang="en-US" sz="1100" b="0" baseline="0"/>
                        <a:t> financial statements including income statement, balance sheet and statement of cash flows as well as exhibits depicting ratios, detailed views of current asset and liability accounts, pension and benefit obligations, taxes, leases, depreciation, amortization and reconciliations</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56233">
                <a:tc>
                  <a:txBody>
                    <a:bodyPr/>
                    <a:lstStyle/>
                    <a:p>
                      <a:pPr algn="l"/>
                      <a:r>
                        <a:rPr lang="en-US" sz="1100" b="1"/>
                        <a:t>Variance Package (Actuals) </a:t>
                      </a:r>
                      <a:r>
                        <a:rPr lang="en-US" sz="1100" b="0"/>
                        <a:t>– Financial Summaries of Sales and Profit, detailed</a:t>
                      </a:r>
                      <a:r>
                        <a:rPr lang="en-US" sz="1100" b="0" baseline="0"/>
                        <a:t> income statement, balance sheet and cash flow data, GAAP Adjusted Operating Income and Net Income</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2950">
                <a:tc>
                  <a:txBody>
                    <a:bodyPr/>
                    <a:lstStyle/>
                    <a:p>
                      <a:pPr algn="ctr"/>
                      <a:r>
                        <a:rPr lang="en-US" sz="1200" b="1" u="none">
                          <a:solidFill>
                            <a:schemeClr val="accent6"/>
                          </a:solidFill>
                        </a:rPr>
                        <a:t>Management Reporting</a:t>
                      </a:r>
                    </a:p>
                  </a:txBody>
                  <a:tcPr marL="45833" marR="45833" marT="45833" marB="45833" anchor="ctr">
                    <a:lnL w="12700" cmpd="sng">
                      <a:noFill/>
                    </a:lnL>
                    <a:lnR w="12700" cap="flat" cmpd="sng" algn="ctr">
                      <a:solidFill>
                        <a:schemeClr val="bg2">
                          <a:lumMod val="40000"/>
                          <a:lumOff val="60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7"/>
                  </a:ext>
                </a:extLst>
              </a:tr>
              <a:tr h="456233">
                <a:tc>
                  <a:txBody>
                    <a:bodyPr/>
                    <a:lstStyle/>
                    <a:p>
                      <a:pPr algn="l"/>
                      <a:r>
                        <a:rPr lang="en-US" sz="1100" b="1" baseline="0" dirty="0"/>
                        <a:t>P&amp;L, Balance Sheet, </a:t>
                      </a:r>
                      <a:r>
                        <a:rPr lang="en-US" sz="1100" b="1" baseline="0" dirty="0">
                          <a:solidFill>
                            <a:schemeClr val="tx1"/>
                          </a:solidFill>
                        </a:rPr>
                        <a:t>Cash Flow </a:t>
                      </a:r>
                      <a:r>
                        <a:rPr lang="en-US" sz="1100" b="1" baseline="0" dirty="0"/>
                        <a:t>(Actuals) -</a:t>
                      </a:r>
                      <a:r>
                        <a:rPr lang="en-US" sz="1100" b="0" baseline="0" dirty="0"/>
                        <a:t> Revenue, Sales, Gross Profit, EB A, Net Income at an aggregated level, as well, as Balance Sheet </a:t>
                      </a:r>
                      <a:r>
                        <a:rPr lang="en-US" sz="1100" b="0" baseline="0" dirty="0">
                          <a:solidFill>
                            <a:schemeClr val="tx1"/>
                          </a:solidFill>
                        </a:rPr>
                        <a:t>and Cash Flow data</a:t>
                      </a:r>
                    </a:p>
                  </a:txBody>
                  <a:tcPr marL="45833" marR="45833" marT="45833" marB="45833" anchor="ctr">
                    <a:lnL w="12700" cmpd="sng">
                      <a:noFill/>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8"/>
                  </a:ext>
                </a:extLst>
              </a:tr>
              <a:tr h="456233">
                <a:tc>
                  <a:txBody>
                    <a:bodyPr/>
                    <a:lstStyle/>
                    <a:p>
                      <a:pPr algn="l"/>
                      <a:r>
                        <a:rPr lang="en-US" sz="1100" b="1" baseline="0">
                          <a:solidFill>
                            <a:schemeClr val="accent6">
                              <a:lumMod val="50000"/>
                              <a:lumOff val="50000"/>
                            </a:schemeClr>
                          </a:solidFill>
                        </a:rPr>
                        <a:t>Variance Analysis (Actual vs Plan vs Budget/Forecast)</a:t>
                      </a:r>
                      <a:r>
                        <a:rPr lang="en-US" sz="1100" b="0" baseline="0">
                          <a:solidFill>
                            <a:schemeClr val="accent6">
                              <a:lumMod val="50000"/>
                              <a:lumOff val="50000"/>
                            </a:schemeClr>
                          </a:solidFill>
                        </a:rPr>
                        <a:t> – Financials comparison across different scenarios from actuals recorded vs forecasted data</a:t>
                      </a:r>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036590"/>
                  </a:ext>
                </a:extLst>
              </a:tr>
              <a:tr h="332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CAPEX</a:t>
                      </a:r>
                      <a:r>
                        <a:rPr lang="en-US" sz="1100" b="0"/>
                        <a:t> – Detailed long-term expenses to be capitalized (e.g. PPE)</a:t>
                      </a:r>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9"/>
                  </a:ext>
                </a:extLst>
              </a:tr>
              <a:tr h="456233">
                <a:tc>
                  <a:txBody>
                    <a:bodyPr/>
                    <a:lstStyle/>
                    <a:p>
                      <a:pPr marL="0" marR="0" lvl="0" indent="0" algn="l" defTabSz="1218570" rtl="0" eaLnBrk="1" fontAlgn="auto" latinLnBrk="0" hangingPunct="1">
                        <a:lnSpc>
                          <a:spcPct val="100000"/>
                        </a:lnSpc>
                        <a:spcBef>
                          <a:spcPts val="0"/>
                        </a:spcBef>
                        <a:spcAft>
                          <a:spcPts val="0"/>
                        </a:spcAft>
                        <a:buClrTx/>
                        <a:buSzTx/>
                        <a:buFontTx/>
                        <a:buNone/>
                        <a:tabLst/>
                        <a:defRPr/>
                      </a:pPr>
                      <a:r>
                        <a:rPr lang="en-US" sz="1100" b="1"/>
                        <a:t>OPEX </a:t>
                      </a:r>
                      <a:r>
                        <a:rPr lang="en-US" sz="1100" b="0" baseline="0"/>
                        <a:t>– D</a:t>
                      </a:r>
                      <a:r>
                        <a:rPr lang="en-US" sz="1100" b="0"/>
                        <a:t>etailed Expenses</a:t>
                      </a:r>
                      <a:r>
                        <a:rPr lang="en-US" sz="1100" b="0" baseline="0"/>
                        <a:t> reports for Operating Expenses (Department overheads and Corporate allocations)</a:t>
                      </a:r>
                      <a:endParaRPr lang="en-US" sz="1100" b="1" u="none"/>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10"/>
                  </a:ext>
                </a:extLst>
              </a:tr>
              <a:tr h="332950">
                <a:tc>
                  <a:txBody>
                    <a:bodyPr/>
                    <a:lstStyle/>
                    <a:p>
                      <a:pPr algn="l"/>
                      <a:r>
                        <a:rPr lang="en-US" sz="1100" b="1"/>
                        <a:t>Operational Reporting </a:t>
                      </a:r>
                      <a:r>
                        <a:rPr lang="en-US" sz="1100" b="1" baseline="0"/>
                        <a:t>–</a:t>
                      </a:r>
                      <a:r>
                        <a:rPr lang="en-US" sz="1100" b="0" baseline="0"/>
                        <a:t>Logistics, Vendor and Purchasing order reports </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016626"/>
                  </a:ext>
                </a:extLst>
              </a:tr>
            </a:tbl>
          </a:graphicData>
        </a:graphic>
      </p:graphicFrame>
      <p:grpSp>
        <p:nvGrpSpPr>
          <p:cNvPr id="5" name="Group 4"/>
          <p:cNvGrpSpPr/>
          <p:nvPr/>
        </p:nvGrpSpPr>
        <p:grpSpPr>
          <a:xfrm>
            <a:off x="9741474" y="634443"/>
            <a:ext cx="2145729" cy="431762"/>
            <a:chOff x="9985515" y="172279"/>
            <a:chExt cx="2140420" cy="430694"/>
          </a:xfrm>
        </p:grpSpPr>
        <p:sp>
          <p:nvSpPr>
            <p:cNvPr id="6" name="Rectangle 5"/>
            <p:cNvSpPr/>
            <p:nvPr/>
          </p:nvSpPr>
          <p:spPr bwMode="gray">
            <a:xfrm>
              <a:off x="9985515" y="172279"/>
              <a:ext cx="583096" cy="198782"/>
            </a:xfrm>
            <a:prstGeom prst="rect">
              <a:avLst/>
            </a:prstGeom>
            <a:solidFill>
              <a:schemeClr val="accent1"/>
            </a:solidFill>
            <a:ln w="19050" algn="ctr">
              <a:noFill/>
              <a:miter lim="800000"/>
              <a:headEnd/>
              <a:tailEnd/>
            </a:ln>
          </p:spPr>
          <p:txBody>
            <a:bodyPr wrap="square" lIns="89120" tIns="89120" rIns="89120" bIns="89120" rtlCol="0" anchor="ctr"/>
            <a:lstStyle/>
            <a:p>
              <a:pPr algn="ctr">
                <a:lnSpc>
                  <a:spcPct val="106000"/>
                </a:lnSpc>
                <a:buFont typeface="Wingdings 2" pitchFamily="18" charset="2"/>
                <a:buNone/>
              </a:pPr>
              <a:endParaRPr lang="en-US" sz="1003">
                <a:solidFill>
                  <a:schemeClr val="tx2"/>
                </a:solidFill>
              </a:endParaRPr>
            </a:p>
          </p:txBody>
        </p:sp>
        <p:sp>
          <p:nvSpPr>
            <p:cNvPr id="7" name="TextBox 6"/>
            <p:cNvSpPr txBox="1"/>
            <p:nvPr/>
          </p:nvSpPr>
          <p:spPr>
            <a:xfrm>
              <a:off x="10601738" y="198783"/>
              <a:ext cx="1524197" cy="353068"/>
            </a:xfrm>
            <a:prstGeom prst="rect">
              <a:avLst/>
            </a:prstGeom>
            <a:noFill/>
          </p:spPr>
          <p:txBody>
            <a:bodyPr wrap="square" lIns="0" tIns="0" rIns="0" bIns="0" rtlCol="0">
              <a:spAutoFit/>
            </a:bodyPr>
            <a:lstStyle/>
            <a:p>
              <a:pPr>
                <a:spcBef>
                  <a:spcPts val="602"/>
                </a:spcBef>
                <a:buSzPct val="100000"/>
              </a:pPr>
              <a:r>
                <a:rPr lang="en-US" sz="900" i="1">
                  <a:solidFill>
                    <a:schemeClr val="tx2"/>
                  </a:solidFill>
                  <a:latin typeface="Arial" panose="020B0604020202020204" pitchFamily="34" charset="0"/>
                  <a:cs typeface="Arial" panose="020B0604020202020204" pitchFamily="34" charset="0"/>
                </a:rPr>
                <a:t>Primary reporting source</a:t>
              </a:r>
            </a:p>
            <a:p>
              <a:pPr>
                <a:spcBef>
                  <a:spcPts val="602"/>
                </a:spcBef>
                <a:buSzPct val="100000"/>
              </a:pPr>
              <a:r>
                <a:rPr lang="en-US" sz="900" i="1">
                  <a:solidFill>
                    <a:schemeClr val="tx2"/>
                  </a:solidFill>
                  <a:latin typeface="Arial" panose="020B0604020202020204" pitchFamily="34" charset="0"/>
                  <a:cs typeface="Arial" panose="020B0604020202020204" pitchFamily="34" charset="0"/>
                </a:rPr>
                <a:t>Secondary reporting source</a:t>
              </a:r>
            </a:p>
          </p:txBody>
        </p:sp>
        <p:sp>
          <p:nvSpPr>
            <p:cNvPr id="8" name="Rectangle 7"/>
            <p:cNvSpPr/>
            <p:nvPr/>
          </p:nvSpPr>
          <p:spPr bwMode="gray">
            <a:xfrm>
              <a:off x="9985515" y="404191"/>
              <a:ext cx="583096" cy="198782"/>
            </a:xfrm>
            <a:prstGeom prst="rect">
              <a:avLst/>
            </a:prstGeom>
            <a:solidFill>
              <a:srgbClr val="0083CA"/>
            </a:solidFill>
            <a:ln w="19050" algn="ctr">
              <a:noFill/>
              <a:miter lim="800000"/>
              <a:headEnd/>
              <a:tailEnd/>
            </a:ln>
          </p:spPr>
          <p:txBody>
            <a:bodyPr wrap="square" lIns="89120" tIns="89120" rIns="89120" bIns="89120" rtlCol="0" anchor="ctr"/>
            <a:lstStyle/>
            <a:p>
              <a:pPr algn="ctr">
                <a:lnSpc>
                  <a:spcPct val="106000"/>
                </a:lnSpc>
                <a:buFont typeface="Wingdings 2" pitchFamily="18" charset="2"/>
                <a:buNone/>
              </a:pPr>
              <a:endParaRPr lang="en-US" sz="1003">
                <a:solidFill>
                  <a:schemeClr val="tx2"/>
                </a:solidFill>
              </a:endParaRPr>
            </a:p>
          </p:txBody>
        </p:sp>
      </p:grpSp>
    </p:spTree>
    <p:extLst>
      <p:ext uri="{BB962C8B-B14F-4D97-AF65-F5344CB8AC3E}">
        <p14:creationId xmlns:p14="http://schemas.microsoft.com/office/powerpoint/2010/main" val="735123637"/>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25B8E9DB-CD57-4E99-85A9-C889D8E81E27}"/>
              </a:ext>
            </a:extLst>
          </p:cNvPr>
          <p:cNvSpPr/>
          <p:nvPr/>
        </p:nvSpPr>
        <p:spPr>
          <a:xfrm>
            <a:off x="4193315" y="1796329"/>
            <a:ext cx="3692769" cy="378655"/>
          </a:xfrm>
          <a:prstGeom prst="chevron">
            <a:avLst/>
          </a:prstGeom>
          <a:solidFill>
            <a:srgbClr val="75787B"/>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Calibri"/>
              </a:rPr>
              <a:t>PAIN POINTS</a:t>
            </a:r>
            <a:endParaRPr kumimoji="0" lang="en-US" sz="1400" b="0" i="0" u="none" strike="noStrike" kern="0" cap="none" spc="0" normalizeH="0" baseline="0" noProof="0">
              <a:ln>
                <a:noFill/>
              </a:ln>
              <a:solidFill>
                <a:prstClr val="black"/>
              </a:solidFill>
              <a:effectLst/>
              <a:uLnTx/>
              <a:uFillTx/>
              <a:latin typeface="Arial" panose="020B0604020202020204"/>
              <a:ea typeface="+mn-ea"/>
              <a:cs typeface="Calibri"/>
            </a:endParaRPr>
          </a:p>
        </p:txBody>
      </p:sp>
      <p:sp>
        <p:nvSpPr>
          <p:cNvPr id="3" name="object 46">
            <a:extLst>
              <a:ext uri="{FF2B5EF4-FFF2-40B4-BE49-F238E27FC236}">
                <a16:creationId xmlns:a16="http://schemas.microsoft.com/office/drawing/2014/main" id="{E4EB0F8A-16CF-4C9B-BBC7-287A3E0981A5}"/>
              </a:ext>
            </a:extLst>
          </p:cNvPr>
          <p:cNvSpPr/>
          <p:nvPr/>
        </p:nvSpPr>
        <p:spPr>
          <a:xfrm>
            <a:off x="7765689" y="1796329"/>
            <a:ext cx="3692769" cy="378655"/>
          </a:xfrm>
          <a:prstGeom prst="chevron">
            <a:avLst/>
          </a:prstGeom>
          <a:solidFill>
            <a:srgbClr val="43B02A"/>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 normalizeH="0" baseline="0" noProof="0">
                <a:ln>
                  <a:noFill/>
                </a:ln>
                <a:solidFill>
                  <a:prstClr val="white"/>
                </a:solidFill>
                <a:effectLst/>
                <a:uLnTx/>
                <a:uFillTx/>
                <a:latin typeface="Arial" panose="020B0604020202020204"/>
                <a:ea typeface="+mn-ea"/>
                <a:cs typeface="Calibri"/>
              </a:rPr>
              <a:t>NARRATIVE REPORTING SOLUTION</a:t>
            </a:r>
            <a:endParaRPr kumimoji="0" lang="en-US" sz="1400" b="0" i="0" u="none" strike="noStrike" kern="1200" cap="none" spc="0" normalizeH="0" baseline="0" noProof="0">
              <a:ln>
                <a:noFill/>
              </a:ln>
              <a:solidFill>
                <a:prstClr val="white"/>
              </a:solidFill>
              <a:effectLst/>
              <a:uLnTx/>
              <a:uFillTx/>
              <a:latin typeface="Arial" panose="020B0604020202020204"/>
              <a:ea typeface="+mn-ea"/>
              <a:cs typeface="Calibri"/>
            </a:endParaRPr>
          </a:p>
        </p:txBody>
      </p:sp>
      <p:sp>
        <p:nvSpPr>
          <p:cNvPr id="4" name="object 48">
            <a:extLst>
              <a:ext uri="{FF2B5EF4-FFF2-40B4-BE49-F238E27FC236}">
                <a16:creationId xmlns:a16="http://schemas.microsoft.com/office/drawing/2014/main" id="{D5DAD873-A1E8-4662-82DD-515772560F37}"/>
              </a:ext>
            </a:extLst>
          </p:cNvPr>
          <p:cNvSpPr/>
          <p:nvPr/>
        </p:nvSpPr>
        <p:spPr>
          <a:xfrm>
            <a:off x="620940" y="1796329"/>
            <a:ext cx="3692769" cy="378655"/>
          </a:xfrm>
          <a:prstGeom prst="chevron">
            <a:avLst/>
          </a:prstGeom>
          <a:solidFill>
            <a:srgbClr val="62B5E5"/>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Calibri"/>
              </a:rPr>
              <a:t>BUSINESS CHALLANGE</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Calibri"/>
            </a:endParaRPr>
          </a:p>
        </p:txBody>
      </p:sp>
      <p:grpSp>
        <p:nvGrpSpPr>
          <p:cNvPr id="5" name="Group 412">
            <a:extLst>
              <a:ext uri="{FF2B5EF4-FFF2-40B4-BE49-F238E27FC236}">
                <a16:creationId xmlns:a16="http://schemas.microsoft.com/office/drawing/2014/main" id="{013BF50C-A66F-40CB-BD21-1C60C6065C9F}"/>
              </a:ext>
            </a:extLst>
          </p:cNvPr>
          <p:cNvGrpSpPr>
            <a:grpSpLocks noChangeAspect="1"/>
          </p:cNvGrpSpPr>
          <p:nvPr/>
        </p:nvGrpSpPr>
        <p:grpSpPr bwMode="auto">
          <a:xfrm>
            <a:off x="605839" y="2399020"/>
            <a:ext cx="424190" cy="424190"/>
            <a:chOff x="2297" y="1592"/>
            <a:chExt cx="340" cy="340"/>
          </a:xfrm>
          <a:solidFill>
            <a:srgbClr val="0097A9"/>
          </a:solidFill>
        </p:grpSpPr>
        <p:sp>
          <p:nvSpPr>
            <p:cNvPr id="6" name="Freeform 54">
              <a:extLst>
                <a:ext uri="{FF2B5EF4-FFF2-40B4-BE49-F238E27FC236}">
                  <a16:creationId xmlns:a16="http://schemas.microsoft.com/office/drawing/2014/main" id="{D36F8C2E-310E-4FA6-88D8-9CEBC3115CB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23" b="0" i="0" u="none" strike="noStrike" kern="0" cap="none" spc="0" normalizeH="0" baseline="0" noProof="0">
                <a:ln>
                  <a:noFill/>
                </a:ln>
                <a:solidFill>
                  <a:prstClr val="black"/>
                </a:solidFill>
                <a:effectLst/>
                <a:uLnTx/>
                <a:uFillTx/>
                <a:latin typeface="Open Sans"/>
                <a:ea typeface="+mn-ea"/>
                <a:cs typeface="+mn-cs"/>
              </a:endParaRPr>
            </a:p>
          </p:txBody>
        </p:sp>
        <p:sp>
          <p:nvSpPr>
            <p:cNvPr id="7" name="Freeform 55">
              <a:extLst>
                <a:ext uri="{FF2B5EF4-FFF2-40B4-BE49-F238E27FC236}">
                  <a16:creationId xmlns:a16="http://schemas.microsoft.com/office/drawing/2014/main" id="{96A66C0B-9651-43F0-A979-8521B235007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23" b="0" i="0" u="none" strike="noStrike" kern="0" cap="none" spc="0" normalizeH="0" baseline="0" noProof="0">
                <a:ln>
                  <a:noFill/>
                </a:ln>
                <a:solidFill>
                  <a:prstClr val="black"/>
                </a:solidFill>
                <a:effectLst/>
                <a:uLnTx/>
                <a:uFillTx/>
                <a:latin typeface="Open Sans"/>
                <a:ea typeface="+mn-ea"/>
                <a:cs typeface="+mn-cs"/>
              </a:endParaRPr>
            </a:p>
          </p:txBody>
        </p:sp>
      </p:grpSp>
      <p:sp>
        <p:nvSpPr>
          <p:cNvPr id="8" name="object 50">
            <a:extLst>
              <a:ext uri="{FF2B5EF4-FFF2-40B4-BE49-F238E27FC236}">
                <a16:creationId xmlns:a16="http://schemas.microsoft.com/office/drawing/2014/main" id="{920C155E-7D88-4897-BBC9-CDD50351B373}"/>
              </a:ext>
            </a:extLst>
          </p:cNvPr>
          <p:cNvSpPr txBox="1"/>
          <p:nvPr/>
        </p:nvSpPr>
        <p:spPr>
          <a:xfrm>
            <a:off x="1204961" y="2493682"/>
            <a:ext cx="2666622" cy="216043"/>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Version Control</a:t>
            </a:r>
            <a:endParaRPr kumimoji="0" sz="1400" b="0"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endParaRPr>
          </a:p>
        </p:txBody>
      </p:sp>
      <p:sp>
        <p:nvSpPr>
          <p:cNvPr id="9" name="object 4">
            <a:extLst>
              <a:ext uri="{FF2B5EF4-FFF2-40B4-BE49-F238E27FC236}">
                <a16:creationId xmlns:a16="http://schemas.microsoft.com/office/drawing/2014/main" id="{9E62B595-3A83-4BC7-854E-80BF180808E3}"/>
              </a:ext>
            </a:extLst>
          </p:cNvPr>
          <p:cNvSpPr txBox="1">
            <a:spLocks/>
          </p:cNvSpPr>
          <p:nvPr/>
        </p:nvSpPr>
        <p:spPr bwMode="gray">
          <a:xfrm>
            <a:off x="620940" y="653077"/>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034971"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43"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Why Narrative Reporting?</a:t>
            </a:r>
          </a:p>
        </p:txBody>
      </p:sp>
      <p:sp>
        <p:nvSpPr>
          <p:cNvPr id="10" name="Text Placeholder 3">
            <a:extLst>
              <a:ext uri="{FF2B5EF4-FFF2-40B4-BE49-F238E27FC236}">
                <a16:creationId xmlns:a16="http://schemas.microsoft.com/office/drawing/2014/main" id="{63DF7E59-1077-46A4-BB3E-7094DFB0D6D3}"/>
              </a:ext>
            </a:extLst>
          </p:cNvPr>
          <p:cNvSpPr txBox="1">
            <a:spLocks/>
          </p:cNvSpPr>
          <p:nvPr/>
        </p:nvSpPr>
        <p:spPr>
          <a:xfrm>
            <a:off x="172586" y="1089240"/>
            <a:ext cx="11568942" cy="498102"/>
          </a:xfrm>
          <a:prstGeom prst="rect">
            <a:avLst/>
          </a:prstGeom>
        </p:spPr>
        <p:txBody>
          <a:bodyPr/>
          <a:lstStyle>
            <a:lvl1pPr marL="0" indent="0" algn="l" rtl="0" fontAlgn="base">
              <a:spcBef>
                <a:spcPct val="0"/>
              </a:spcBef>
              <a:spcAft>
                <a:spcPct val="0"/>
              </a:spcAft>
              <a:buClr>
                <a:schemeClr val="accent1"/>
              </a:buClr>
              <a:buSzPct val="120000"/>
              <a:buFont typeface="Times" pitchFamily="18" charset="0"/>
              <a:buNone/>
              <a:defRPr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48"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75116" indent="-365669" algn="l" rtl="0" fontAlgn="base">
              <a:spcBef>
                <a:spcPct val="0"/>
              </a:spcBef>
              <a:spcAft>
                <a:spcPct val="0"/>
              </a:spcAft>
              <a:buClr>
                <a:schemeClr val="accent1"/>
              </a:buClr>
              <a:buFont typeface="Times" pitchFamily="18"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40785" indent="-365669" algn="l" rtl="0" fontAlgn="base">
              <a:spcBef>
                <a:spcPct val="0"/>
              </a:spcBef>
              <a:spcAft>
                <a:spcPct val="0"/>
              </a:spcAft>
              <a:buClr>
                <a:schemeClr val="accent1"/>
              </a:buClr>
              <a:buFont typeface="Estrangelo Edessa" panose="03080600000000000000" pitchFamily="66"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706453"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742514" indent="-298376" algn="l" rtl="0" fontAlgn="base">
              <a:spcBef>
                <a:spcPct val="0"/>
              </a:spcBef>
              <a:spcAft>
                <a:spcPct val="0"/>
              </a:spcAft>
              <a:buChar char="»"/>
              <a:defRPr sz="2666">
                <a:solidFill>
                  <a:schemeClr val="tx1"/>
                </a:solidFill>
                <a:latin typeface="+mn-lt"/>
              </a:defRPr>
            </a:lvl6pPr>
            <a:lvl7pPr marL="3351962" indent="-298376" algn="l" rtl="0" fontAlgn="base">
              <a:spcBef>
                <a:spcPct val="0"/>
              </a:spcBef>
              <a:spcAft>
                <a:spcPct val="0"/>
              </a:spcAft>
              <a:buChar char="»"/>
              <a:defRPr sz="2666">
                <a:solidFill>
                  <a:schemeClr val="tx1"/>
                </a:solidFill>
                <a:latin typeface="+mn-lt"/>
              </a:defRPr>
            </a:lvl7pPr>
            <a:lvl8pPr marL="3961409" indent="-298376" algn="l" rtl="0" fontAlgn="base">
              <a:spcBef>
                <a:spcPct val="0"/>
              </a:spcBef>
              <a:spcAft>
                <a:spcPct val="0"/>
              </a:spcAft>
              <a:buChar char="»"/>
              <a:defRPr sz="2666">
                <a:solidFill>
                  <a:schemeClr val="tx1"/>
                </a:solidFill>
                <a:latin typeface="+mn-lt"/>
              </a:defRPr>
            </a:lvl8pPr>
            <a:lvl9pPr marL="4570857" indent="-298376" algn="l" rtl="0" fontAlgn="base">
              <a:spcBef>
                <a:spcPct val="0"/>
              </a:spcBef>
              <a:spcAft>
                <a:spcPct val="0"/>
              </a:spcAft>
              <a:buChar char="»"/>
              <a:defRPr sz="2666">
                <a:solidFill>
                  <a:schemeClr val="tx1"/>
                </a:solidFill>
                <a:latin typeface="+mn-lt"/>
              </a:defRPr>
            </a:lvl9pPr>
          </a:lstStyle>
          <a:p>
            <a:pPr marL="342900" marR="353695" lvl="0" indent="0" algn="l" defTabSz="914400" rtl="0" eaLnBrk="1" fontAlgn="base" latinLnBrk="0" hangingPunct="1">
              <a:lnSpc>
                <a:spcPct val="100000"/>
              </a:lnSpc>
              <a:spcBef>
                <a:spcPts val="105"/>
              </a:spcBef>
              <a:spcAft>
                <a:spcPct val="0"/>
              </a:spcAft>
              <a:buClr>
                <a:srgbClr val="F3753F"/>
              </a:buClr>
              <a:buSzPct val="120000"/>
              <a:buFont typeface="Times" pitchFamily="18" charset="0"/>
              <a:buNone/>
              <a:tabLst/>
              <a:defRPr/>
            </a:pPr>
            <a:r>
              <a:rPr kumimoji="0" lang="en-US" sz="1400" b="0" i="0" u="none" strike="noStrike" kern="1200" cap="none" spc="-5"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Narrative reporting provides </a:t>
            </a:r>
            <a:r>
              <a:rPr kumimoji="0" lang="en-US" sz="1400" b="0" i="0" u="none" strike="noStrike" kern="1200" cap="none" spc="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 </a:t>
            </a:r>
            <a:r>
              <a:rPr kumimoji="0" lang="en-US" sz="1400" b="0" i="0" u="none" strike="noStrike" kern="1200" cap="none" spc="-1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secure, collaborative, </a:t>
            </a:r>
            <a:r>
              <a:rPr kumimoji="0" lang="en-US" sz="1400" b="0" i="0" u="none" strike="noStrike" kern="1200" cap="none" spc="-5"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and process-driven </a:t>
            </a:r>
            <a:r>
              <a:rPr kumimoji="0" lang="en-US" sz="1400" b="0" i="0" u="none" strike="noStrike" kern="1200" cap="none" spc="-1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approach that e</a:t>
            </a:r>
            <a:r>
              <a:rPr kumimoji="0" lang="en-US" sz="1400" b="0" i="0" u="none" strike="noStrike" kern="1200" cap="none" spc="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nables to manage the lifecycle of deliverables from information gathering, review and presenting to stakeholders.</a:t>
            </a:r>
          </a:p>
        </p:txBody>
      </p:sp>
      <p:sp>
        <p:nvSpPr>
          <p:cNvPr id="11" name="Freeform 109">
            <a:extLst>
              <a:ext uri="{FF2B5EF4-FFF2-40B4-BE49-F238E27FC236}">
                <a16:creationId xmlns:a16="http://schemas.microsoft.com/office/drawing/2014/main" id="{932CA3DC-180B-4357-A375-D80336F6A51F}"/>
              </a:ext>
            </a:extLst>
          </p:cNvPr>
          <p:cNvSpPr>
            <a:spLocks noChangeAspect="1" noEditPoints="1"/>
          </p:cNvSpPr>
          <p:nvPr/>
        </p:nvSpPr>
        <p:spPr bwMode="auto">
          <a:xfrm>
            <a:off x="604235" y="3207248"/>
            <a:ext cx="425793" cy="425793"/>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2" name="object 50">
            <a:extLst>
              <a:ext uri="{FF2B5EF4-FFF2-40B4-BE49-F238E27FC236}">
                <a16:creationId xmlns:a16="http://schemas.microsoft.com/office/drawing/2014/main" id="{3B215441-CD77-4064-9F79-9E782D1B78FE}"/>
              </a:ext>
            </a:extLst>
          </p:cNvPr>
          <p:cNvSpPr txBox="1"/>
          <p:nvPr/>
        </p:nvSpPr>
        <p:spPr>
          <a:xfrm>
            <a:off x="1204962" y="3312809"/>
            <a:ext cx="2485495" cy="216043"/>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Workflow Management</a:t>
            </a:r>
            <a:endParaRPr kumimoji="0" lang="en-US" sz="1400" b="0"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endParaRPr>
          </a:p>
        </p:txBody>
      </p:sp>
      <p:sp>
        <p:nvSpPr>
          <p:cNvPr id="13" name="Freeform 272">
            <a:extLst>
              <a:ext uri="{FF2B5EF4-FFF2-40B4-BE49-F238E27FC236}">
                <a16:creationId xmlns:a16="http://schemas.microsoft.com/office/drawing/2014/main" id="{40E2BF0F-C372-40B0-96D8-29D2139C15CF}"/>
              </a:ext>
            </a:extLst>
          </p:cNvPr>
          <p:cNvSpPr>
            <a:spLocks noChangeAspect="1" noEditPoints="1"/>
          </p:cNvSpPr>
          <p:nvPr/>
        </p:nvSpPr>
        <p:spPr bwMode="auto">
          <a:xfrm>
            <a:off x="608280" y="4016876"/>
            <a:ext cx="426549" cy="426549"/>
          </a:xfrm>
          <a:custGeom>
            <a:avLst/>
            <a:gdLst>
              <a:gd name="T0" fmla="*/ 160 w 512"/>
              <a:gd name="T1" fmla="*/ 245 h 512"/>
              <a:gd name="T2" fmla="*/ 181 w 512"/>
              <a:gd name="T3" fmla="*/ 224 h 512"/>
              <a:gd name="T4" fmla="*/ 202 w 512"/>
              <a:gd name="T5" fmla="*/ 245 h 512"/>
              <a:gd name="T6" fmla="*/ 181 w 512"/>
              <a:gd name="T7" fmla="*/ 266 h 512"/>
              <a:gd name="T8" fmla="*/ 160 w 512"/>
              <a:gd name="T9" fmla="*/ 24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38 w 512"/>
              <a:gd name="T21" fmla="*/ 245 h 512"/>
              <a:gd name="T22" fmla="*/ 181 w 512"/>
              <a:gd name="T23" fmla="*/ 288 h 512"/>
              <a:gd name="T24" fmla="*/ 224 w 512"/>
              <a:gd name="T25" fmla="*/ 245 h 512"/>
              <a:gd name="T26" fmla="*/ 181 w 512"/>
              <a:gd name="T27" fmla="*/ 202 h 512"/>
              <a:gd name="T28" fmla="*/ 138 w 512"/>
              <a:gd name="T29" fmla="*/ 245 h 512"/>
              <a:gd name="T30" fmla="*/ 256 w 512"/>
              <a:gd name="T31" fmla="*/ 320 h 512"/>
              <a:gd name="T32" fmla="*/ 245 w 512"/>
              <a:gd name="T33" fmla="*/ 309 h 512"/>
              <a:gd name="T34" fmla="*/ 117 w 512"/>
              <a:gd name="T35" fmla="*/ 309 h 512"/>
              <a:gd name="T36" fmla="*/ 106 w 512"/>
              <a:gd name="T37" fmla="*/ 320 h 512"/>
              <a:gd name="T38" fmla="*/ 106 w 512"/>
              <a:gd name="T39" fmla="*/ 352 h 512"/>
              <a:gd name="T40" fmla="*/ 117 w 512"/>
              <a:gd name="T41" fmla="*/ 362 h 512"/>
              <a:gd name="T42" fmla="*/ 128 w 512"/>
              <a:gd name="T43" fmla="*/ 352 h 512"/>
              <a:gd name="T44" fmla="*/ 128 w 512"/>
              <a:gd name="T45" fmla="*/ 330 h 512"/>
              <a:gd name="T46" fmla="*/ 234 w 512"/>
              <a:gd name="T47" fmla="*/ 330 h 512"/>
              <a:gd name="T48" fmla="*/ 234 w 512"/>
              <a:gd name="T49" fmla="*/ 352 h 512"/>
              <a:gd name="T50" fmla="*/ 245 w 512"/>
              <a:gd name="T51" fmla="*/ 362 h 512"/>
              <a:gd name="T52" fmla="*/ 256 w 512"/>
              <a:gd name="T53" fmla="*/ 352 h 512"/>
              <a:gd name="T54" fmla="*/ 256 w 512"/>
              <a:gd name="T55" fmla="*/ 320 h 512"/>
              <a:gd name="T56" fmla="*/ 288 w 512"/>
              <a:gd name="T57" fmla="*/ 244 h 512"/>
              <a:gd name="T58" fmla="*/ 277 w 512"/>
              <a:gd name="T59" fmla="*/ 215 h 512"/>
              <a:gd name="T60" fmla="*/ 262 w 512"/>
              <a:gd name="T61" fmla="*/ 215 h 512"/>
              <a:gd name="T62" fmla="*/ 261 w 512"/>
              <a:gd name="T63" fmla="*/ 230 h 512"/>
              <a:gd name="T64" fmla="*/ 267 w 512"/>
              <a:gd name="T65" fmla="*/ 244 h 512"/>
              <a:gd name="T66" fmla="*/ 261 w 512"/>
              <a:gd name="T67" fmla="*/ 258 h 512"/>
              <a:gd name="T68" fmla="*/ 262 w 512"/>
              <a:gd name="T69" fmla="*/ 274 h 512"/>
              <a:gd name="T70" fmla="*/ 269 w 512"/>
              <a:gd name="T71" fmla="*/ 276 h 512"/>
              <a:gd name="T72" fmla="*/ 277 w 512"/>
              <a:gd name="T73" fmla="*/ 273 h 512"/>
              <a:gd name="T74" fmla="*/ 288 w 512"/>
              <a:gd name="T75" fmla="*/ 244 h 512"/>
              <a:gd name="T76" fmla="*/ 345 w 512"/>
              <a:gd name="T77" fmla="*/ 244 h 512"/>
              <a:gd name="T78" fmla="*/ 310 w 512"/>
              <a:gd name="T79" fmla="*/ 172 h 512"/>
              <a:gd name="T80" fmla="*/ 295 w 512"/>
              <a:gd name="T81" fmla="*/ 173 h 512"/>
              <a:gd name="T82" fmla="*/ 296 w 512"/>
              <a:gd name="T83" fmla="*/ 188 h 512"/>
              <a:gd name="T84" fmla="*/ 323 w 512"/>
              <a:gd name="T85" fmla="*/ 244 h 512"/>
              <a:gd name="T86" fmla="*/ 296 w 512"/>
              <a:gd name="T87" fmla="*/ 301 h 512"/>
              <a:gd name="T88" fmla="*/ 295 w 512"/>
              <a:gd name="T89" fmla="*/ 316 h 512"/>
              <a:gd name="T90" fmla="*/ 303 w 512"/>
              <a:gd name="T91" fmla="*/ 319 h 512"/>
              <a:gd name="T92" fmla="*/ 310 w 512"/>
              <a:gd name="T93" fmla="*/ 317 h 512"/>
              <a:gd name="T94" fmla="*/ 345 w 512"/>
              <a:gd name="T95" fmla="*/ 244 h 512"/>
              <a:gd name="T96" fmla="*/ 401 w 512"/>
              <a:gd name="T97" fmla="*/ 244 h 512"/>
              <a:gd name="T98" fmla="*/ 344 w 512"/>
              <a:gd name="T99" fmla="*/ 128 h 512"/>
              <a:gd name="T100" fmla="*/ 329 w 512"/>
              <a:gd name="T101" fmla="*/ 130 h 512"/>
              <a:gd name="T102" fmla="*/ 331 w 512"/>
              <a:gd name="T103" fmla="*/ 145 h 512"/>
              <a:gd name="T104" fmla="*/ 380 w 512"/>
              <a:gd name="T105" fmla="*/ 244 h 512"/>
              <a:gd name="T106" fmla="*/ 331 w 512"/>
              <a:gd name="T107" fmla="*/ 343 h 512"/>
              <a:gd name="T108" fmla="*/ 329 w 512"/>
              <a:gd name="T109" fmla="*/ 358 h 512"/>
              <a:gd name="T110" fmla="*/ 337 w 512"/>
              <a:gd name="T111" fmla="*/ 362 h 512"/>
              <a:gd name="T112" fmla="*/ 344 w 512"/>
              <a:gd name="T113" fmla="*/ 360 h 512"/>
              <a:gd name="T114" fmla="*/ 401 w 512"/>
              <a:gd name="T115" fmla="*/ 2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60" y="245"/>
                </a:moveTo>
                <a:cubicBezTo>
                  <a:pt x="160" y="233"/>
                  <a:pt x="169" y="224"/>
                  <a:pt x="181" y="224"/>
                </a:cubicBezTo>
                <a:cubicBezTo>
                  <a:pt x="193" y="224"/>
                  <a:pt x="202" y="233"/>
                  <a:pt x="202" y="245"/>
                </a:cubicBezTo>
                <a:cubicBezTo>
                  <a:pt x="202" y="257"/>
                  <a:pt x="193" y="266"/>
                  <a:pt x="181" y="266"/>
                </a:cubicBezTo>
                <a:cubicBezTo>
                  <a:pt x="169" y="266"/>
                  <a:pt x="160" y="257"/>
                  <a:pt x="160"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38" y="245"/>
                </a:moveTo>
                <a:cubicBezTo>
                  <a:pt x="138" y="269"/>
                  <a:pt x="157" y="288"/>
                  <a:pt x="181" y="288"/>
                </a:cubicBezTo>
                <a:cubicBezTo>
                  <a:pt x="205" y="288"/>
                  <a:pt x="224" y="269"/>
                  <a:pt x="224" y="245"/>
                </a:cubicBezTo>
                <a:cubicBezTo>
                  <a:pt x="224" y="221"/>
                  <a:pt x="205" y="202"/>
                  <a:pt x="181" y="202"/>
                </a:cubicBezTo>
                <a:cubicBezTo>
                  <a:pt x="157" y="202"/>
                  <a:pt x="138" y="221"/>
                  <a:pt x="138" y="245"/>
                </a:cubicBezTo>
                <a:close/>
                <a:moveTo>
                  <a:pt x="256" y="320"/>
                </a:moveTo>
                <a:cubicBezTo>
                  <a:pt x="256" y="314"/>
                  <a:pt x="251" y="309"/>
                  <a:pt x="245" y="309"/>
                </a:cubicBezTo>
                <a:cubicBezTo>
                  <a:pt x="117" y="309"/>
                  <a:pt x="117" y="309"/>
                  <a:pt x="117" y="309"/>
                </a:cubicBezTo>
                <a:cubicBezTo>
                  <a:pt x="111" y="309"/>
                  <a:pt x="106" y="314"/>
                  <a:pt x="106" y="320"/>
                </a:cubicBezTo>
                <a:cubicBezTo>
                  <a:pt x="106" y="352"/>
                  <a:pt x="106" y="352"/>
                  <a:pt x="106" y="352"/>
                </a:cubicBezTo>
                <a:cubicBezTo>
                  <a:pt x="106" y="358"/>
                  <a:pt x="111" y="362"/>
                  <a:pt x="117" y="362"/>
                </a:cubicBezTo>
                <a:cubicBezTo>
                  <a:pt x="123" y="362"/>
                  <a:pt x="128" y="358"/>
                  <a:pt x="128" y="352"/>
                </a:cubicBezTo>
                <a:cubicBezTo>
                  <a:pt x="128" y="330"/>
                  <a:pt x="128" y="330"/>
                  <a:pt x="128" y="330"/>
                </a:cubicBezTo>
                <a:cubicBezTo>
                  <a:pt x="234" y="330"/>
                  <a:pt x="234" y="330"/>
                  <a:pt x="234" y="330"/>
                </a:cubicBezTo>
                <a:cubicBezTo>
                  <a:pt x="234" y="352"/>
                  <a:pt x="234" y="352"/>
                  <a:pt x="234" y="352"/>
                </a:cubicBezTo>
                <a:cubicBezTo>
                  <a:pt x="234" y="358"/>
                  <a:pt x="239" y="362"/>
                  <a:pt x="245" y="362"/>
                </a:cubicBezTo>
                <a:cubicBezTo>
                  <a:pt x="251" y="362"/>
                  <a:pt x="256" y="358"/>
                  <a:pt x="256" y="352"/>
                </a:cubicBezTo>
                <a:lnTo>
                  <a:pt x="256" y="320"/>
                </a:lnTo>
                <a:close/>
                <a:moveTo>
                  <a:pt x="288" y="244"/>
                </a:moveTo>
                <a:cubicBezTo>
                  <a:pt x="288" y="234"/>
                  <a:pt x="284" y="223"/>
                  <a:pt x="277" y="215"/>
                </a:cubicBezTo>
                <a:cubicBezTo>
                  <a:pt x="273" y="211"/>
                  <a:pt x="266" y="211"/>
                  <a:pt x="262" y="215"/>
                </a:cubicBezTo>
                <a:cubicBezTo>
                  <a:pt x="257" y="219"/>
                  <a:pt x="257" y="226"/>
                  <a:pt x="261" y="230"/>
                </a:cubicBezTo>
                <a:cubicBezTo>
                  <a:pt x="265" y="234"/>
                  <a:pt x="267" y="239"/>
                  <a:pt x="267" y="244"/>
                </a:cubicBezTo>
                <a:cubicBezTo>
                  <a:pt x="267" y="249"/>
                  <a:pt x="265" y="255"/>
                  <a:pt x="261" y="258"/>
                </a:cubicBezTo>
                <a:cubicBezTo>
                  <a:pt x="257" y="263"/>
                  <a:pt x="257" y="269"/>
                  <a:pt x="262" y="274"/>
                </a:cubicBezTo>
                <a:cubicBezTo>
                  <a:pt x="264" y="275"/>
                  <a:pt x="266" y="276"/>
                  <a:pt x="269" y="276"/>
                </a:cubicBezTo>
                <a:cubicBezTo>
                  <a:pt x="272" y="276"/>
                  <a:pt x="275" y="275"/>
                  <a:pt x="277" y="273"/>
                </a:cubicBezTo>
                <a:cubicBezTo>
                  <a:pt x="284" y="265"/>
                  <a:pt x="288" y="255"/>
                  <a:pt x="288" y="244"/>
                </a:cubicBezTo>
                <a:close/>
                <a:moveTo>
                  <a:pt x="345" y="244"/>
                </a:moveTo>
                <a:cubicBezTo>
                  <a:pt x="345" y="216"/>
                  <a:pt x="332" y="190"/>
                  <a:pt x="310" y="172"/>
                </a:cubicBezTo>
                <a:cubicBezTo>
                  <a:pt x="306" y="168"/>
                  <a:pt x="299" y="168"/>
                  <a:pt x="295" y="173"/>
                </a:cubicBezTo>
                <a:cubicBezTo>
                  <a:pt x="291" y="177"/>
                  <a:pt x="292" y="184"/>
                  <a:pt x="296" y="188"/>
                </a:cubicBezTo>
                <a:cubicBezTo>
                  <a:pt x="313" y="202"/>
                  <a:pt x="323" y="223"/>
                  <a:pt x="323" y="244"/>
                </a:cubicBezTo>
                <a:cubicBezTo>
                  <a:pt x="323" y="266"/>
                  <a:pt x="313" y="286"/>
                  <a:pt x="296" y="301"/>
                </a:cubicBezTo>
                <a:cubicBezTo>
                  <a:pt x="292" y="304"/>
                  <a:pt x="291" y="311"/>
                  <a:pt x="295" y="316"/>
                </a:cubicBezTo>
                <a:cubicBezTo>
                  <a:pt x="297" y="318"/>
                  <a:pt x="300" y="319"/>
                  <a:pt x="303" y="319"/>
                </a:cubicBezTo>
                <a:cubicBezTo>
                  <a:pt x="306" y="319"/>
                  <a:pt x="308" y="319"/>
                  <a:pt x="310" y="317"/>
                </a:cubicBezTo>
                <a:cubicBezTo>
                  <a:pt x="332" y="299"/>
                  <a:pt x="345" y="272"/>
                  <a:pt x="345" y="244"/>
                </a:cubicBezTo>
                <a:close/>
                <a:moveTo>
                  <a:pt x="401" y="244"/>
                </a:moveTo>
                <a:cubicBezTo>
                  <a:pt x="401" y="199"/>
                  <a:pt x="380" y="157"/>
                  <a:pt x="344" y="128"/>
                </a:cubicBezTo>
                <a:cubicBezTo>
                  <a:pt x="339" y="125"/>
                  <a:pt x="333" y="126"/>
                  <a:pt x="329" y="130"/>
                </a:cubicBezTo>
                <a:cubicBezTo>
                  <a:pt x="325" y="135"/>
                  <a:pt x="326" y="142"/>
                  <a:pt x="331" y="145"/>
                </a:cubicBezTo>
                <a:cubicBezTo>
                  <a:pt x="362" y="170"/>
                  <a:pt x="380" y="206"/>
                  <a:pt x="380" y="244"/>
                </a:cubicBezTo>
                <a:cubicBezTo>
                  <a:pt x="380" y="283"/>
                  <a:pt x="362" y="319"/>
                  <a:pt x="331" y="343"/>
                </a:cubicBezTo>
                <a:cubicBezTo>
                  <a:pt x="326" y="347"/>
                  <a:pt x="325" y="354"/>
                  <a:pt x="329" y="358"/>
                </a:cubicBezTo>
                <a:cubicBezTo>
                  <a:pt x="331" y="361"/>
                  <a:pt x="334" y="362"/>
                  <a:pt x="337" y="362"/>
                </a:cubicBezTo>
                <a:cubicBezTo>
                  <a:pt x="340" y="362"/>
                  <a:pt x="342" y="362"/>
                  <a:pt x="344" y="360"/>
                </a:cubicBezTo>
                <a:cubicBezTo>
                  <a:pt x="380" y="331"/>
                  <a:pt x="401" y="289"/>
                  <a:pt x="401" y="244"/>
                </a:cubicBez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4" name="object 50">
            <a:extLst>
              <a:ext uri="{FF2B5EF4-FFF2-40B4-BE49-F238E27FC236}">
                <a16:creationId xmlns:a16="http://schemas.microsoft.com/office/drawing/2014/main" id="{775993C5-E94F-419F-9BBD-A755AF6EBB9C}"/>
              </a:ext>
            </a:extLst>
          </p:cNvPr>
          <p:cNvSpPr txBox="1"/>
          <p:nvPr/>
        </p:nvSpPr>
        <p:spPr>
          <a:xfrm>
            <a:off x="1204962" y="4056207"/>
            <a:ext cx="2485495" cy="433667"/>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Document Update Coordination</a:t>
            </a:r>
          </a:p>
        </p:txBody>
      </p:sp>
      <p:sp>
        <p:nvSpPr>
          <p:cNvPr id="15" name="Freeform 364">
            <a:extLst>
              <a:ext uri="{FF2B5EF4-FFF2-40B4-BE49-F238E27FC236}">
                <a16:creationId xmlns:a16="http://schemas.microsoft.com/office/drawing/2014/main" id="{5366C63A-1CF6-4590-A774-FDACD1EECD69}"/>
              </a:ext>
            </a:extLst>
          </p:cNvPr>
          <p:cNvSpPr>
            <a:spLocks noChangeAspect="1" noEditPoints="1"/>
          </p:cNvSpPr>
          <p:nvPr/>
        </p:nvSpPr>
        <p:spPr bwMode="auto">
          <a:xfrm>
            <a:off x="607654" y="4819143"/>
            <a:ext cx="425843" cy="424595"/>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6" name="object 50">
            <a:extLst>
              <a:ext uri="{FF2B5EF4-FFF2-40B4-BE49-F238E27FC236}">
                <a16:creationId xmlns:a16="http://schemas.microsoft.com/office/drawing/2014/main" id="{FF9006B2-7192-4921-9070-97365FBBE3E7}"/>
              </a:ext>
            </a:extLst>
          </p:cNvPr>
          <p:cNvSpPr txBox="1"/>
          <p:nvPr/>
        </p:nvSpPr>
        <p:spPr>
          <a:xfrm>
            <a:off x="1204962" y="4842010"/>
            <a:ext cx="2485495" cy="433667"/>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Dynamic Data and Graph Updates</a:t>
            </a:r>
          </a:p>
        </p:txBody>
      </p:sp>
      <p:sp>
        <p:nvSpPr>
          <p:cNvPr id="17" name="Freeform 254">
            <a:extLst>
              <a:ext uri="{FF2B5EF4-FFF2-40B4-BE49-F238E27FC236}">
                <a16:creationId xmlns:a16="http://schemas.microsoft.com/office/drawing/2014/main" id="{83C9E3E4-83CA-43F1-ACBF-58C1C32889A1}"/>
              </a:ext>
            </a:extLst>
          </p:cNvPr>
          <p:cNvSpPr>
            <a:spLocks noChangeAspect="1" noEditPoints="1"/>
          </p:cNvSpPr>
          <p:nvPr/>
        </p:nvSpPr>
        <p:spPr bwMode="auto">
          <a:xfrm>
            <a:off x="607654" y="5619458"/>
            <a:ext cx="427803" cy="42654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218 w 512"/>
              <a:gd name="T15" fmla="*/ 352 h 512"/>
              <a:gd name="T16" fmla="*/ 168 w 512"/>
              <a:gd name="T17" fmla="*/ 412 h 512"/>
              <a:gd name="T18" fmla="*/ 160 w 512"/>
              <a:gd name="T19" fmla="*/ 416 h 512"/>
              <a:gd name="T20" fmla="*/ 156 w 512"/>
              <a:gd name="T21" fmla="*/ 415 h 512"/>
              <a:gd name="T22" fmla="*/ 149 w 512"/>
              <a:gd name="T23" fmla="*/ 405 h 512"/>
              <a:gd name="T24" fmla="*/ 149 w 512"/>
              <a:gd name="T25" fmla="*/ 352 h 512"/>
              <a:gd name="T26" fmla="*/ 106 w 512"/>
              <a:gd name="T27" fmla="*/ 352 h 512"/>
              <a:gd name="T28" fmla="*/ 96 w 512"/>
              <a:gd name="T29" fmla="*/ 341 h 512"/>
              <a:gd name="T30" fmla="*/ 96 w 512"/>
              <a:gd name="T31" fmla="*/ 149 h 512"/>
              <a:gd name="T32" fmla="*/ 106 w 512"/>
              <a:gd name="T33" fmla="*/ 138 h 512"/>
              <a:gd name="T34" fmla="*/ 405 w 512"/>
              <a:gd name="T35" fmla="*/ 138 h 512"/>
              <a:gd name="T36" fmla="*/ 416 w 512"/>
              <a:gd name="T37" fmla="*/ 149 h 512"/>
              <a:gd name="T38" fmla="*/ 416 w 512"/>
              <a:gd name="T39" fmla="*/ 341 h 512"/>
              <a:gd name="T40" fmla="*/ 117 w 512"/>
              <a:gd name="T41" fmla="*/ 330 h 512"/>
              <a:gd name="T42" fmla="*/ 160 w 512"/>
              <a:gd name="T43" fmla="*/ 330 h 512"/>
              <a:gd name="T44" fmla="*/ 170 w 512"/>
              <a:gd name="T45" fmla="*/ 341 h 512"/>
              <a:gd name="T46" fmla="*/ 170 w 512"/>
              <a:gd name="T47" fmla="*/ 376 h 512"/>
              <a:gd name="T48" fmla="*/ 205 w 512"/>
              <a:gd name="T49" fmla="*/ 334 h 512"/>
              <a:gd name="T50" fmla="*/ 213 w 512"/>
              <a:gd name="T51" fmla="*/ 330 h 512"/>
              <a:gd name="T52" fmla="*/ 394 w 512"/>
              <a:gd name="T53" fmla="*/ 330 h 512"/>
              <a:gd name="T54" fmla="*/ 394 w 512"/>
              <a:gd name="T55" fmla="*/ 160 h 512"/>
              <a:gd name="T56" fmla="*/ 117 w 512"/>
              <a:gd name="T57" fmla="*/ 160 h 512"/>
              <a:gd name="T58" fmla="*/ 117 w 512"/>
              <a:gd name="T59" fmla="*/ 330 h 512"/>
              <a:gd name="T60" fmla="*/ 149 w 512"/>
              <a:gd name="T61" fmla="*/ 192 h 512"/>
              <a:gd name="T62" fmla="*/ 362 w 512"/>
              <a:gd name="T63" fmla="*/ 192 h 512"/>
              <a:gd name="T64" fmla="*/ 373 w 512"/>
              <a:gd name="T65" fmla="*/ 202 h 512"/>
              <a:gd name="T66" fmla="*/ 362 w 512"/>
              <a:gd name="T67" fmla="*/ 213 h 512"/>
              <a:gd name="T68" fmla="*/ 149 w 512"/>
              <a:gd name="T69" fmla="*/ 213 h 512"/>
              <a:gd name="T70" fmla="*/ 138 w 512"/>
              <a:gd name="T71" fmla="*/ 202 h 512"/>
              <a:gd name="T72" fmla="*/ 149 w 512"/>
              <a:gd name="T73" fmla="*/ 192 h 512"/>
              <a:gd name="T74" fmla="*/ 149 w 512"/>
              <a:gd name="T75" fmla="*/ 234 h 512"/>
              <a:gd name="T76" fmla="*/ 362 w 512"/>
              <a:gd name="T77" fmla="*/ 234 h 512"/>
              <a:gd name="T78" fmla="*/ 373 w 512"/>
              <a:gd name="T79" fmla="*/ 245 h 512"/>
              <a:gd name="T80" fmla="*/ 362 w 512"/>
              <a:gd name="T81" fmla="*/ 256 h 512"/>
              <a:gd name="T82" fmla="*/ 149 w 512"/>
              <a:gd name="T83" fmla="*/ 256 h 512"/>
              <a:gd name="T84" fmla="*/ 138 w 512"/>
              <a:gd name="T85" fmla="*/ 245 h 512"/>
              <a:gd name="T86" fmla="*/ 149 w 512"/>
              <a:gd name="T87" fmla="*/ 234 h 512"/>
              <a:gd name="T88" fmla="*/ 149 w 512"/>
              <a:gd name="T89" fmla="*/ 277 h 512"/>
              <a:gd name="T90" fmla="*/ 362 w 512"/>
              <a:gd name="T91" fmla="*/ 277 h 512"/>
              <a:gd name="T92" fmla="*/ 373 w 512"/>
              <a:gd name="T93" fmla="*/ 288 h 512"/>
              <a:gd name="T94" fmla="*/ 362 w 512"/>
              <a:gd name="T95" fmla="*/ 298 h 512"/>
              <a:gd name="T96" fmla="*/ 149 w 512"/>
              <a:gd name="T97" fmla="*/ 298 h 512"/>
              <a:gd name="T98" fmla="*/ 138 w 512"/>
              <a:gd name="T99" fmla="*/ 288 h 512"/>
              <a:gd name="T100" fmla="*/ 149 w 512"/>
              <a:gd name="T101"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218" y="352"/>
                  <a:pt x="218" y="352"/>
                  <a:pt x="218" y="352"/>
                </a:cubicBezTo>
                <a:cubicBezTo>
                  <a:pt x="168" y="412"/>
                  <a:pt x="168" y="412"/>
                  <a:pt x="168" y="412"/>
                </a:cubicBezTo>
                <a:cubicBezTo>
                  <a:pt x="166" y="414"/>
                  <a:pt x="163" y="416"/>
                  <a:pt x="160" y="416"/>
                </a:cubicBezTo>
                <a:cubicBezTo>
                  <a:pt x="158" y="416"/>
                  <a:pt x="157" y="415"/>
                  <a:pt x="156" y="415"/>
                </a:cubicBezTo>
                <a:cubicBezTo>
                  <a:pt x="152" y="414"/>
                  <a:pt x="149" y="409"/>
                  <a:pt x="149" y="405"/>
                </a:cubicBezTo>
                <a:cubicBezTo>
                  <a:pt x="149" y="352"/>
                  <a:pt x="149" y="352"/>
                  <a:pt x="149" y="352"/>
                </a:cubicBezTo>
                <a:cubicBezTo>
                  <a:pt x="106" y="352"/>
                  <a:pt x="106" y="352"/>
                  <a:pt x="106" y="352"/>
                </a:cubicBezTo>
                <a:cubicBezTo>
                  <a:pt x="100" y="352"/>
                  <a:pt x="96" y="347"/>
                  <a:pt x="96" y="341"/>
                </a:cubicBezTo>
                <a:cubicBezTo>
                  <a:pt x="96" y="149"/>
                  <a:pt x="96" y="149"/>
                  <a:pt x="96" y="149"/>
                </a:cubicBezTo>
                <a:cubicBezTo>
                  <a:pt x="96" y="143"/>
                  <a:pt x="100" y="138"/>
                  <a:pt x="106" y="138"/>
                </a:cubicBezTo>
                <a:cubicBezTo>
                  <a:pt x="405" y="138"/>
                  <a:pt x="405" y="138"/>
                  <a:pt x="405" y="138"/>
                </a:cubicBezTo>
                <a:cubicBezTo>
                  <a:pt x="411" y="138"/>
                  <a:pt x="416" y="143"/>
                  <a:pt x="416" y="149"/>
                </a:cubicBezTo>
                <a:lnTo>
                  <a:pt x="416" y="341"/>
                </a:lnTo>
                <a:close/>
                <a:moveTo>
                  <a:pt x="117" y="330"/>
                </a:moveTo>
                <a:cubicBezTo>
                  <a:pt x="160" y="330"/>
                  <a:pt x="160" y="330"/>
                  <a:pt x="160" y="330"/>
                </a:cubicBezTo>
                <a:cubicBezTo>
                  <a:pt x="166" y="330"/>
                  <a:pt x="170" y="335"/>
                  <a:pt x="170" y="341"/>
                </a:cubicBezTo>
                <a:cubicBezTo>
                  <a:pt x="170" y="376"/>
                  <a:pt x="170" y="376"/>
                  <a:pt x="170" y="376"/>
                </a:cubicBezTo>
                <a:cubicBezTo>
                  <a:pt x="205" y="334"/>
                  <a:pt x="205" y="334"/>
                  <a:pt x="205" y="334"/>
                </a:cubicBezTo>
                <a:cubicBezTo>
                  <a:pt x="207" y="332"/>
                  <a:pt x="210" y="330"/>
                  <a:pt x="213" y="330"/>
                </a:cubicBezTo>
                <a:cubicBezTo>
                  <a:pt x="394" y="330"/>
                  <a:pt x="394" y="330"/>
                  <a:pt x="394" y="330"/>
                </a:cubicBezTo>
                <a:cubicBezTo>
                  <a:pt x="394" y="160"/>
                  <a:pt x="394" y="160"/>
                  <a:pt x="394" y="160"/>
                </a:cubicBezTo>
                <a:cubicBezTo>
                  <a:pt x="117" y="160"/>
                  <a:pt x="117" y="160"/>
                  <a:pt x="117" y="160"/>
                </a:cubicBezTo>
                <a:lnTo>
                  <a:pt x="117" y="330"/>
                </a:lnTo>
                <a:close/>
                <a:moveTo>
                  <a:pt x="149" y="192"/>
                </a:moveTo>
                <a:cubicBezTo>
                  <a:pt x="362" y="192"/>
                  <a:pt x="362" y="192"/>
                  <a:pt x="362" y="192"/>
                </a:cubicBezTo>
                <a:cubicBezTo>
                  <a:pt x="368" y="192"/>
                  <a:pt x="373" y="196"/>
                  <a:pt x="373" y="202"/>
                </a:cubicBezTo>
                <a:cubicBezTo>
                  <a:pt x="373" y="208"/>
                  <a:pt x="368" y="213"/>
                  <a:pt x="362" y="213"/>
                </a:cubicBezTo>
                <a:cubicBezTo>
                  <a:pt x="149" y="213"/>
                  <a:pt x="149" y="213"/>
                  <a:pt x="149" y="213"/>
                </a:cubicBezTo>
                <a:cubicBezTo>
                  <a:pt x="143" y="213"/>
                  <a:pt x="138" y="208"/>
                  <a:pt x="138" y="202"/>
                </a:cubicBezTo>
                <a:cubicBezTo>
                  <a:pt x="138" y="196"/>
                  <a:pt x="143" y="192"/>
                  <a:pt x="149" y="192"/>
                </a:cubicBezTo>
                <a:close/>
                <a:moveTo>
                  <a:pt x="149" y="234"/>
                </a:moveTo>
                <a:cubicBezTo>
                  <a:pt x="362" y="234"/>
                  <a:pt x="362" y="234"/>
                  <a:pt x="362" y="234"/>
                </a:cubicBezTo>
                <a:cubicBezTo>
                  <a:pt x="368" y="234"/>
                  <a:pt x="373" y="239"/>
                  <a:pt x="373" y="245"/>
                </a:cubicBezTo>
                <a:cubicBezTo>
                  <a:pt x="373" y="251"/>
                  <a:pt x="368" y="256"/>
                  <a:pt x="362" y="256"/>
                </a:cubicBezTo>
                <a:cubicBezTo>
                  <a:pt x="149" y="256"/>
                  <a:pt x="149" y="256"/>
                  <a:pt x="149" y="256"/>
                </a:cubicBezTo>
                <a:cubicBezTo>
                  <a:pt x="143" y="256"/>
                  <a:pt x="138" y="251"/>
                  <a:pt x="138" y="245"/>
                </a:cubicBezTo>
                <a:cubicBezTo>
                  <a:pt x="138" y="239"/>
                  <a:pt x="143" y="234"/>
                  <a:pt x="149" y="234"/>
                </a:cubicBezTo>
                <a:close/>
                <a:moveTo>
                  <a:pt x="149" y="277"/>
                </a:moveTo>
                <a:cubicBezTo>
                  <a:pt x="362" y="277"/>
                  <a:pt x="362" y="277"/>
                  <a:pt x="362" y="277"/>
                </a:cubicBezTo>
                <a:cubicBezTo>
                  <a:pt x="368" y="277"/>
                  <a:pt x="373" y="282"/>
                  <a:pt x="373" y="288"/>
                </a:cubicBezTo>
                <a:cubicBezTo>
                  <a:pt x="373" y="294"/>
                  <a:pt x="368" y="298"/>
                  <a:pt x="362" y="298"/>
                </a:cubicBezTo>
                <a:cubicBezTo>
                  <a:pt x="149" y="298"/>
                  <a:pt x="149" y="298"/>
                  <a:pt x="149" y="298"/>
                </a:cubicBezTo>
                <a:cubicBezTo>
                  <a:pt x="143" y="298"/>
                  <a:pt x="138" y="294"/>
                  <a:pt x="138" y="288"/>
                </a:cubicBezTo>
                <a:cubicBezTo>
                  <a:pt x="138" y="282"/>
                  <a:pt x="143" y="277"/>
                  <a:pt x="149" y="277"/>
                </a:cubicBez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8" name="object 50">
            <a:extLst>
              <a:ext uri="{FF2B5EF4-FFF2-40B4-BE49-F238E27FC236}">
                <a16:creationId xmlns:a16="http://schemas.microsoft.com/office/drawing/2014/main" id="{3AE8498D-24AA-449F-9852-52540BD5E86C}"/>
              </a:ext>
            </a:extLst>
          </p:cNvPr>
          <p:cNvSpPr txBox="1"/>
          <p:nvPr/>
        </p:nvSpPr>
        <p:spPr>
          <a:xfrm>
            <a:off x="1224576" y="5627813"/>
            <a:ext cx="2485495" cy="433667"/>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Embed Comments &amp; Responses</a:t>
            </a:r>
          </a:p>
        </p:txBody>
      </p:sp>
      <p:sp>
        <p:nvSpPr>
          <p:cNvPr id="19" name="object 50">
            <a:extLst>
              <a:ext uri="{FF2B5EF4-FFF2-40B4-BE49-F238E27FC236}">
                <a16:creationId xmlns:a16="http://schemas.microsoft.com/office/drawing/2014/main" id="{F0624F14-89A8-409C-8178-824DCB4D16EE}"/>
              </a:ext>
            </a:extLst>
          </p:cNvPr>
          <p:cNvSpPr txBox="1"/>
          <p:nvPr/>
        </p:nvSpPr>
        <p:spPr>
          <a:xfrm>
            <a:off x="4229460" y="2405363"/>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Work has been lost or copied over due to mismanagement of shared files</a:t>
            </a:r>
          </a:p>
        </p:txBody>
      </p:sp>
      <p:sp>
        <p:nvSpPr>
          <p:cNvPr id="20" name="object 50">
            <a:extLst>
              <a:ext uri="{FF2B5EF4-FFF2-40B4-BE49-F238E27FC236}">
                <a16:creationId xmlns:a16="http://schemas.microsoft.com/office/drawing/2014/main" id="{79F9D7FB-3B90-4EBA-BFA4-E34801EB96D5}"/>
              </a:ext>
            </a:extLst>
          </p:cNvPr>
          <p:cNvSpPr txBox="1"/>
          <p:nvPr/>
        </p:nvSpPr>
        <p:spPr>
          <a:xfrm>
            <a:off x="4229460" y="3218664"/>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Authors are not notified when a document is ready for review</a:t>
            </a:r>
          </a:p>
        </p:txBody>
      </p:sp>
      <p:sp>
        <p:nvSpPr>
          <p:cNvPr id="21" name="object 50">
            <a:extLst>
              <a:ext uri="{FF2B5EF4-FFF2-40B4-BE49-F238E27FC236}">
                <a16:creationId xmlns:a16="http://schemas.microsoft.com/office/drawing/2014/main" id="{3BC10183-4DB1-4F55-8B2B-DB6DEB3C9AF4}"/>
              </a:ext>
            </a:extLst>
          </p:cNvPr>
          <p:cNvSpPr txBox="1"/>
          <p:nvPr/>
        </p:nvSpPr>
        <p:spPr>
          <a:xfrm>
            <a:off x="4229460" y="4031964"/>
            <a:ext cx="3455195" cy="651291"/>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Multiple authors are making updates to a document at the same time without knowing</a:t>
            </a:r>
          </a:p>
        </p:txBody>
      </p:sp>
      <p:sp>
        <p:nvSpPr>
          <p:cNvPr id="22" name="object 50">
            <a:extLst>
              <a:ext uri="{FF2B5EF4-FFF2-40B4-BE49-F238E27FC236}">
                <a16:creationId xmlns:a16="http://schemas.microsoft.com/office/drawing/2014/main" id="{33728234-3975-4D62-89B7-1F58B751F3D6}"/>
              </a:ext>
            </a:extLst>
          </p:cNvPr>
          <p:cNvSpPr txBox="1"/>
          <p:nvPr/>
        </p:nvSpPr>
        <p:spPr>
          <a:xfrm>
            <a:off x="4229460" y="4842010"/>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Data tables and graphs are time consuming to update</a:t>
            </a:r>
          </a:p>
        </p:txBody>
      </p:sp>
      <p:sp>
        <p:nvSpPr>
          <p:cNvPr id="23" name="object 50">
            <a:extLst>
              <a:ext uri="{FF2B5EF4-FFF2-40B4-BE49-F238E27FC236}">
                <a16:creationId xmlns:a16="http://schemas.microsoft.com/office/drawing/2014/main" id="{1FF881BA-5335-4C5B-9DA8-4E89692A445A}"/>
              </a:ext>
            </a:extLst>
          </p:cNvPr>
          <p:cNvSpPr txBox="1"/>
          <p:nvPr/>
        </p:nvSpPr>
        <p:spPr>
          <a:xfrm>
            <a:off x="4229460" y="5655310"/>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Comments and responses must be maintained in emails or offline</a:t>
            </a:r>
          </a:p>
        </p:txBody>
      </p:sp>
      <p:grpSp>
        <p:nvGrpSpPr>
          <p:cNvPr id="24" name="Group 23">
            <a:extLst>
              <a:ext uri="{FF2B5EF4-FFF2-40B4-BE49-F238E27FC236}">
                <a16:creationId xmlns:a16="http://schemas.microsoft.com/office/drawing/2014/main" id="{1B13C07C-FF9B-4471-8A2B-4A84D573F878}"/>
              </a:ext>
            </a:extLst>
          </p:cNvPr>
          <p:cNvGrpSpPr/>
          <p:nvPr/>
        </p:nvGrpSpPr>
        <p:grpSpPr>
          <a:xfrm>
            <a:off x="7820153" y="2399019"/>
            <a:ext cx="3725609" cy="440009"/>
            <a:chOff x="6322396" y="2079150"/>
            <a:chExt cx="3228858" cy="381341"/>
          </a:xfrm>
        </p:grpSpPr>
        <p:grpSp>
          <p:nvGrpSpPr>
            <p:cNvPr id="25" name="Group 412">
              <a:extLst>
                <a:ext uri="{FF2B5EF4-FFF2-40B4-BE49-F238E27FC236}">
                  <a16:creationId xmlns:a16="http://schemas.microsoft.com/office/drawing/2014/main" id="{F5F1D134-A40F-4391-84EE-DA250126B69B}"/>
                </a:ext>
              </a:extLst>
            </p:cNvPr>
            <p:cNvGrpSpPr>
              <a:grpSpLocks noChangeAspect="1"/>
            </p:cNvGrpSpPr>
            <p:nvPr/>
          </p:nvGrpSpPr>
          <p:grpSpPr bwMode="auto">
            <a:xfrm>
              <a:off x="6322396" y="2079150"/>
              <a:ext cx="367631" cy="367631"/>
              <a:chOff x="2297" y="1592"/>
              <a:chExt cx="340" cy="340"/>
            </a:xfrm>
            <a:solidFill>
              <a:srgbClr val="43B02A"/>
            </a:solidFill>
          </p:grpSpPr>
          <p:sp>
            <p:nvSpPr>
              <p:cNvPr id="27" name="Freeform 54">
                <a:extLst>
                  <a:ext uri="{FF2B5EF4-FFF2-40B4-BE49-F238E27FC236}">
                    <a16:creationId xmlns:a16="http://schemas.microsoft.com/office/drawing/2014/main" id="{713C3E66-2759-44F5-AA82-10295E4535AC}"/>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8" name="Freeform 55">
                <a:extLst>
                  <a:ext uri="{FF2B5EF4-FFF2-40B4-BE49-F238E27FC236}">
                    <a16:creationId xmlns:a16="http://schemas.microsoft.com/office/drawing/2014/main" id="{05E13016-BCAB-4BD3-8C4A-6007EB22089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sp>
          <p:nvSpPr>
            <p:cNvPr id="26" name="object 50">
              <a:extLst>
                <a:ext uri="{FF2B5EF4-FFF2-40B4-BE49-F238E27FC236}">
                  <a16:creationId xmlns:a16="http://schemas.microsoft.com/office/drawing/2014/main" id="{FDFB3ACE-D3DA-4D26-885E-290FE26EEB1B}"/>
                </a:ext>
              </a:extLst>
            </p:cNvPr>
            <p:cNvSpPr txBox="1"/>
            <p:nvPr/>
          </p:nvSpPr>
          <p:spPr>
            <a:xfrm>
              <a:off x="6790275" y="2084647"/>
              <a:ext cx="2760979" cy="375844"/>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Allows users to store and manage versions of reports in the system</a:t>
              </a:r>
            </a:p>
          </p:txBody>
        </p:sp>
      </p:grpSp>
      <p:grpSp>
        <p:nvGrpSpPr>
          <p:cNvPr id="29" name="Group 28">
            <a:extLst>
              <a:ext uri="{FF2B5EF4-FFF2-40B4-BE49-F238E27FC236}">
                <a16:creationId xmlns:a16="http://schemas.microsoft.com/office/drawing/2014/main" id="{630D68B1-D1BF-40A5-BE57-0422978058D2}"/>
              </a:ext>
            </a:extLst>
          </p:cNvPr>
          <p:cNvGrpSpPr/>
          <p:nvPr/>
        </p:nvGrpSpPr>
        <p:grpSpPr>
          <a:xfrm>
            <a:off x="7818542" y="3207246"/>
            <a:ext cx="3727209" cy="445083"/>
            <a:chOff x="6321006" y="2779614"/>
            <a:chExt cx="3230248" cy="385739"/>
          </a:xfrm>
        </p:grpSpPr>
        <p:sp>
          <p:nvSpPr>
            <p:cNvPr id="30" name="Freeform 109">
              <a:extLst>
                <a:ext uri="{FF2B5EF4-FFF2-40B4-BE49-F238E27FC236}">
                  <a16:creationId xmlns:a16="http://schemas.microsoft.com/office/drawing/2014/main" id="{276E24B1-200D-4710-9435-D38A031F8147}"/>
                </a:ext>
              </a:extLst>
            </p:cNvPr>
            <p:cNvSpPr>
              <a:spLocks noChangeAspect="1" noEditPoints="1"/>
            </p:cNvSpPr>
            <p:nvPr/>
          </p:nvSpPr>
          <p:spPr bwMode="auto">
            <a:xfrm>
              <a:off x="6321006" y="2779614"/>
              <a:ext cx="369021" cy="369021"/>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1" name="object 50">
              <a:extLst>
                <a:ext uri="{FF2B5EF4-FFF2-40B4-BE49-F238E27FC236}">
                  <a16:creationId xmlns:a16="http://schemas.microsoft.com/office/drawing/2014/main" id="{90BC291C-2393-4078-B10F-53C2F557AE0A}"/>
                </a:ext>
              </a:extLst>
            </p:cNvPr>
            <p:cNvSpPr txBox="1"/>
            <p:nvPr/>
          </p:nvSpPr>
          <p:spPr>
            <a:xfrm>
              <a:off x="6790275" y="2789508"/>
              <a:ext cx="2760979" cy="375845"/>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Notifies authors and reviewers when a document is ready for input</a:t>
              </a:r>
            </a:p>
          </p:txBody>
        </p:sp>
      </p:grpSp>
      <p:grpSp>
        <p:nvGrpSpPr>
          <p:cNvPr id="32" name="Group 31">
            <a:extLst>
              <a:ext uri="{FF2B5EF4-FFF2-40B4-BE49-F238E27FC236}">
                <a16:creationId xmlns:a16="http://schemas.microsoft.com/office/drawing/2014/main" id="{A9CF2B69-204E-4786-A77C-61624DD0DD48}"/>
              </a:ext>
            </a:extLst>
          </p:cNvPr>
          <p:cNvGrpSpPr/>
          <p:nvPr/>
        </p:nvGrpSpPr>
        <p:grpSpPr>
          <a:xfrm>
            <a:off x="7822588" y="4016873"/>
            <a:ext cx="3723164" cy="448756"/>
            <a:chOff x="6324512" y="3481292"/>
            <a:chExt cx="3226742" cy="388922"/>
          </a:xfrm>
        </p:grpSpPr>
        <p:sp>
          <p:nvSpPr>
            <p:cNvPr id="33" name="Freeform 272">
              <a:extLst>
                <a:ext uri="{FF2B5EF4-FFF2-40B4-BE49-F238E27FC236}">
                  <a16:creationId xmlns:a16="http://schemas.microsoft.com/office/drawing/2014/main" id="{5BBD713B-7A22-477F-908E-717F0E719339}"/>
                </a:ext>
              </a:extLst>
            </p:cNvPr>
            <p:cNvSpPr>
              <a:spLocks noChangeAspect="1" noEditPoints="1"/>
            </p:cNvSpPr>
            <p:nvPr/>
          </p:nvSpPr>
          <p:spPr bwMode="auto">
            <a:xfrm>
              <a:off x="6324512" y="3481292"/>
              <a:ext cx="369676" cy="369676"/>
            </a:xfrm>
            <a:custGeom>
              <a:avLst/>
              <a:gdLst>
                <a:gd name="T0" fmla="*/ 160 w 512"/>
                <a:gd name="T1" fmla="*/ 245 h 512"/>
                <a:gd name="T2" fmla="*/ 181 w 512"/>
                <a:gd name="T3" fmla="*/ 224 h 512"/>
                <a:gd name="T4" fmla="*/ 202 w 512"/>
                <a:gd name="T5" fmla="*/ 245 h 512"/>
                <a:gd name="T6" fmla="*/ 181 w 512"/>
                <a:gd name="T7" fmla="*/ 266 h 512"/>
                <a:gd name="T8" fmla="*/ 160 w 512"/>
                <a:gd name="T9" fmla="*/ 24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38 w 512"/>
                <a:gd name="T21" fmla="*/ 245 h 512"/>
                <a:gd name="T22" fmla="*/ 181 w 512"/>
                <a:gd name="T23" fmla="*/ 288 h 512"/>
                <a:gd name="T24" fmla="*/ 224 w 512"/>
                <a:gd name="T25" fmla="*/ 245 h 512"/>
                <a:gd name="T26" fmla="*/ 181 w 512"/>
                <a:gd name="T27" fmla="*/ 202 h 512"/>
                <a:gd name="T28" fmla="*/ 138 w 512"/>
                <a:gd name="T29" fmla="*/ 245 h 512"/>
                <a:gd name="T30" fmla="*/ 256 w 512"/>
                <a:gd name="T31" fmla="*/ 320 h 512"/>
                <a:gd name="T32" fmla="*/ 245 w 512"/>
                <a:gd name="T33" fmla="*/ 309 h 512"/>
                <a:gd name="T34" fmla="*/ 117 w 512"/>
                <a:gd name="T35" fmla="*/ 309 h 512"/>
                <a:gd name="T36" fmla="*/ 106 w 512"/>
                <a:gd name="T37" fmla="*/ 320 h 512"/>
                <a:gd name="T38" fmla="*/ 106 w 512"/>
                <a:gd name="T39" fmla="*/ 352 h 512"/>
                <a:gd name="T40" fmla="*/ 117 w 512"/>
                <a:gd name="T41" fmla="*/ 362 h 512"/>
                <a:gd name="T42" fmla="*/ 128 w 512"/>
                <a:gd name="T43" fmla="*/ 352 h 512"/>
                <a:gd name="T44" fmla="*/ 128 w 512"/>
                <a:gd name="T45" fmla="*/ 330 h 512"/>
                <a:gd name="T46" fmla="*/ 234 w 512"/>
                <a:gd name="T47" fmla="*/ 330 h 512"/>
                <a:gd name="T48" fmla="*/ 234 w 512"/>
                <a:gd name="T49" fmla="*/ 352 h 512"/>
                <a:gd name="T50" fmla="*/ 245 w 512"/>
                <a:gd name="T51" fmla="*/ 362 h 512"/>
                <a:gd name="T52" fmla="*/ 256 w 512"/>
                <a:gd name="T53" fmla="*/ 352 h 512"/>
                <a:gd name="T54" fmla="*/ 256 w 512"/>
                <a:gd name="T55" fmla="*/ 320 h 512"/>
                <a:gd name="T56" fmla="*/ 288 w 512"/>
                <a:gd name="T57" fmla="*/ 244 h 512"/>
                <a:gd name="T58" fmla="*/ 277 w 512"/>
                <a:gd name="T59" fmla="*/ 215 h 512"/>
                <a:gd name="T60" fmla="*/ 262 w 512"/>
                <a:gd name="T61" fmla="*/ 215 h 512"/>
                <a:gd name="T62" fmla="*/ 261 w 512"/>
                <a:gd name="T63" fmla="*/ 230 h 512"/>
                <a:gd name="T64" fmla="*/ 267 w 512"/>
                <a:gd name="T65" fmla="*/ 244 h 512"/>
                <a:gd name="T66" fmla="*/ 261 w 512"/>
                <a:gd name="T67" fmla="*/ 258 h 512"/>
                <a:gd name="T68" fmla="*/ 262 w 512"/>
                <a:gd name="T69" fmla="*/ 274 h 512"/>
                <a:gd name="T70" fmla="*/ 269 w 512"/>
                <a:gd name="T71" fmla="*/ 276 h 512"/>
                <a:gd name="T72" fmla="*/ 277 w 512"/>
                <a:gd name="T73" fmla="*/ 273 h 512"/>
                <a:gd name="T74" fmla="*/ 288 w 512"/>
                <a:gd name="T75" fmla="*/ 244 h 512"/>
                <a:gd name="T76" fmla="*/ 345 w 512"/>
                <a:gd name="T77" fmla="*/ 244 h 512"/>
                <a:gd name="T78" fmla="*/ 310 w 512"/>
                <a:gd name="T79" fmla="*/ 172 h 512"/>
                <a:gd name="T80" fmla="*/ 295 w 512"/>
                <a:gd name="T81" fmla="*/ 173 h 512"/>
                <a:gd name="T82" fmla="*/ 296 w 512"/>
                <a:gd name="T83" fmla="*/ 188 h 512"/>
                <a:gd name="T84" fmla="*/ 323 w 512"/>
                <a:gd name="T85" fmla="*/ 244 h 512"/>
                <a:gd name="T86" fmla="*/ 296 w 512"/>
                <a:gd name="T87" fmla="*/ 301 h 512"/>
                <a:gd name="T88" fmla="*/ 295 w 512"/>
                <a:gd name="T89" fmla="*/ 316 h 512"/>
                <a:gd name="T90" fmla="*/ 303 w 512"/>
                <a:gd name="T91" fmla="*/ 319 h 512"/>
                <a:gd name="T92" fmla="*/ 310 w 512"/>
                <a:gd name="T93" fmla="*/ 317 h 512"/>
                <a:gd name="T94" fmla="*/ 345 w 512"/>
                <a:gd name="T95" fmla="*/ 244 h 512"/>
                <a:gd name="T96" fmla="*/ 401 w 512"/>
                <a:gd name="T97" fmla="*/ 244 h 512"/>
                <a:gd name="T98" fmla="*/ 344 w 512"/>
                <a:gd name="T99" fmla="*/ 128 h 512"/>
                <a:gd name="T100" fmla="*/ 329 w 512"/>
                <a:gd name="T101" fmla="*/ 130 h 512"/>
                <a:gd name="T102" fmla="*/ 331 w 512"/>
                <a:gd name="T103" fmla="*/ 145 h 512"/>
                <a:gd name="T104" fmla="*/ 380 w 512"/>
                <a:gd name="T105" fmla="*/ 244 h 512"/>
                <a:gd name="T106" fmla="*/ 331 w 512"/>
                <a:gd name="T107" fmla="*/ 343 h 512"/>
                <a:gd name="T108" fmla="*/ 329 w 512"/>
                <a:gd name="T109" fmla="*/ 358 h 512"/>
                <a:gd name="T110" fmla="*/ 337 w 512"/>
                <a:gd name="T111" fmla="*/ 362 h 512"/>
                <a:gd name="T112" fmla="*/ 344 w 512"/>
                <a:gd name="T113" fmla="*/ 360 h 512"/>
                <a:gd name="T114" fmla="*/ 401 w 512"/>
                <a:gd name="T115" fmla="*/ 2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60" y="245"/>
                  </a:moveTo>
                  <a:cubicBezTo>
                    <a:pt x="160" y="233"/>
                    <a:pt x="169" y="224"/>
                    <a:pt x="181" y="224"/>
                  </a:cubicBezTo>
                  <a:cubicBezTo>
                    <a:pt x="193" y="224"/>
                    <a:pt x="202" y="233"/>
                    <a:pt x="202" y="245"/>
                  </a:cubicBezTo>
                  <a:cubicBezTo>
                    <a:pt x="202" y="257"/>
                    <a:pt x="193" y="266"/>
                    <a:pt x="181" y="266"/>
                  </a:cubicBezTo>
                  <a:cubicBezTo>
                    <a:pt x="169" y="266"/>
                    <a:pt x="160" y="257"/>
                    <a:pt x="160"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38" y="245"/>
                  </a:moveTo>
                  <a:cubicBezTo>
                    <a:pt x="138" y="269"/>
                    <a:pt x="157" y="288"/>
                    <a:pt x="181" y="288"/>
                  </a:cubicBezTo>
                  <a:cubicBezTo>
                    <a:pt x="205" y="288"/>
                    <a:pt x="224" y="269"/>
                    <a:pt x="224" y="245"/>
                  </a:cubicBezTo>
                  <a:cubicBezTo>
                    <a:pt x="224" y="221"/>
                    <a:pt x="205" y="202"/>
                    <a:pt x="181" y="202"/>
                  </a:cubicBezTo>
                  <a:cubicBezTo>
                    <a:pt x="157" y="202"/>
                    <a:pt x="138" y="221"/>
                    <a:pt x="138" y="245"/>
                  </a:cubicBezTo>
                  <a:close/>
                  <a:moveTo>
                    <a:pt x="256" y="320"/>
                  </a:moveTo>
                  <a:cubicBezTo>
                    <a:pt x="256" y="314"/>
                    <a:pt x="251" y="309"/>
                    <a:pt x="245" y="309"/>
                  </a:cubicBezTo>
                  <a:cubicBezTo>
                    <a:pt x="117" y="309"/>
                    <a:pt x="117" y="309"/>
                    <a:pt x="117" y="309"/>
                  </a:cubicBezTo>
                  <a:cubicBezTo>
                    <a:pt x="111" y="309"/>
                    <a:pt x="106" y="314"/>
                    <a:pt x="106" y="320"/>
                  </a:cubicBezTo>
                  <a:cubicBezTo>
                    <a:pt x="106" y="352"/>
                    <a:pt x="106" y="352"/>
                    <a:pt x="106" y="352"/>
                  </a:cubicBezTo>
                  <a:cubicBezTo>
                    <a:pt x="106" y="358"/>
                    <a:pt x="111" y="362"/>
                    <a:pt x="117" y="362"/>
                  </a:cubicBezTo>
                  <a:cubicBezTo>
                    <a:pt x="123" y="362"/>
                    <a:pt x="128" y="358"/>
                    <a:pt x="128" y="352"/>
                  </a:cubicBezTo>
                  <a:cubicBezTo>
                    <a:pt x="128" y="330"/>
                    <a:pt x="128" y="330"/>
                    <a:pt x="128" y="330"/>
                  </a:cubicBezTo>
                  <a:cubicBezTo>
                    <a:pt x="234" y="330"/>
                    <a:pt x="234" y="330"/>
                    <a:pt x="234" y="330"/>
                  </a:cubicBezTo>
                  <a:cubicBezTo>
                    <a:pt x="234" y="352"/>
                    <a:pt x="234" y="352"/>
                    <a:pt x="234" y="352"/>
                  </a:cubicBezTo>
                  <a:cubicBezTo>
                    <a:pt x="234" y="358"/>
                    <a:pt x="239" y="362"/>
                    <a:pt x="245" y="362"/>
                  </a:cubicBezTo>
                  <a:cubicBezTo>
                    <a:pt x="251" y="362"/>
                    <a:pt x="256" y="358"/>
                    <a:pt x="256" y="352"/>
                  </a:cubicBezTo>
                  <a:lnTo>
                    <a:pt x="256" y="320"/>
                  </a:lnTo>
                  <a:close/>
                  <a:moveTo>
                    <a:pt x="288" y="244"/>
                  </a:moveTo>
                  <a:cubicBezTo>
                    <a:pt x="288" y="234"/>
                    <a:pt x="284" y="223"/>
                    <a:pt x="277" y="215"/>
                  </a:cubicBezTo>
                  <a:cubicBezTo>
                    <a:pt x="273" y="211"/>
                    <a:pt x="266" y="211"/>
                    <a:pt x="262" y="215"/>
                  </a:cubicBezTo>
                  <a:cubicBezTo>
                    <a:pt x="257" y="219"/>
                    <a:pt x="257" y="226"/>
                    <a:pt x="261" y="230"/>
                  </a:cubicBezTo>
                  <a:cubicBezTo>
                    <a:pt x="265" y="234"/>
                    <a:pt x="267" y="239"/>
                    <a:pt x="267" y="244"/>
                  </a:cubicBezTo>
                  <a:cubicBezTo>
                    <a:pt x="267" y="249"/>
                    <a:pt x="265" y="255"/>
                    <a:pt x="261" y="258"/>
                  </a:cubicBezTo>
                  <a:cubicBezTo>
                    <a:pt x="257" y="263"/>
                    <a:pt x="257" y="269"/>
                    <a:pt x="262" y="274"/>
                  </a:cubicBezTo>
                  <a:cubicBezTo>
                    <a:pt x="264" y="275"/>
                    <a:pt x="266" y="276"/>
                    <a:pt x="269" y="276"/>
                  </a:cubicBezTo>
                  <a:cubicBezTo>
                    <a:pt x="272" y="276"/>
                    <a:pt x="275" y="275"/>
                    <a:pt x="277" y="273"/>
                  </a:cubicBezTo>
                  <a:cubicBezTo>
                    <a:pt x="284" y="265"/>
                    <a:pt x="288" y="255"/>
                    <a:pt x="288" y="244"/>
                  </a:cubicBezTo>
                  <a:close/>
                  <a:moveTo>
                    <a:pt x="345" y="244"/>
                  </a:moveTo>
                  <a:cubicBezTo>
                    <a:pt x="345" y="216"/>
                    <a:pt x="332" y="190"/>
                    <a:pt x="310" y="172"/>
                  </a:cubicBezTo>
                  <a:cubicBezTo>
                    <a:pt x="306" y="168"/>
                    <a:pt x="299" y="168"/>
                    <a:pt x="295" y="173"/>
                  </a:cubicBezTo>
                  <a:cubicBezTo>
                    <a:pt x="291" y="177"/>
                    <a:pt x="292" y="184"/>
                    <a:pt x="296" y="188"/>
                  </a:cubicBezTo>
                  <a:cubicBezTo>
                    <a:pt x="313" y="202"/>
                    <a:pt x="323" y="223"/>
                    <a:pt x="323" y="244"/>
                  </a:cubicBezTo>
                  <a:cubicBezTo>
                    <a:pt x="323" y="266"/>
                    <a:pt x="313" y="286"/>
                    <a:pt x="296" y="301"/>
                  </a:cubicBezTo>
                  <a:cubicBezTo>
                    <a:pt x="292" y="304"/>
                    <a:pt x="291" y="311"/>
                    <a:pt x="295" y="316"/>
                  </a:cubicBezTo>
                  <a:cubicBezTo>
                    <a:pt x="297" y="318"/>
                    <a:pt x="300" y="319"/>
                    <a:pt x="303" y="319"/>
                  </a:cubicBezTo>
                  <a:cubicBezTo>
                    <a:pt x="306" y="319"/>
                    <a:pt x="308" y="319"/>
                    <a:pt x="310" y="317"/>
                  </a:cubicBezTo>
                  <a:cubicBezTo>
                    <a:pt x="332" y="299"/>
                    <a:pt x="345" y="272"/>
                    <a:pt x="345" y="244"/>
                  </a:cubicBezTo>
                  <a:close/>
                  <a:moveTo>
                    <a:pt x="401" y="244"/>
                  </a:moveTo>
                  <a:cubicBezTo>
                    <a:pt x="401" y="199"/>
                    <a:pt x="380" y="157"/>
                    <a:pt x="344" y="128"/>
                  </a:cubicBezTo>
                  <a:cubicBezTo>
                    <a:pt x="339" y="125"/>
                    <a:pt x="333" y="126"/>
                    <a:pt x="329" y="130"/>
                  </a:cubicBezTo>
                  <a:cubicBezTo>
                    <a:pt x="325" y="135"/>
                    <a:pt x="326" y="142"/>
                    <a:pt x="331" y="145"/>
                  </a:cubicBezTo>
                  <a:cubicBezTo>
                    <a:pt x="362" y="170"/>
                    <a:pt x="380" y="206"/>
                    <a:pt x="380" y="244"/>
                  </a:cubicBezTo>
                  <a:cubicBezTo>
                    <a:pt x="380" y="283"/>
                    <a:pt x="362" y="319"/>
                    <a:pt x="331" y="343"/>
                  </a:cubicBezTo>
                  <a:cubicBezTo>
                    <a:pt x="326" y="347"/>
                    <a:pt x="325" y="354"/>
                    <a:pt x="329" y="358"/>
                  </a:cubicBezTo>
                  <a:cubicBezTo>
                    <a:pt x="331" y="361"/>
                    <a:pt x="334" y="362"/>
                    <a:pt x="337" y="362"/>
                  </a:cubicBezTo>
                  <a:cubicBezTo>
                    <a:pt x="340" y="362"/>
                    <a:pt x="342" y="362"/>
                    <a:pt x="344" y="360"/>
                  </a:cubicBezTo>
                  <a:cubicBezTo>
                    <a:pt x="380" y="331"/>
                    <a:pt x="401" y="289"/>
                    <a:pt x="401" y="244"/>
                  </a:cubicBez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4" name="object 50">
              <a:extLst>
                <a:ext uri="{FF2B5EF4-FFF2-40B4-BE49-F238E27FC236}">
                  <a16:creationId xmlns:a16="http://schemas.microsoft.com/office/drawing/2014/main" id="{73F9A585-5AE4-4A73-9200-F345D5EA3A7A}"/>
                </a:ext>
              </a:extLst>
            </p:cNvPr>
            <p:cNvSpPr txBox="1"/>
            <p:nvPr/>
          </p:nvSpPr>
          <p:spPr>
            <a:xfrm>
              <a:off x="6790275" y="3494369"/>
              <a:ext cx="2760979" cy="375845"/>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Only allows one author to modify a document at a single time</a:t>
              </a:r>
            </a:p>
          </p:txBody>
        </p:sp>
      </p:grpSp>
      <p:grpSp>
        <p:nvGrpSpPr>
          <p:cNvPr id="35" name="Group 34">
            <a:extLst>
              <a:ext uri="{FF2B5EF4-FFF2-40B4-BE49-F238E27FC236}">
                <a16:creationId xmlns:a16="http://schemas.microsoft.com/office/drawing/2014/main" id="{63C05595-782C-472E-9AAB-3B16D3A6A225}"/>
              </a:ext>
            </a:extLst>
          </p:cNvPr>
          <p:cNvGrpSpPr/>
          <p:nvPr/>
        </p:nvGrpSpPr>
        <p:grpSpPr>
          <a:xfrm>
            <a:off x="7821962" y="4819142"/>
            <a:ext cx="3723790" cy="459788"/>
            <a:chOff x="6323969" y="4176591"/>
            <a:chExt cx="3227285" cy="398483"/>
          </a:xfrm>
        </p:grpSpPr>
        <p:sp>
          <p:nvSpPr>
            <p:cNvPr id="36" name="Freeform 364">
              <a:extLst>
                <a:ext uri="{FF2B5EF4-FFF2-40B4-BE49-F238E27FC236}">
                  <a16:creationId xmlns:a16="http://schemas.microsoft.com/office/drawing/2014/main" id="{00F8B6D0-95C1-4685-8C69-83F8C733E521}"/>
                </a:ext>
              </a:extLst>
            </p:cNvPr>
            <p:cNvSpPr>
              <a:spLocks noChangeAspect="1" noEditPoints="1"/>
            </p:cNvSpPr>
            <p:nvPr/>
          </p:nvSpPr>
          <p:spPr bwMode="auto">
            <a:xfrm>
              <a:off x="6323969" y="4176591"/>
              <a:ext cx="369064" cy="367982"/>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7" name="object 50">
              <a:extLst>
                <a:ext uri="{FF2B5EF4-FFF2-40B4-BE49-F238E27FC236}">
                  <a16:creationId xmlns:a16="http://schemas.microsoft.com/office/drawing/2014/main" id="{538212DE-0FEB-423D-9874-4DB1107E44AC}"/>
                </a:ext>
              </a:extLst>
            </p:cNvPr>
            <p:cNvSpPr txBox="1"/>
            <p:nvPr/>
          </p:nvSpPr>
          <p:spPr>
            <a:xfrm>
              <a:off x="6790275" y="4199230"/>
              <a:ext cx="2760979" cy="375844"/>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Data tables and graphs are linked to data sources for real-time updates</a:t>
              </a:r>
            </a:p>
          </p:txBody>
        </p:sp>
      </p:grpSp>
      <p:grpSp>
        <p:nvGrpSpPr>
          <p:cNvPr id="38" name="Group 37">
            <a:extLst>
              <a:ext uri="{FF2B5EF4-FFF2-40B4-BE49-F238E27FC236}">
                <a16:creationId xmlns:a16="http://schemas.microsoft.com/office/drawing/2014/main" id="{1B6D220D-0C88-4EAA-A94A-15CE9D20CE40}"/>
              </a:ext>
            </a:extLst>
          </p:cNvPr>
          <p:cNvGrpSpPr/>
          <p:nvPr/>
        </p:nvGrpSpPr>
        <p:grpSpPr>
          <a:xfrm>
            <a:off x="7821962" y="5619455"/>
            <a:ext cx="3723790" cy="472774"/>
            <a:chOff x="6323969" y="4870197"/>
            <a:chExt cx="3227285" cy="409738"/>
          </a:xfrm>
        </p:grpSpPr>
        <p:sp>
          <p:nvSpPr>
            <p:cNvPr id="39" name="Freeform 254">
              <a:extLst>
                <a:ext uri="{FF2B5EF4-FFF2-40B4-BE49-F238E27FC236}">
                  <a16:creationId xmlns:a16="http://schemas.microsoft.com/office/drawing/2014/main" id="{F9DE9C1F-FBCA-4B72-A8F1-658B61309A0D}"/>
                </a:ext>
              </a:extLst>
            </p:cNvPr>
            <p:cNvSpPr>
              <a:spLocks noChangeAspect="1" noEditPoints="1"/>
            </p:cNvSpPr>
            <p:nvPr/>
          </p:nvSpPr>
          <p:spPr bwMode="auto">
            <a:xfrm>
              <a:off x="6323969" y="4870197"/>
              <a:ext cx="370763"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218 w 512"/>
                <a:gd name="T15" fmla="*/ 352 h 512"/>
                <a:gd name="T16" fmla="*/ 168 w 512"/>
                <a:gd name="T17" fmla="*/ 412 h 512"/>
                <a:gd name="T18" fmla="*/ 160 w 512"/>
                <a:gd name="T19" fmla="*/ 416 h 512"/>
                <a:gd name="T20" fmla="*/ 156 w 512"/>
                <a:gd name="T21" fmla="*/ 415 h 512"/>
                <a:gd name="T22" fmla="*/ 149 w 512"/>
                <a:gd name="T23" fmla="*/ 405 h 512"/>
                <a:gd name="T24" fmla="*/ 149 w 512"/>
                <a:gd name="T25" fmla="*/ 352 h 512"/>
                <a:gd name="T26" fmla="*/ 106 w 512"/>
                <a:gd name="T27" fmla="*/ 352 h 512"/>
                <a:gd name="T28" fmla="*/ 96 w 512"/>
                <a:gd name="T29" fmla="*/ 341 h 512"/>
                <a:gd name="T30" fmla="*/ 96 w 512"/>
                <a:gd name="T31" fmla="*/ 149 h 512"/>
                <a:gd name="T32" fmla="*/ 106 w 512"/>
                <a:gd name="T33" fmla="*/ 138 h 512"/>
                <a:gd name="T34" fmla="*/ 405 w 512"/>
                <a:gd name="T35" fmla="*/ 138 h 512"/>
                <a:gd name="T36" fmla="*/ 416 w 512"/>
                <a:gd name="T37" fmla="*/ 149 h 512"/>
                <a:gd name="T38" fmla="*/ 416 w 512"/>
                <a:gd name="T39" fmla="*/ 341 h 512"/>
                <a:gd name="T40" fmla="*/ 117 w 512"/>
                <a:gd name="T41" fmla="*/ 330 h 512"/>
                <a:gd name="T42" fmla="*/ 160 w 512"/>
                <a:gd name="T43" fmla="*/ 330 h 512"/>
                <a:gd name="T44" fmla="*/ 170 w 512"/>
                <a:gd name="T45" fmla="*/ 341 h 512"/>
                <a:gd name="T46" fmla="*/ 170 w 512"/>
                <a:gd name="T47" fmla="*/ 376 h 512"/>
                <a:gd name="T48" fmla="*/ 205 w 512"/>
                <a:gd name="T49" fmla="*/ 334 h 512"/>
                <a:gd name="T50" fmla="*/ 213 w 512"/>
                <a:gd name="T51" fmla="*/ 330 h 512"/>
                <a:gd name="T52" fmla="*/ 394 w 512"/>
                <a:gd name="T53" fmla="*/ 330 h 512"/>
                <a:gd name="T54" fmla="*/ 394 w 512"/>
                <a:gd name="T55" fmla="*/ 160 h 512"/>
                <a:gd name="T56" fmla="*/ 117 w 512"/>
                <a:gd name="T57" fmla="*/ 160 h 512"/>
                <a:gd name="T58" fmla="*/ 117 w 512"/>
                <a:gd name="T59" fmla="*/ 330 h 512"/>
                <a:gd name="T60" fmla="*/ 149 w 512"/>
                <a:gd name="T61" fmla="*/ 192 h 512"/>
                <a:gd name="T62" fmla="*/ 362 w 512"/>
                <a:gd name="T63" fmla="*/ 192 h 512"/>
                <a:gd name="T64" fmla="*/ 373 w 512"/>
                <a:gd name="T65" fmla="*/ 202 h 512"/>
                <a:gd name="T66" fmla="*/ 362 w 512"/>
                <a:gd name="T67" fmla="*/ 213 h 512"/>
                <a:gd name="T68" fmla="*/ 149 w 512"/>
                <a:gd name="T69" fmla="*/ 213 h 512"/>
                <a:gd name="T70" fmla="*/ 138 w 512"/>
                <a:gd name="T71" fmla="*/ 202 h 512"/>
                <a:gd name="T72" fmla="*/ 149 w 512"/>
                <a:gd name="T73" fmla="*/ 192 h 512"/>
                <a:gd name="T74" fmla="*/ 149 w 512"/>
                <a:gd name="T75" fmla="*/ 234 h 512"/>
                <a:gd name="T76" fmla="*/ 362 w 512"/>
                <a:gd name="T77" fmla="*/ 234 h 512"/>
                <a:gd name="T78" fmla="*/ 373 w 512"/>
                <a:gd name="T79" fmla="*/ 245 h 512"/>
                <a:gd name="T80" fmla="*/ 362 w 512"/>
                <a:gd name="T81" fmla="*/ 256 h 512"/>
                <a:gd name="T82" fmla="*/ 149 w 512"/>
                <a:gd name="T83" fmla="*/ 256 h 512"/>
                <a:gd name="T84" fmla="*/ 138 w 512"/>
                <a:gd name="T85" fmla="*/ 245 h 512"/>
                <a:gd name="T86" fmla="*/ 149 w 512"/>
                <a:gd name="T87" fmla="*/ 234 h 512"/>
                <a:gd name="T88" fmla="*/ 149 w 512"/>
                <a:gd name="T89" fmla="*/ 277 h 512"/>
                <a:gd name="T90" fmla="*/ 362 w 512"/>
                <a:gd name="T91" fmla="*/ 277 h 512"/>
                <a:gd name="T92" fmla="*/ 373 w 512"/>
                <a:gd name="T93" fmla="*/ 288 h 512"/>
                <a:gd name="T94" fmla="*/ 362 w 512"/>
                <a:gd name="T95" fmla="*/ 298 h 512"/>
                <a:gd name="T96" fmla="*/ 149 w 512"/>
                <a:gd name="T97" fmla="*/ 298 h 512"/>
                <a:gd name="T98" fmla="*/ 138 w 512"/>
                <a:gd name="T99" fmla="*/ 288 h 512"/>
                <a:gd name="T100" fmla="*/ 149 w 512"/>
                <a:gd name="T101"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218" y="352"/>
                    <a:pt x="218" y="352"/>
                    <a:pt x="218" y="352"/>
                  </a:cubicBezTo>
                  <a:cubicBezTo>
                    <a:pt x="168" y="412"/>
                    <a:pt x="168" y="412"/>
                    <a:pt x="168" y="412"/>
                  </a:cubicBezTo>
                  <a:cubicBezTo>
                    <a:pt x="166" y="414"/>
                    <a:pt x="163" y="416"/>
                    <a:pt x="160" y="416"/>
                  </a:cubicBezTo>
                  <a:cubicBezTo>
                    <a:pt x="158" y="416"/>
                    <a:pt x="157" y="415"/>
                    <a:pt x="156" y="415"/>
                  </a:cubicBezTo>
                  <a:cubicBezTo>
                    <a:pt x="152" y="414"/>
                    <a:pt x="149" y="409"/>
                    <a:pt x="149" y="405"/>
                  </a:cubicBezTo>
                  <a:cubicBezTo>
                    <a:pt x="149" y="352"/>
                    <a:pt x="149" y="352"/>
                    <a:pt x="149" y="352"/>
                  </a:cubicBezTo>
                  <a:cubicBezTo>
                    <a:pt x="106" y="352"/>
                    <a:pt x="106" y="352"/>
                    <a:pt x="106" y="352"/>
                  </a:cubicBezTo>
                  <a:cubicBezTo>
                    <a:pt x="100" y="352"/>
                    <a:pt x="96" y="347"/>
                    <a:pt x="96" y="341"/>
                  </a:cubicBezTo>
                  <a:cubicBezTo>
                    <a:pt x="96" y="149"/>
                    <a:pt x="96" y="149"/>
                    <a:pt x="96" y="149"/>
                  </a:cubicBezTo>
                  <a:cubicBezTo>
                    <a:pt x="96" y="143"/>
                    <a:pt x="100" y="138"/>
                    <a:pt x="106" y="138"/>
                  </a:cubicBezTo>
                  <a:cubicBezTo>
                    <a:pt x="405" y="138"/>
                    <a:pt x="405" y="138"/>
                    <a:pt x="405" y="138"/>
                  </a:cubicBezTo>
                  <a:cubicBezTo>
                    <a:pt x="411" y="138"/>
                    <a:pt x="416" y="143"/>
                    <a:pt x="416" y="149"/>
                  </a:cubicBezTo>
                  <a:lnTo>
                    <a:pt x="416" y="341"/>
                  </a:lnTo>
                  <a:close/>
                  <a:moveTo>
                    <a:pt x="117" y="330"/>
                  </a:moveTo>
                  <a:cubicBezTo>
                    <a:pt x="160" y="330"/>
                    <a:pt x="160" y="330"/>
                    <a:pt x="160" y="330"/>
                  </a:cubicBezTo>
                  <a:cubicBezTo>
                    <a:pt x="166" y="330"/>
                    <a:pt x="170" y="335"/>
                    <a:pt x="170" y="341"/>
                  </a:cubicBezTo>
                  <a:cubicBezTo>
                    <a:pt x="170" y="376"/>
                    <a:pt x="170" y="376"/>
                    <a:pt x="170" y="376"/>
                  </a:cubicBezTo>
                  <a:cubicBezTo>
                    <a:pt x="205" y="334"/>
                    <a:pt x="205" y="334"/>
                    <a:pt x="205" y="334"/>
                  </a:cubicBezTo>
                  <a:cubicBezTo>
                    <a:pt x="207" y="332"/>
                    <a:pt x="210" y="330"/>
                    <a:pt x="213" y="330"/>
                  </a:cubicBezTo>
                  <a:cubicBezTo>
                    <a:pt x="394" y="330"/>
                    <a:pt x="394" y="330"/>
                    <a:pt x="394" y="330"/>
                  </a:cubicBezTo>
                  <a:cubicBezTo>
                    <a:pt x="394" y="160"/>
                    <a:pt x="394" y="160"/>
                    <a:pt x="394" y="160"/>
                  </a:cubicBezTo>
                  <a:cubicBezTo>
                    <a:pt x="117" y="160"/>
                    <a:pt x="117" y="160"/>
                    <a:pt x="117" y="160"/>
                  </a:cubicBezTo>
                  <a:lnTo>
                    <a:pt x="117" y="330"/>
                  </a:lnTo>
                  <a:close/>
                  <a:moveTo>
                    <a:pt x="149" y="192"/>
                  </a:moveTo>
                  <a:cubicBezTo>
                    <a:pt x="362" y="192"/>
                    <a:pt x="362" y="192"/>
                    <a:pt x="362" y="192"/>
                  </a:cubicBezTo>
                  <a:cubicBezTo>
                    <a:pt x="368" y="192"/>
                    <a:pt x="373" y="196"/>
                    <a:pt x="373" y="202"/>
                  </a:cubicBezTo>
                  <a:cubicBezTo>
                    <a:pt x="373" y="208"/>
                    <a:pt x="368" y="213"/>
                    <a:pt x="362" y="213"/>
                  </a:cubicBezTo>
                  <a:cubicBezTo>
                    <a:pt x="149" y="213"/>
                    <a:pt x="149" y="213"/>
                    <a:pt x="149" y="213"/>
                  </a:cubicBezTo>
                  <a:cubicBezTo>
                    <a:pt x="143" y="213"/>
                    <a:pt x="138" y="208"/>
                    <a:pt x="138" y="202"/>
                  </a:cubicBezTo>
                  <a:cubicBezTo>
                    <a:pt x="138" y="196"/>
                    <a:pt x="143" y="192"/>
                    <a:pt x="149" y="192"/>
                  </a:cubicBezTo>
                  <a:close/>
                  <a:moveTo>
                    <a:pt x="149" y="234"/>
                  </a:moveTo>
                  <a:cubicBezTo>
                    <a:pt x="362" y="234"/>
                    <a:pt x="362" y="234"/>
                    <a:pt x="362" y="234"/>
                  </a:cubicBezTo>
                  <a:cubicBezTo>
                    <a:pt x="368" y="234"/>
                    <a:pt x="373" y="239"/>
                    <a:pt x="373" y="245"/>
                  </a:cubicBezTo>
                  <a:cubicBezTo>
                    <a:pt x="373" y="251"/>
                    <a:pt x="368" y="256"/>
                    <a:pt x="362" y="256"/>
                  </a:cubicBezTo>
                  <a:cubicBezTo>
                    <a:pt x="149" y="256"/>
                    <a:pt x="149" y="256"/>
                    <a:pt x="149" y="256"/>
                  </a:cubicBezTo>
                  <a:cubicBezTo>
                    <a:pt x="143" y="256"/>
                    <a:pt x="138" y="251"/>
                    <a:pt x="138" y="245"/>
                  </a:cubicBezTo>
                  <a:cubicBezTo>
                    <a:pt x="138" y="239"/>
                    <a:pt x="143" y="234"/>
                    <a:pt x="149" y="234"/>
                  </a:cubicBezTo>
                  <a:close/>
                  <a:moveTo>
                    <a:pt x="149" y="277"/>
                  </a:moveTo>
                  <a:cubicBezTo>
                    <a:pt x="362" y="277"/>
                    <a:pt x="362" y="277"/>
                    <a:pt x="362" y="277"/>
                  </a:cubicBezTo>
                  <a:cubicBezTo>
                    <a:pt x="368" y="277"/>
                    <a:pt x="373" y="282"/>
                    <a:pt x="373" y="288"/>
                  </a:cubicBezTo>
                  <a:cubicBezTo>
                    <a:pt x="373" y="294"/>
                    <a:pt x="368" y="298"/>
                    <a:pt x="362" y="298"/>
                  </a:cubicBezTo>
                  <a:cubicBezTo>
                    <a:pt x="149" y="298"/>
                    <a:pt x="149" y="298"/>
                    <a:pt x="149" y="298"/>
                  </a:cubicBezTo>
                  <a:cubicBezTo>
                    <a:pt x="143" y="298"/>
                    <a:pt x="138" y="294"/>
                    <a:pt x="138" y="288"/>
                  </a:cubicBezTo>
                  <a:cubicBezTo>
                    <a:pt x="138" y="282"/>
                    <a:pt x="143" y="277"/>
                    <a:pt x="149" y="277"/>
                  </a:cubicBez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40" name="object 50">
              <a:extLst>
                <a:ext uri="{FF2B5EF4-FFF2-40B4-BE49-F238E27FC236}">
                  <a16:creationId xmlns:a16="http://schemas.microsoft.com/office/drawing/2014/main" id="{8E0BF584-DA4F-4C08-BED2-604135CAEE47}"/>
                </a:ext>
              </a:extLst>
            </p:cNvPr>
            <p:cNvSpPr txBox="1"/>
            <p:nvPr/>
          </p:nvSpPr>
          <p:spPr>
            <a:xfrm>
              <a:off x="6790275" y="4904090"/>
              <a:ext cx="2760979" cy="375845"/>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Comments and review responses are embedded within the document</a:t>
              </a:r>
            </a:p>
          </p:txBody>
        </p:sp>
      </p:grpSp>
    </p:spTree>
    <p:extLst>
      <p:ext uri="{BB962C8B-B14F-4D97-AF65-F5344CB8AC3E}">
        <p14:creationId xmlns:p14="http://schemas.microsoft.com/office/powerpoint/2010/main" val="349504193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093DAE0-057D-46D3-A6BE-33E904C96C19}"/>
              </a:ext>
            </a:extLst>
          </p:cNvPr>
          <p:cNvSpPr/>
          <p:nvPr/>
        </p:nvSpPr>
        <p:spPr bwMode="gray">
          <a:xfrm>
            <a:off x="3784399" y="2331744"/>
            <a:ext cx="7829507" cy="3359623"/>
          </a:xfrm>
          <a:prstGeom prst="roundRect">
            <a:avLst/>
          </a:prstGeom>
          <a:solidFill>
            <a:sysClr val="window" lastClr="FFFFFF"/>
          </a:solidFill>
          <a:ln w="12700" algn="ctr">
            <a:solidFill>
              <a:srgbClr val="0989B1">
                <a:lumMod val="50000"/>
              </a:srgbClr>
            </a:solidFill>
            <a:prstDash val="dash"/>
            <a:miter lim="800000"/>
            <a:headEnd/>
            <a:tailEnd/>
          </a:ln>
        </p:spPr>
        <p:txBody>
          <a:bodyPr wrap="square" lIns="96166" tIns="96166" rIns="96166" bIns="96166" rtlCol="0" anchor="t"/>
          <a:lstStyle/>
          <a:p>
            <a:pPr marL="0" marR="0" lvl="0" indent="0" algn="ctr" defTabSz="1055035" rtl="0" eaLnBrk="1" fontAlgn="auto" latinLnBrk="0" hangingPunct="1">
              <a:lnSpc>
                <a:spcPct val="106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F06BB7C2-EC7F-45AB-AA7E-458237018050}"/>
              </a:ext>
            </a:extLst>
          </p:cNvPr>
          <p:cNvSpPr/>
          <p:nvPr/>
        </p:nvSpPr>
        <p:spPr bwMode="gray">
          <a:xfrm>
            <a:off x="3750698" y="1737085"/>
            <a:ext cx="7863209" cy="497329"/>
          </a:xfrm>
          <a:prstGeom prst="rect">
            <a:avLst/>
          </a:prstGeom>
          <a:solidFill>
            <a:srgbClr val="0989B1">
              <a:lumMod val="50000"/>
            </a:srgbClr>
          </a:solidFill>
          <a:ln w="19050" algn="ctr">
            <a:noFill/>
            <a:miter lim="800000"/>
            <a:headEnd/>
            <a:tailEnd/>
          </a:ln>
        </p:spPr>
        <p:txBody>
          <a:bodyPr wrap="square" lIns="96166" tIns="96166" rIns="96166" bIns="96166" rtlCol="0" anchor="ctr"/>
          <a:lstStyle/>
          <a:p>
            <a:pPr marL="0" marR="0" lvl="0" indent="0" algn="ctr" defTabSz="1318708" rtl="0" eaLnBrk="1" fontAlgn="auto" latinLnBrk="0" hangingPunct="1">
              <a:lnSpc>
                <a:spcPct val="106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Open Sans Body"/>
                <a:ea typeface="+mn-ea"/>
                <a:cs typeface="+mn-cs"/>
              </a:rPr>
              <a:t>Narrative Reporting</a:t>
            </a:r>
          </a:p>
        </p:txBody>
      </p:sp>
      <p:sp>
        <p:nvSpPr>
          <p:cNvPr id="3" name="object 4">
            <a:extLst>
              <a:ext uri="{FF2B5EF4-FFF2-40B4-BE49-F238E27FC236}">
                <a16:creationId xmlns:a16="http://schemas.microsoft.com/office/drawing/2014/main" id="{E7FC7EDC-CA87-4D43-AF02-F2C55969893B}"/>
              </a:ext>
            </a:extLst>
          </p:cNvPr>
          <p:cNvSpPr txBox="1">
            <a:spLocks/>
          </p:cNvSpPr>
          <p:nvPr/>
        </p:nvSpPr>
        <p:spPr bwMode="gray">
          <a:xfrm>
            <a:off x="599400" y="578957"/>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19415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50"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Narrative Reporting Data Source Diagram</a:t>
            </a:r>
          </a:p>
        </p:txBody>
      </p:sp>
      <p:sp>
        <p:nvSpPr>
          <p:cNvPr id="4" name="Text Placeholder 3">
            <a:extLst>
              <a:ext uri="{FF2B5EF4-FFF2-40B4-BE49-F238E27FC236}">
                <a16:creationId xmlns:a16="http://schemas.microsoft.com/office/drawing/2014/main" id="{55F05FD9-DB70-4C30-BABE-23AA3B88057D}"/>
              </a:ext>
            </a:extLst>
          </p:cNvPr>
          <p:cNvSpPr txBox="1">
            <a:spLocks/>
          </p:cNvSpPr>
          <p:nvPr/>
        </p:nvSpPr>
        <p:spPr>
          <a:xfrm>
            <a:off x="521857" y="1027872"/>
            <a:ext cx="11070743" cy="498102"/>
          </a:xfrm>
          <a:prstGeom prst="rect">
            <a:avLst/>
          </a:prstGeom>
        </p:spPr>
        <p:txBody>
          <a:bodyPr/>
          <a:lstStyle>
            <a:lvl1pPr marL="0" indent="0" algn="l" rtl="0" fontAlgn="base">
              <a:spcBef>
                <a:spcPct val="0"/>
              </a:spcBef>
              <a:spcAft>
                <a:spcPct val="0"/>
              </a:spcAft>
              <a:buClr>
                <a:schemeClr val="accent1"/>
              </a:buClr>
              <a:buSzPct val="120000"/>
              <a:buFont typeface="Times" pitchFamily="18" charset="0"/>
              <a:buNone/>
              <a:defRPr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48"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75116" indent="-365669" algn="l" rtl="0" fontAlgn="base">
              <a:spcBef>
                <a:spcPct val="0"/>
              </a:spcBef>
              <a:spcAft>
                <a:spcPct val="0"/>
              </a:spcAft>
              <a:buClr>
                <a:schemeClr val="accent1"/>
              </a:buClr>
              <a:buFont typeface="Times" pitchFamily="18"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40785" indent="-365669" algn="l" rtl="0" fontAlgn="base">
              <a:spcBef>
                <a:spcPct val="0"/>
              </a:spcBef>
              <a:spcAft>
                <a:spcPct val="0"/>
              </a:spcAft>
              <a:buClr>
                <a:schemeClr val="accent1"/>
              </a:buClr>
              <a:buFont typeface="Estrangelo Edessa" panose="03080600000000000000" pitchFamily="66"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706453"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742514" indent="-298376" algn="l" rtl="0" fontAlgn="base">
              <a:spcBef>
                <a:spcPct val="0"/>
              </a:spcBef>
              <a:spcAft>
                <a:spcPct val="0"/>
              </a:spcAft>
              <a:buChar char="»"/>
              <a:defRPr sz="2666">
                <a:solidFill>
                  <a:schemeClr val="tx1"/>
                </a:solidFill>
                <a:latin typeface="+mn-lt"/>
              </a:defRPr>
            </a:lvl6pPr>
            <a:lvl7pPr marL="3351962" indent="-298376" algn="l" rtl="0" fontAlgn="base">
              <a:spcBef>
                <a:spcPct val="0"/>
              </a:spcBef>
              <a:spcAft>
                <a:spcPct val="0"/>
              </a:spcAft>
              <a:buChar char="»"/>
              <a:defRPr sz="2666">
                <a:solidFill>
                  <a:schemeClr val="tx1"/>
                </a:solidFill>
                <a:latin typeface="+mn-lt"/>
              </a:defRPr>
            </a:lvl7pPr>
            <a:lvl8pPr marL="3961409" indent="-298376" algn="l" rtl="0" fontAlgn="base">
              <a:spcBef>
                <a:spcPct val="0"/>
              </a:spcBef>
              <a:spcAft>
                <a:spcPct val="0"/>
              </a:spcAft>
              <a:buChar char="»"/>
              <a:defRPr sz="2666">
                <a:solidFill>
                  <a:schemeClr val="tx1"/>
                </a:solidFill>
                <a:latin typeface="+mn-lt"/>
              </a:defRPr>
            </a:lvl8pPr>
            <a:lvl9pPr marL="4570857" indent="-298376" algn="l" rtl="0" fontAlgn="base">
              <a:spcBef>
                <a:spcPct val="0"/>
              </a:spcBef>
              <a:spcAft>
                <a:spcPct val="0"/>
              </a:spcAft>
              <a:buChar char="»"/>
              <a:defRPr sz="2666">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
                <a:srgbClr val="86BC25"/>
              </a:buClr>
              <a:buSzPct val="120000"/>
              <a:buFont typeface="Times" pitchFamily="18" charset="0"/>
              <a:buNone/>
              <a:tabLst/>
              <a:defRPr/>
            </a:pPr>
            <a:r>
              <a:rPr kumimoji="0" lang="en-US" sz="1400" b="0" i="0" u="none" strike="noStrike" kern="0" cap="none" spc="0" normalizeH="0" baseline="0" noProof="0">
                <a:ln>
                  <a:noFill/>
                </a:ln>
                <a:solidFill>
                  <a:srgbClr val="6B767D"/>
                </a:solidFill>
                <a:effectLst/>
                <a:uLnTx/>
                <a:uFillTx/>
                <a:latin typeface="Arial" panose="020B0604020202020204"/>
                <a:ea typeface="Open Sans" panose="020B0606030504020204" pitchFamily="34" charset="0"/>
                <a:cs typeface="Open Sans" panose="020B0606030504020204" pitchFamily="34" charset="0"/>
              </a:rPr>
              <a:t>Narrative Reporting enables streamlining internal and external reporting packages with combining data plus textual narrative in a single, secure and collaborative platform. </a:t>
            </a:r>
          </a:p>
        </p:txBody>
      </p:sp>
      <p:sp>
        <p:nvSpPr>
          <p:cNvPr id="5" name="Rectangle 4">
            <a:extLst>
              <a:ext uri="{FF2B5EF4-FFF2-40B4-BE49-F238E27FC236}">
                <a16:creationId xmlns:a16="http://schemas.microsoft.com/office/drawing/2014/main" id="{4275F726-2A09-40ED-A6F3-3CE91367D475}"/>
              </a:ext>
            </a:extLst>
          </p:cNvPr>
          <p:cNvSpPr/>
          <p:nvPr/>
        </p:nvSpPr>
        <p:spPr bwMode="gray">
          <a:xfrm>
            <a:off x="578092" y="1737086"/>
            <a:ext cx="2850217" cy="498102"/>
          </a:xfrm>
          <a:prstGeom prst="rect">
            <a:avLst/>
          </a:prstGeom>
          <a:solidFill>
            <a:srgbClr val="0989B1"/>
          </a:solidFill>
          <a:ln w="19050" algn="ctr">
            <a:noFill/>
            <a:miter lim="800000"/>
            <a:headEnd/>
            <a:tailEnd/>
          </a:ln>
        </p:spPr>
        <p:txBody>
          <a:bodyPr wrap="square" lIns="96166" tIns="96166" rIns="96166" bIns="96166" rtlCol="0" anchor="ctr"/>
          <a:lstStyle/>
          <a:p>
            <a:pPr marL="0" marR="0" lvl="0" indent="0" algn="ctr" defTabSz="1318708" rtl="0" eaLnBrk="1" fontAlgn="auto" latinLnBrk="0" hangingPunct="1">
              <a:lnSpc>
                <a:spcPct val="106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panose="020B0604020202020204"/>
                <a:ea typeface="Open Sans Light" panose="020B0306030504020204" pitchFamily="34" charset="0"/>
                <a:cs typeface="Open Sans Light" panose="020B0306030504020204" pitchFamily="34" charset="0"/>
              </a:rPr>
              <a:t>Data Source(s)</a:t>
            </a:r>
          </a:p>
        </p:txBody>
      </p:sp>
      <p:sp>
        <p:nvSpPr>
          <p:cNvPr id="6" name="Rectangle: Rounded Corners 5">
            <a:extLst>
              <a:ext uri="{FF2B5EF4-FFF2-40B4-BE49-F238E27FC236}">
                <a16:creationId xmlns:a16="http://schemas.microsoft.com/office/drawing/2014/main" id="{98A6329B-159D-4976-A480-19284CB801E9}"/>
              </a:ext>
            </a:extLst>
          </p:cNvPr>
          <p:cNvSpPr/>
          <p:nvPr/>
        </p:nvSpPr>
        <p:spPr bwMode="gray">
          <a:xfrm>
            <a:off x="2105876" y="2816169"/>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Arial" panose="020B0604020202020204"/>
                <a:ea typeface="+mn-ea"/>
                <a:cs typeface="+mn-cs"/>
              </a:rPr>
              <a:t>ERP Cloud GL</a:t>
            </a:r>
            <a:endParaRPr kumimoji="0" lang="en-US" sz="1200" b="1" i="0" u="none" strike="noStrike" kern="0" cap="none" spc="0" normalizeH="0" baseline="0" noProof="0">
              <a:ln>
                <a:noFill/>
              </a:ln>
              <a:solidFill>
                <a:srgbClr val="000000"/>
              </a:solidFill>
              <a:effectLst/>
              <a:uLnTx/>
              <a:uFillTx/>
              <a:latin typeface="Arial" panose="020B0604020202020204"/>
              <a:ea typeface="+mn-ea"/>
              <a:cs typeface="Arial"/>
            </a:endParaRPr>
          </a:p>
        </p:txBody>
      </p:sp>
      <p:sp>
        <p:nvSpPr>
          <p:cNvPr id="11" name="Right Brace 10">
            <a:extLst>
              <a:ext uri="{FF2B5EF4-FFF2-40B4-BE49-F238E27FC236}">
                <a16:creationId xmlns:a16="http://schemas.microsoft.com/office/drawing/2014/main" id="{8B745B7A-8295-467C-99B5-DEA63DA73A18}"/>
              </a:ext>
            </a:extLst>
          </p:cNvPr>
          <p:cNvSpPr/>
          <p:nvPr/>
        </p:nvSpPr>
        <p:spPr>
          <a:xfrm>
            <a:off x="3484223" y="2442821"/>
            <a:ext cx="256252" cy="310392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80D3C00C-D542-44ED-8D55-533A7B8BBAA3}"/>
              </a:ext>
            </a:extLst>
          </p:cNvPr>
          <p:cNvGrpSpPr/>
          <p:nvPr/>
        </p:nvGrpSpPr>
        <p:grpSpPr>
          <a:xfrm>
            <a:off x="3929623" y="2808900"/>
            <a:ext cx="1899138" cy="2603947"/>
            <a:chOff x="3012998" y="1902711"/>
            <a:chExt cx="1645920" cy="1637678"/>
          </a:xfrm>
        </p:grpSpPr>
        <p:sp>
          <p:nvSpPr>
            <p:cNvPr id="14" name="Rectangle 13">
              <a:extLst>
                <a:ext uri="{FF2B5EF4-FFF2-40B4-BE49-F238E27FC236}">
                  <a16:creationId xmlns:a16="http://schemas.microsoft.com/office/drawing/2014/main" id="{ABD42A87-8C39-407D-B52C-C88015709115}"/>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REPORT PACKAGE(S)</a:t>
              </a:r>
            </a:p>
          </p:txBody>
        </p:sp>
        <p:sp>
          <p:nvSpPr>
            <p:cNvPr id="15" name="Rectangle: Rounded Corners 14">
              <a:extLst>
                <a:ext uri="{FF2B5EF4-FFF2-40B4-BE49-F238E27FC236}">
                  <a16:creationId xmlns:a16="http://schemas.microsoft.com/office/drawing/2014/main" id="{4B153679-659F-4F23-BB38-C003249621A7}"/>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Create report structure</a:t>
              </a:r>
            </a:p>
          </p:txBody>
        </p:sp>
        <p:sp>
          <p:nvSpPr>
            <p:cNvPr id="16" name="Rectangle: Rounded Corners 15">
              <a:extLst>
                <a:ext uri="{FF2B5EF4-FFF2-40B4-BE49-F238E27FC236}">
                  <a16:creationId xmlns:a16="http://schemas.microsoft.com/office/drawing/2014/main" id="{26F4608E-A3D6-4D18-A475-9A247100A0CB}"/>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Upload narrative sections</a:t>
              </a:r>
            </a:p>
          </p:txBody>
        </p:sp>
        <p:sp>
          <p:nvSpPr>
            <p:cNvPr id="17" name="Rectangle: Rounded Corners 16">
              <a:extLst>
                <a:ext uri="{FF2B5EF4-FFF2-40B4-BE49-F238E27FC236}">
                  <a16:creationId xmlns:a16="http://schemas.microsoft.com/office/drawing/2014/main" id="{5228E10B-D8B5-4178-B41A-32C699384CF5}"/>
                </a:ext>
              </a:extLst>
            </p:cNvPr>
            <p:cNvSpPr/>
            <p:nvPr/>
          </p:nvSpPr>
          <p:spPr bwMode="gray">
            <a:xfrm>
              <a:off x="3150158" y="3174629"/>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Embed (link) to data sources</a:t>
              </a:r>
            </a:p>
          </p:txBody>
        </p:sp>
      </p:grpSp>
      <p:grpSp>
        <p:nvGrpSpPr>
          <p:cNvPr id="18" name="Group 17">
            <a:extLst>
              <a:ext uri="{FF2B5EF4-FFF2-40B4-BE49-F238E27FC236}">
                <a16:creationId xmlns:a16="http://schemas.microsoft.com/office/drawing/2014/main" id="{C77F798C-9955-4959-8F2F-1DF4BC9A62BF}"/>
              </a:ext>
            </a:extLst>
          </p:cNvPr>
          <p:cNvGrpSpPr/>
          <p:nvPr/>
        </p:nvGrpSpPr>
        <p:grpSpPr>
          <a:xfrm>
            <a:off x="6239937" y="2808900"/>
            <a:ext cx="1899138" cy="1881356"/>
            <a:chOff x="3012998" y="1902711"/>
            <a:chExt cx="1645920" cy="1183226"/>
          </a:xfrm>
        </p:grpSpPr>
        <p:sp>
          <p:nvSpPr>
            <p:cNvPr id="19" name="Rectangle 18">
              <a:extLst>
                <a:ext uri="{FF2B5EF4-FFF2-40B4-BE49-F238E27FC236}">
                  <a16:creationId xmlns:a16="http://schemas.microsoft.com/office/drawing/2014/main" id="{E898E30E-9EB4-4C28-9F03-A09E5CAD36C3}"/>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WORKFLOW</a:t>
              </a:r>
            </a:p>
          </p:txBody>
        </p:sp>
        <p:sp>
          <p:nvSpPr>
            <p:cNvPr id="20" name="Rectangle: Rounded Corners 19">
              <a:extLst>
                <a:ext uri="{FF2B5EF4-FFF2-40B4-BE49-F238E27FC236}">
                  <a16:creationId xmlns:a16="http://schemas.microsoft.com/office/drawing/2014/main" id="{40396965-A02B-466F-8FCB-B44E0750456D}"/>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Assign users</a:t>
              </a:r>
            </a:p>
          </p:txBody>
        </p:sp>
        <p:sp>
          <p:nvSpPr>
            <p:cNvPr id="21" name="Rectangle: Rounded Corners 20">
              <a:extLst>
                <a:ext uri="{FF2B5EF4-FFF2-40B4-BE49-F238E27FC236}">
                  <a16:creationId xmlns:a16="http://schemas.microsoft.com/office/drawing/2014/main" id="{D951ADEC-5C28-4D22-9A3A-7369EB63A033}"/>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Determine due dates</a:t>
              </a:r>
            </a:p>
          </p:txBody>
        </p:sp>
      </p:grpSp>
      <p:grpSp>
        <p:nvGrpSpPr>
          <p:cNvPr id="22" name="Group 21">
            <a:extLst>
              <a:ext uri="{FF2B5EF4-FFF2-40B4-BE49-F238E27FC236}">
                <a16:creationId xmlns:a16="http://schemas.microsoft.com/office/drawing/2014/main" id="{CB162E9F-4F2A-420B-9658-57EB641E15DB}"/>
              </a:ext>
            </a:extLst>
          </p:cNvPr>
          <p:cNvGrpSpPr/>
          <p:nvPr/>
        </p:nvGrpSpPr>
        <p:grpSpPr>
          <a:xfrm>
            <a:off x="9474900" y="2838386"/>
            <a:ext cx="1899138" cy="1877511"/>
            <a:chOff x="3012998" y="1902711"/>
            <a:chExt cx="1645920" cy="1183226"/>
          </a:xfrm>
        </p:grpSpPr>
        <p:sp>
          <p:nvSpPr>
            <p:cNvPr id="23" name="Rectangle 22">
              <a:extLst>
                <a:ext uri="{FF2B5EF4-FFF2-40B4-BE49-F238E27FC236}">
                  <a16:creationId xmlns:a16="http://schemas.microsoft.com/office/drawing/2014/main" id="{A387F82C-FC74-4F5B-AFD9-E9B3825D5E1B}"/>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REPORTING</a:t>
              </a:r>
            </a:p>
          </p:txBody>
        </p:sp>
        <p:sp>
          <p:nvSpPr>
            <p:cNvPr id="24" name="Rectangle: Rounded Corners 23">
              <a:extLst>
                <a:ext uri="{FF2B5EF4-FFF2-40B4-BE49-F238E27FC236}">
                  <a16:creationId xmlns:a16="http://schemas.microsoft.com/office/drawing/2014/main" id="{A0A512ED-FA7A-40E5-BD35-4173C1727827}"/>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External</a:t>
              </a:r>
            </a:p>
          </p:txBody>
        </p:sp>
        <p:sp>
          <p:nvSpPr>
            <p:cNvPr id="25" name="Rectangle: Rounded Corners 24">
              <a:extLst>
                <a:ext uri="{FF2B5EF4-FFF2-40B4-BE49-F238E27FC236}">
                  <a16:creationId xmlns:a16="http://schemas.microsoft.com/office/drawing/2014/main" id="{FC7F2D8B-8FF7-4CEC-B1E0-749539825BFA}"/>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Management</a:t>
              </a:r>
            </a:p>
          </p:txBody>
        </p:sp>
      </p:grpSp>
      <p:grpSp>
        <p:nvGrpSpPr>
          <p:cNvPr id="26" name="Group 25">
            <a:extLst>
              <a:ext uri="{FF2B5EF4-FFF2-40B4-BE49-F238E27FC236}">
                <a16:creationId xmlns:a16="http://schemas.microsoft.com/office/drawing/2014/main" id="{CD7CFB47-87F4-4443-9007-8D975DC51594}"/>
              </a:ext>
            </a:extLst>
          </p:cNvPr>
          <p:cNvGrpSpPr/>
          <p:nvPr/>
        </p:nvGrpSpPr>
        <p:grpSpPr>
          <a:xfrm>
            <a:off x="8173923" y="2868361"/>
            <a:ext cx="1233158" cy="960000"/>
            <a:chOff x="6776406" y="3042247"/>
            <a:chExt cx="1068737" cy="832000"/>
          </a:xfrm>
        </p:grpSpPr>
        <p:sp>
          <p:nvSpPr>
            <p:cNvPr id="27" name="Pentagon 26">
              <a:extLst>
                <a:ext uri="{FF2B5EF4-FFF2-40B4-BE49-F238E27FC236}">
                  <a16:creationId xmlns:a16="http://schemas.microsoft.com/office/drawing/2014/main" id="{78C1C33B-E2F8-4D3C-BE61-ABBD0759E1DB}"/>
                </a:ext>
              </a:extLst>
            </p:cNvPr>
            <p:cNvSpPr/>
            <p:nvPr/>
          </p:nvSpPr>
          <p:spPr bwMode="gray">
            <a:xfrm>
              <a:off x="7127936" y="3042247"/>
              <a:ext cx="375920" cy="323165"/>
            </a:xfrm>
            <a:prstGeom prst="pentagon">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CAC510A6-D96F-40E4-A822-5544F33FD12A}"/>
                </a:ext>
              </a:extLst>
            </p:cNvPr>
            <p:cNvSpPr txBox="1"/>
            <p:nvPr/>
          </p:nvSpPr>
          <p:spPr>
            <a:xfrm>
              <a:off x="6776406" y="3434127"/>
              <a:ext cx="1068737" cy="440120"/>
            </a:xfrm>
            <a:prstGeom prst="rect">
              <a:avLst/>
            </a:prstGeom>
            <a:noFill/>
          </p:spPr>
          <p:txBody>
            <a:bodyPr wrap="square" lIns="0" tIns="0" rIns="0" bIns="0" rtlCol="0">
              <a:spAutoFit/>
            </a:bodyPr>
            <a:lstStyle/>
            <a:p>
              <a:pPr marL="0" marR="0" lvl="0" indent="0" algn="ctr" defTabSz="1055035" rtl="0" eaLnBrk="1" fontAlgn="auto" latinLnBrk="0" hangingPunct="1">
                <a:lnSpc>
                  <a:spcPct val="100000"/>
                </a:lnSpc>
                <a:spcBef>
                  <a:spcPts val="0"/>
                </a:spcBef>
                <a:spcAft>
                  <a:spcPts val="0"/>
                </a:spcAft>
                <a:buClrTx/>
                <a:buSzPct val="100000"/>
                <a:buFontTx/>
                <a:buNone/>
                <a:tabLst/>
                <a:defRPr/>
              </a:pPr>
              <a:r>
                <a:rPr kumimoji="0" lang="en-US" sz="1100" b="1" i="0" u="none" strike="noStrike" kern="0" cap="none" spc="0" normalizeH="0" baseline="0" noProof="0">
                  <a:ln>
                    <a:noFill/>
                  </a:ln>
                  <a:solidFill>
                    <a:prstClr val="black"/>
                  </a:solidFill>
                  <a:effectLst/>
                  <a:uLnTx/>
                  <a:uFillTx/>
                  <a:latin typeface="Arial" panose="020B0604020202020204"/>
                  <a:ea typeface="+mn-ea"/>
                  <a:cs typeface="+mn-cs"/>
                </a:rPr>
                <a:t>TEMPLATE READY</a:t>
              </a:r>
            </a:p>
            <a:p>
              <a:pPr marL="0" marR="0" lvl="0" indent="0" algn="ctr" defTabSz="1055035" rtl="0" eaLnBrk="1" fontAlgn="auto" latinLnBrk="0" hangingPunct="1">
                <a:lnSpc>
                  <a:spcPct val="100000"/>
                </a:lnSpc>
                <a:spcBef>
                  <a:spcPts val="0"/>
                </a:spcBef>
                <a:spcAft>
                  <a:spcPts val="0"/>
                </a:spcAft>
                <a:buClrTx/>
                <a:buSzPct val="100000"/>
                <a:buFontTx/>
                <a:buNone/>
                <a:tabLst/>
                <a:defRPr/>
              </a:pPr>
              <a:r>
                <a:rPr kumimoji="0" lang="en-US" sz="1100" b="1" i="0" u="none" strike="noStrike" kern="0" cap="none" spc="0" normalizeH="0" baseline="0" noProof="0">
                  <a:ln>
                    <a:noFill/>
                  </a:ln>
                  <a:solidFill>
                    <a:prstClr val="black"/>
                  </a:solidFill>
                  <a:effectLst/>
                  <a:uLnTx/>
                  <a:uFillTx/>
                  <a:latin typeface="Arial" panose="020B0604020202020204"/>
                  <a:ea typeface="+mn-ea"/>
                  <a:cs typeface="+mn-cs"/>
                </a:rPr>
                <a:t>FOR USE</a:t>
              </a:r>
            </a:p>
          </p:txBody>
        </p:sp>
        <p:sp>
          <p:nvSpPr>
            <p:cNvPr id="29" name="Star: 5 Points 28">
              <a:extLst>
                <a:ext uri="{FF2B5EF4-FFF2-40B4-BE49-F238E27FC236}">
                  <a16:creationId xmlns:a16="http://schemas.microsoft.com/office/drawing/2014/main" id="{F9D49C6E-99A6-4DB3-926C-60ED08771BFB}"/>
                </a:ext>
              </a:extLst>
            </p:cNvPr>
            <p:cNvSpPr/>
            <p:nvPr/>
          </p:nvSpPr>
          <p:spPr bwMode="gray">
            <a:xfrm>
              <a:off x="7196834" y="3087824"/>
              <a:ext cx="238125" cy="232219"/>
            </a:xfrm>
            <a:prstGeom prst="star5">
              <a:avLst>
                <a:gd name="adj" fmla="val 19098"/>
                <a:gd name="hf" fmla="val 105146"/>
                <a:gd name="vf" fmla="val 110557"/>
              </a:avLst>
            </a:prstGeom>
            <a:solidFill>
              <a:srgbClr val="FFFF0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cxnSp>
        <p:nvCxnSpPr>
          <p:cNvPr id="30" name="Straight Arrow Connector 29">
            <a:extLst>
              <a:ext uri="{FF2B5EF4-FFF2-40B4-BE49-F238E27FC236}">
                <a16:creationId xmlns:a16="http://schemas.microsoft.com/office/drawing/2014/main" id="{84EAF1A9-C87B-4AEF-8B02-4F750B4D63B2}"/>
              </a:ext>
            </a:extLst>
          </p:cNvPr>
          <p:cNvCxnSpPr>
            <a:stCxn id="14" idx="3"/>
            <a:endCxn id="19" idx="1"/>
          </p:cNvCxnSpPr>
          <p:nvPr/>
        </p:nvCxnSpPr>
        <p:spPr>
          <a:xfrm>
            <a:off x="5828761" y="3026988"/>
            <a:ext cx="4111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985A53-22ED-43F5-BCC2-70216E705CC4}"/>
              </a:ext>
            </a:extLst>
          </p:cNvPr>
          <p:cNvCxnSpPr>
            <a:cxnSpLocks/>
            <a:stCxn id="19" idx="3"/>
          </p:cNvCxnSpPr>
          <p:nvPr/>
        </p:nvCxnSpPr>
        <p:spPr>
          <a:xfrm>
            <a:off x="8139075" y="3026988"/>
            <a:ext cx="443146" cy="20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E9ECDA-9B75-4452-94DA-8165D12E79E4}"/>
              </a:ext>
            </a:extLst>
          </p:cNvPr>
          <p:cNvCxnSpPr>
            <a:cxnSpLocks/>
          </p:cNvCxnSpPr>
          <p:nvPr/>
        </p:nvCxnSpPr>
        <p:spPr>
          <a:xfrm>
            <a:off x="9041146" y="3029639"/>
            <a:ext cx="4223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34AA5FA6-B9D3-417A-9F9B-A26FE08844F5}"/>
              </a:ext>
            </a:extLst>
          </p:cNvPr>
          <p:cNvSpPr/>
          <p:nvPr/>
        </p:nvSpPr>
        <p:spPr bwMode="gray">
          <a:xfrm>
            <a:off x="599401" y="2811047"/>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EPB</a:t>
            </a:r>
          </a:p>
        </p:txBody>
      </p:sp>
      <p:sp>
        <p:nvSpPr>
          <p:cNvPr id="34" name="Rectangle: Rounded Corners 33">
            <a:extLst>
              <a:ext uri="{FF2B5EF4-FFF2-40B4-BE49-F238E27FC236}">
                <a16:creationId xmlns:a16="http://schemas.microsoft.com/office/drawing/2014/main" id="{468E6189-7609-48B9-8596-FED9B286ACCB}"/>
              </a:ext>
            </a:extLst>
          </p:cNvPr>
          <p:cNvSpPr/>
          <p:nvPr/>
        </p:nvSpPr>
        <p:spPr bwMode="gray">
          <a:xfrm>
            <a:off x="578269" y="4296355"/>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FCC</a:t>
            </a:r>
          </a:p>
        </p:txBody>
      </p:sp>
      <p:sp>
        <p:nvSpPr>
          <p:cNvPr id="38" name="Rectangle: Rounded Corners 37">
            <a:extLst>
              <a:ext uri="{FF2B5EF4-FFF2-40B4-BE49-F238E27FC236}">
                <a16:creationId xmlns:a16="http://schemas.microsoft.com/office/drawing/2014/main" id="{0B56543A-1CE1-4F87-BF76-7D39F8E2EBA4}"/>
              </a:ext>
            </a:extLst>
          </p:cNvPr>
          <p:cNvSpPr/>
          <p:nvPr/>
        </p:nvSpPr>
        <p:spPr bwMode="gray">
          <a:xfrm>
            <a:off x="2078810" y="4320270"/>
            <a:ext cx="1339473" cy="509133"/>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Flat Files / Other</a:t>
            </a:r>
          </a:p>
        </p:txBody>
      </p:sp>
    </p:spTree>
    <p:extLst>
      <p:ext uri="{BB962C8B-B14F-4D97-AF65-F5344CB8AC3E}">
        <p14:creationId xmlns:p14="http://schemas.microsoft.com/office/powerpoint/2010/main" val="253968753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1E85BC19-CDA6-4AC6-9148-6B2E340FEB57}"/>
              </a:ext>
            </a:extLst>
          </p:cNvPr>
          <p:cNvSpPr txBox="1">
            <a:spLocks/>
          </p:cNvSpPr>
          <p:nvPr/>
        </p:nvSpPr>
        <p:spPr bwMode="gray">
          <a:xfrm>
            <a:off x="578094" y="603619"/>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034971"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43"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How to Leverage Narrative Reporting?</a:t>
            </a:r>
          </a:p>
        </p:txBody>
      </p:sp>
      <p:grpSp>
        <p:nvGrpSpPr>
          <p:cNvPr id="8" name="Group 7">
            <a:extLst>
              <a:ext uri="{FF2B5EF4-FFF2-40B4-BE49-F238E27FC236}">
                <a16:creationId xmlns:a16="http://schemas.microsoft.com/office/drawing/2014/main" id="{3CA6E48D-5C0B-408B-B441-76ADA0A57D77}"/>
              </a:ext>
            </a:extLst>
          </p:cNvPr>
          <p:cNvGrpSpPr/>
          <p:nvPr/>
        </p:nvGrpSpPr>
        <p:grpSpPr>
          <a:xfrm>
            <a:off x="349289" y="1224232"/>
            <a:ext cx="3701955" cy="1865075"/>
            <a:chOff x="498684" y="4342482"/>
            <a:chExt cx="3208361" cy="1616398"/>
          </a:xfrm>
        </p:grpSpPr>
        <p:sp>
          <p:nvSpPr>
            <p:cNvPr id="9" name="TextBox 8">
              <a:extLst>
                <a:ext uri="{FF2B5EF4-FFF2-40B4-BE49-F238E27FC236}">
                  <a16:creationId xmlns:a16="http://schemas.microsoft.com/office/drawing/2014/main" id="{52D0EBA3-EA58-42E4-AD44-66A5CA9ACF96}"/>
                </a:ext>
              </a:extLst>
            </p:cNvPr>
            <p:cNvSpPr txBox="1"/>
            <p:nvPr/>
          </p:nvSpPr>
          <p:spPr>
            <a:xfrm>
              <a:off x="696982" y="4912093"/>
              <a:ext cx="2637198" cy="1046787"/>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Package enables ability to structure packages built with a combination of narrative and multiple data sources by using ‘</a:t>
              </a:r>
              <a:r>
                <a:rPr kumimoji="0" lang="en-US" sz="1038" b="0" i="0" u="none" strike="noStrike" kern="0" cap="none" spc="0" normalizeH="0" baseline="0" noProof="0" err="1">
                  <a:ln>
                    <a:noFill/>
                  </a:ln>
                  <a:solidFill>
                    <a:srgbClr val="313131"/>
                  </a:solidFill>
                  <a:effectLst/>
                  <a:uLnTx/>
                  <a:uFillTx/>
                  <a:latin typeface="Arial" panose="020B0604020202020204"/>
                  <a:ea typeface="+mn-ea"/>
                  <a:cs typeface="+mn-cs"/>
                </a:rPr>
                <a:t>Doclets</a:t>
              </a: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 for internal management reporting/external SEC package</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Uses variables to drive data refreshes so a singular template can automatically update and be used over multiple periods</a:t>
              </a:r>
            </a:p>
          </p:txBody>
        </p:sp>
        <p:sp>
          <p:nvSpPr>
            <p:cNvPr id="10" name="Rectangle 9">
              <a:extLst>
                <a:ext uri="{FF2B5EF4-FFF2-40B4-BE49-F238E27FC236}">
                  <a16:creationId xmlns:a16="http://schemas.microsoft.com/office/drawing/2014/main" id="{AF4803D4-3636-4934-A032-FBC0E71BC69F}"/>
                </a:ext>
              </a:extLst>
            </p:cNvPr>
            <p:cNvSpPr/>
            <p:nvPr/>
          </p:nvSpPr>
          <p:spPr bwMode="gray">
            <a:xfrm>
              <a:off x="963845" y="442841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Report Package</a:t>
              </a:r>
            </a:p>
          </p:txBody>
        </p:sp>
        <p:sp>
          <p:nvSpPr>
            <p:cNvPr id="11" name="Rectangle: Rounded Corners 10">
              <a:extLst>
                <a:ext uri="{FF2B5EF4-FFF2-40B4-BE49-F238E27FC236}">
                  <a16:creationId xmlns:a16="http://schemas.microsoft.com/office/drawing/2014/main" id="{1110F5A6-2A35-4699-AC43-447A49E60B5E}"/>
                </a:ext>
              </a:extLst>
            </p:cNvPr>
            <p:cNvSpPr/>
            <p:nvPr/>
          </p:nvSpPr>
          <p:spPr bwMode="gray">
            <a:xfrm>
              <a:off x="498684" y="4342482"/>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2" name="Graphic 11" descr="Workflow">
              <a:extLst>
                <a:ext uri="{FF2B5EF4-FFF2-40B4-BE49-F238E27FC236}">
                  <a16:creationId xmlns:a16="http://schemas.microsoft.com/office/drawing/2014/main" id="{893D7A23-6364-4130-B86C-FE13BAD5A49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650" y="4406007"/>
              <a:ext cx="342900" cy="342900"/>
            </a:xfrm>
            <a:prstGeom prst="rect">
              <a:avLst/>
            </a:prstGeom>
          </p:spPr>
        </p:pic>
      </p:grpSp>
      <p:grpSp>
        <p:nvGrpSpPr>
          <p:cNvPr id="13" name="Group 12">
            <a:extLst>
              <a:ext uri="{FF2B5EF4-FFF2-40B4-BE49-F238E27FC236}">
                <a16:creationId xmlns:a16="http://schemas.microsoft.com/office/drawing/2014/main" id="{3A026131-7B52-432B-89E3-0FBF824E126A}"/>
              </a:ext>
            </a:extLst>
          </p:cNvPr>
          <p:cNvGrpSpPr/>
          <p:nvPr/>
        </p:nvGrpSpPr>
        <p:grpSpPr>
          <a:xfrm>
            <a:off x="8071409" y="1224234"/>
            <a:ext cx="3726960" cy="1705582"/>
            <a:chOff x="8455447" y="4344969"/>
            <a:chExt cx="3230032" cy="1478171"/>
          </a:xfrm>
        </p:grpSpPr>
        <p:sp>
          <p:nvSpPr>
            <p:cNvPr id="14" name="Rectangle: Rounded Corners 13">
              <a:extLst>
                <a:ext uri="{FF2B5EF4-FFF2-40B4-BE49-F238E27FC236}">
                  <a16:creationId xmlns:a16="http://schemas.microsoft.com/office/drawing/2014/main" id="{CCED2154-840A-44D8-A3A7-724893FA2092}"/>
                </a:ext>
              </a:extLst>
            </p:cNvPr>
            <p:cNvSpPr/>
            <p:nvPr/>
          </p:nvSpPr>
          <p:spPr bwMode="gray">
            <a:xfrm>
              <a:off x="8455447" y="4344969"/>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8163CC8A-ED64-4491-9C4F-C20ED5B72898}"/>
                </a:ext>
              </a:extLst>
            </p:cNvPr>
            <p:cNvGrpSpPr/>
            <p:nvPr/>
          </p:nvGrpSpPr>
          <p:grpSpPr>
            <a:xfrm>
              <a:off x="8548105" y="4413078"/>
              <a:ext cx="3137374" cy="1410062"/>
              <a:chOff x="8548105" y="4413078"/>
              <a:chExt cx="3137374" cy="1410062"/>
            </a:xfrm>
          </p:grpSpPr>
          <p:sp>
            <p:nvSpPr>
              <p:cNvPr id="16" name="TextBox 15">
                <a:extLst>
                  <a:ext uri="{FF2B5EF4-FFF2-40B4-BE49-F238E27FC236}">
                    <a16:creationId xmlns:a16="http://schemas.microsoft.com/office/drawing/2014/main" id="{033C6B79-CBD6-414E-A114-94648431A2CD}"/>
                  </a:ext>
                </a:extLst>
              </p:cNvPr>
              <p:cNvSpPr txBox="1"/>
              <p:nvPr/>
            </p:nvSpPr>
            <p:spPr>
              <a:xfrm>
                <a:off x="8698863" y="4914781"/>
                <a:ext cx="2970784" cy="908359"/>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Reporting packages, once complete, can be distributed to an audience automatically through email</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Reports can be internal, for board packages, management updates, or quarterly updates. Or they can be external, such as statutory, regulatory, filing, or annual reports. </a:t>
                </a:r>
              </a:p>
            </p:txBody>
          </p:sp>
          <p:sp>
            <p:nvSpPr>
              <p:cNvPr id="17" name="Rectangle 16">
                <a:extLst>
                  <a:ext uri="{FF2B5EF4-FFF2-40B4-BE49-F238E27FC236}">
                    <a16:creationId xmlns:a16="http://schemas.microsoft.com/office/drawing/2014/main" id="{7897EF05-AB1C-42EB-8340-3FC4CC12B2FE}"/>
                  </a:ext>
                </a:extLst>
              </p:cNvPr>
              <p:cNvSpPr/>
              <p:nvPr/>
            </p:nvSpPr>
            <p:spPr bwMode="gray">
              <a:xfrm>
                <a:off x="8942279" y="442224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Reporting</a:t>
                </a:r>
              </a:p>
            </p:txBody>
          </p:sp>
          <p:pic>
            <p:nvPicPr>
              <p:cNvPr id="18" name="Graphic 17" descr="Computer">
                <a:extLst>
                  <a:ext uri="{FF2B5EF4-FFF2-40B4-BE49-F238E27FC236}">
                    <a16:creationId xmlns:a16="http://schemas.microsoft.com/office/drawing/2014/main" id="{CF173FEC-DD2C-4702-8CAD-1CD5DF6D9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8105" y="4413078"/>
                <a:ext cx="342900" cy="342900"/>
              </a:xfrm>
              <a:prstGeom prst="rect">
                <a:avLst/>
              </a:prstGeom>
            </p:spPr>
          </p:pic>
        </p:grpSp>
      </p:grpSp>
      <p:grpSp>
        <p:nvGrpSpPr>
          <p:cNvPr id="19" name="Group 18">
            <a:extLst>
              <a:ext uri="{FF2B5EF4-FFF2-40B4-BE49-F238E27FC236}">
                <a16:creationId xmlns:a16="http://schemas.microsoft.com/office/drawing/2014/main" id="{9BC8B708-7149-4F0A-BD46-34AAF239ABCB}"/>
              </a:ext>
            </a:extLst>
          </p:cNvPr>
          <p:cNvGrpSpPr/>
          <p:nvPr/>
        </p:nvGrpSpPr>
        <p:grpSpPr>
          <a:xfrm>
            <a:off x="4211435" y="1224231"/>
            <a:ext cx="3702127" cy="1927796"/>
            <a:chOff x="4727452" y="4344969"/>
            <a:chExt cx="3208510" cy="1670757"/>
          </a:xfrm>
        </p:grpSpPr>
        <p:grpSp>
          <p:nvGrpSpPr>
            <p:cNvPr id="20" name="Group 19">
              <a:extLst>
                <a:ext uri="{FF2B5EF4-FFF2-40B4-BE49-F238E27FC236}">
                  <a16:creationId xmlns:a16="http://schemas.microsoft.com/office/drawing/2014/main" id="{DCCB9411-5BE2-4CB8-9918-F436C491C5E9}"/>
                </a:ext>
              </a:extLst>
            </p:cNvPr>
            <p:cNvGrpSpPr/>
            <p:nvPr/>
          </p:nvGrpSpPr>
          <p:grpSpPr>
            <a:xfrm>
              <a:off x="4727452" y="4344969"/>
              <a:ext cx="3208510" cy="1670757"/>
              <a:chOff x="4727452" y="4344969"/>
              <a:chExt cx="3208510" cy="1670757"/>
            </a:xfrm>
          </p:grpSpPr>
          <p:sp>
            <p:nvSpPr>
              <p:cNvPr id="26" name="TextBox 25">
                <a:extLst>
                  <a:ext uri="{FF2B5EF4-FFF2-40B4-BE49-F238E27FC236}">
                    <a16:creationId xmlns:a16="http://schemas.microsoft.com/office/drawing/2014/main" id="{B692F7BF-5218-46A1-934B-2A98B4729CA2}"/>
                  </a:ext>
                </a:extLst>
              </p:cNvPr>
              <p:cNvSpPr txBox="1"/>
              <p:nvPr/>
            </p:nvSpPr>
            <p:spPr>
              <a:xfrm>
                <a:off x="4900622" y="4891140"/>
                <a:ext cx="2970784" cy="1124586"/>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Authors open and “check out” doclets (components of an overall reporting package) and update content</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Reviewers review content to completion – they can promote to the next phase or reject back to Author</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Sign-off is the final phase in the workflow to confirm completion of the reporting package, performed through a digital signature </a:t>
                </a:r>
              </a:p>
            </p:txBody>
          </p:sp>
          <p:sp>
            <p:nvSpPr>
              <p:cNvPr id="27" name="Rectangle 26">
                <a:extLst>
                  <a:ext uri="{FF2B5EF4-FFF2-40B4-BE49-F238E27FC236}">
                    <a16:creationId xmlns:a16="http://schemas.microsoft.com/office/drawing/2014/main" id="{1DE44A8A-CDB1-4E50-BE7B-B63A254E9244}"/>
                  </a:ext>
                </a:extLst>
              </p:cNvPr>
              <p:cNvSpPr/>
              <p:nvPr/>
            </p:nvSpPr>
            <p:spPr bwMode="gray">
              <a:xfrm>
                <a:off x="5192762" y="442841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Workflow</a:t>
                </a:r>
              </a:p>
            </p:txBody>
          </p:sp>
          <p:sp>
            <p:nvSpPr>
              <p:cNvPr id="28" name="Rectangle: Rounded Corners 27">
                <a:extLst>
                  <a:ext uri="{FF2B5EF4-FFF2-40B4-BE49-F238E27FC236}">
                    <a16:creationId xmlns:a16="http://schemas.microsoft.com/office/drawing/2014/main" id="{E6951B1E-F057-42D6-A136-62060BBE5316}"/>
                  </a:ext>
                </a:extLst>
              </p:cNvPr>
              <p:cNvSpPr/>
              <p:nvPr/>
            </p:nvSpPr>
            <p:spPr bwMode="gray">
              <a:xfrm>
                <a:off x="4727452" y="4344969"/>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grpSp>
        <p:grpSp>
          <p:nvGrpSpPr>
            <p:cNvPr id="21" name="Group 39">
              <a:extLst>
                <a:ext uri="{FF2B5EF4-FFF2-40B4-BE49-F238E27FC236}">
                  <a16:creationId xmlns:a16="http://schemas.microsoft.com/office/drawing/2014/main" id="{7F16F3D9-2EBC-4FEB-844C-046F86124651}"/>
                </a:ext>
              </a:extLst>
            </p:cNvPr>
            <p:cNvGrpSpPr>
              <a:grpSpLocks noChangeAspect="1"/>
            </p:cNvGrpSpPr>
            <p:nvPr/>
          </p:nvGrpSpPr>
          <p:grpSpPr bwMode="auto">
            <a:xfrm>
              <a:off x="4861191" y="4480131"/>
              <a:ext cx="239935" cy="234556"/>
              <a:chOff x="5021" y="496"/>
              <a:chExt cx="2364" cy="2311"/>
            </a:xfrm>
            <a:solidFill>
              <a:sysClr val="window" lastClr="FFFFFF"/>
            </a:solidFill>
          </p:grpSpPr>
          <p:sp>
            <p:nvSpPr>
              <p:cNvPr id="22" name="Freeform 41">
                <a:extLst>
                  <a:ext uri="{FF2B5EF4-FFF2-40B4-BE49-F238E27FC236}">
                    <a16:creationId xmlns:a16="http://schemas.microsoft.com/office/drawing/2014/main" id="{4DDA6FB4-2463-4612-95D5-1689CFED7ECA}"/>
                  </a:ext>
                </a:extLst>
              </p:cNvPr>
              <p:cNvSpPr>
                <a:spLocks/>
              </p:cNvSpPr>
              <p:nvPr/>
            </p:nvSpPr>
            <p:spPr bwMode="auto">
              <a:xfrm>
                <a:off x="5777" y="1889"/>
                <a:ext cx="1163" cy="918"/>
              </a:xfrm>
              <a:custGeom>
                <a:avLst/>
                <a:gdLst>
                  <a:gd name="T0" fmla="*/ 222 w 2325"/>
                  <a:gd name="T1" fmla="*/ 10 h 1836"/>
                  <a:gd name="T2" fmla="*/ 311 w 2325"/>
                  <a:gd name="T3" fmla="*/ 40 h 1836"/>
                  <a:gd name="T4" fmla="*/ 425 w 2325"/>
                  <a:gd name="T5" fmla="*/ 80 h 1836"/>
                  <a:gd name="T6" fmla="*/ 557 w 2325"/>
                  <a:gd name="T7" fmla="*/ 131 h 1836"/>
                  <a:gd name="T8" fmla="*/ 705 w 2325"/>
                  <a:gd name="T9" fmla="*/ 192 h 1836"/>
                  <a:gd name="T10" fmla="*/ 864 w 2325"/>
                  <a:gd name="T11" fmla="*/ 265 h 1836"/>
                  <a:gd name="T12" fmla="*/ 1032 w 2325"/>
                  <a:gd name="T13" fmla="*/ 349 h 1836"/>
                  <a:gd name="T14" fmla="*/ 1203 w 2325"/>
                  <a:gd name="T15" fmla="*/ 445 h 1836"/>
                  <a:gd name="T16" fmla="*/ 1329 w 2325"/>
                  <a:gd name="T17" fmla="*/ 522 h 1836"/>
                  <a:gd name="T18" fmla="*/ 1455 w 2325"/>
                  <a:gd name="T19" fmla="*/ 607 h 1836"/>
                  <a:gd name="T20" fmla="*/ 1585 w 2325"/>
                  <a:gd name="T21" fmla="*/ 700 h 1836"/>
                  <a:gd name="T22" fmla="*/ 1724 w 2325"/>
                  <a:gd name="T23" fmla="*/ 808 h 1836"/>
                  <a:gd name="T24" fmla="*/ 1876 w 2325"/>
                  <a:gd name="T25" fmla="*/ 933 h 1836"/>
                  <a:gd name="T26" fmla="*/ 2254 w 2325"/>
                  <a:gd name="T27" fmla="*/ 706 h 1836"/>
                  <a:gd name="T28" fmla="*/ 2285 w 2325"/>
                  <a:gd name="T29" fmla="*/ 686 h 1836"/>
                  <a:gd name="T30" fmla="*/ 2310 w 2325"/>
                  <a:gd name="T31" fmla="*/ 689 h 1836"/>
                  <a:gd name="T32" fmla="*/ 2322 w 2325"/>
                  <a:gd name="T33" fmla="*/ 715 h 1836"/>
                  <a:gd name="T34" fmla="*/ 2325 w 2325"/>
                  <a:gd name="T35" fmla="*/ 1734 h 1836"/>
                  <a:gd name="T36" fmla="*/ 2311 w 2325"/>
                  <a:gd name="T37" fmla="*/ 1786 h 1836"/>
                  <a:gd name="T38" fmla="*/ 2275 w 2325"/>
                  <a:gd name="T39" fmla="*/ 1822 h 1836"/>
                  <a:gd name="T40" fmla="*/ 2223 w 2325"/>
                  <a:gd name="T41" fmla="*/ 1836 h 1836"/>
                  <a:gd name="T42" fmla="*/ 1204 w 2325"/>
                  <a:gd name="T43" fmla="*/ 1835 h 1836"/>
                  <a:gd name="T44" fmla="*/ 1178 w 2325"/>
                  <a:gd name="T45" fmla="*/ 1820 h 1836"/>
                  <a:gd name="T46" fmla="*/ 1175 w 2325"/>
                  <a:gd name="T47" fmla="*/ 1796 h 1836"/>
                  <a:gd name="T48" fmla="*/ 1196 w 2325"/>
                  <a:gd name="T49" fmla="*/ 1764 h 1836"/>
                  <a:gd name="T50" fmla="*/ 1477 w 2325"/>
                  <a:gd name="T51" fmla="*/ 1418 h 1836"/>
                  <a:gd name="T52" fmla="*/ 1407 w 2325"/>
                  <a:gd name="T53" fmla="*/ 1332 h 1836"/>
                  <a:gd name="T54" fmla="*/ 1318 w 2325"/>
                  <a:gd name="T55" fmla="*/ 1230 h 1836"/>
                  <a:gd name="T56" fmla="*/ 1208 w 2325"/>
                  <a:gd name="T57" fmla="*/ 1117 h 1836"/>
                  <a:gd name="T58" fmla="*/ 1082 w 2325"/>
                  <a:gd name="T59" fmla="*/ 992 h 1836"/>
                  <a:gd name="T60" fmla="*/ 939 w 2325"/>
                  <a:gd name="T61" fmla="*/ 863 h 1836"/>
                  <a:gd name="T62" fmla="*/ 740 w 2325"/>
                  <a:gd name="T63" fmla="*/ 702 h 1836"/>
                  <a:gd name="T64" fmla="*/ 518 w 2325"/>
                  <a:gd name="T65" fmla="*/ 544 h 1836"/>
                  <a:gd name="T66" fmla="*/ 271 w 2325"/>
                  <a:gd name="T67" fmla="*/ 395 h 1836"/>
                  <a:gd name="T68" fmla="*/ 0 w 2325"/>
                  <a:gd name="T69" fmla="*/ 257 h 1836"/>
                  <a:gd name="T70" fmla="*/ 103 w 2325"/>
                  <a:gd name="T71" fmla="*/ 136 h 1836"/>
                  <a:gd name="T72" fmla="*/ 188 w 2325"/>
                  <a:gd name="T73" fmla="*/ 0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25" h="1836">
                    <a:moveTo>
                      <a:pt x="188" y="0"/>
                    </a:moveTo>
                    <a:lnTo>
                      <a:pt x="222" y="10"/>
                    </a:lnTo>
                    <a:lnTo>
                      <a:pt x="264" y="24"/>
                    </a:lnTo>
                    <a:lnTo>
                      <a:pt x="311" y="40"/>
                    </a:lnTo>
                    <a:lnTo>
                      <a:pt x="364" y="59"/>
                    </a:lnTo>
                    <a:lnTo>
                      <a:pt x="425" y="80"/>
                    </a:lnTo>
                    <a:lnTo>
                      <a:pt x="488" y="105"/>
                    </a:lnTo>
                    <a:lnTo>
                      <a:pt x="557" y="131"/>
                    </a:lnTo>
                    <a:lnTo>
                      <a:pt x="628" y="161"/>
                    </a:lnTo>
                    <a:lnTo>
                      <a:pt x="705" y="192"/>
                    </a:lnTo>
                    <a:lnTo>
                      <a:pt x="784" y="228"/>
                    </a:lnTo>
                    <a:lnTo>
                      <a:pt x="864" y="265"/>
                    </a:lnTo>
                    <a:lnTo>
                      <a:pt x="947" y="306"/>
                    </a:lnTo>
                    <a:lnTo>
                      <a:pt x="1032" y="349"/>
                    </a:lnTo>
                    <a:lnTo>
                      <a:pt x="1117" y="396"/>
                    </a:lnTo>
                    <a:lnTo>
                      <a:pt x="1203" y="445"/>
                    </a:lnTo>
                    <a:lnTo>
                      <a:pt x="1266" y="482"/>
                    </a:lnTo>
                    <a:lnTo>
                      <a:pt x="1329" y="522"/>
                    </a:lnTo>
                    <a:lnTo>
                      <a:pt x="1392" y="564"/>
                    </a:lnTo>
                    <a:lnTo>
                      <a:pt x="1455" y="607"/>
                    </a:lnTo>
                    <a:lnTo>
                      <a:pt x="1520" y="653"/>
                    </a:lnTo>
                    <a:lnTo>
                      <a:pt x="1585" y="700"/>
                    </a:lnTo>
                    <a:lnTo>
                      <a:pt x="1652" y="752"/>
                    </a:lnTo>
                    <a:lnTo>
                      <a:pt x="1724" y="808"/>
                    </a:lnTo>
                    <a:lnTo>
                      <a:pt x="1797" y="868"/>
                    </a:lnTo>
                    <a:lnTo>
                      <a:pt x="1876" y="933"/>
                    </a:lnTo>
                    <a:lnTo>
                      <a:pt x="1958" y="1002"/>
                    </a:lnTo>
                    <a:lnTo>
                      <a:pt x="2254" y="706"/>
                    </a:lnTo>
                    <a:lnTo>
                      <a:pt x="2269" y="693"/>
                    </a:lnTo>
                    <a:lnTo>
                      <a:pt x="2285" y="686"/>
                    </a:lnTo>
                    <a:lnTo>
                      <a:pt x="2298" y="685"/>
                    </a:lnTo>
                    <a:lnTo>
                      <a:pt x="2310" y="689"/>
                    </a:lnTo>
                    <a:lnTo>
                      <a:pt x="2318" y="699"/>
                    </a:lnTo>
                    <a:lnTo>
                      <a:pt x="2322" y="715"/>
                    </a:lnTo>
                    <a:lnTo>
                      <a:pt x="2325" y="736"/>
                    </a:lnTo>
                    <a:lnTo>
                      <a:pt x="2325" y="1734"/>
                    </a:lnTo>
                    <a:lnTo>
                      <a:pt x="2321" y="1761"/>
                    </a:lnTo>
                    <a:lnTo>
                      <a:pt x="2311" y="1786"/>
                    </a:lnTo>
                    <a:lnTo>
                      <a:pt x="2295" y="1806"/>
                    </a:lnTo>
                    <a:lnTo>
                      <a:pt x="2275" y="1822"/>
                    </a:lnTo>
                    <a:lnTo>
                      <a:pt x="2251" y="1832"/>
                    </a:lnTo>
                    <a:lnTo>
                      <a:pt x="2223" y="1836"/>
                    </a:lnTo>
                    <a:lnTo>
                      <a:pt x="1226" y="1836"/>
                    </a:lnTo>
                    <a:lnTo>
                      <a:pt x="1204" y="1835"/>
                    </a:lnTo>
                    <a:lnTo>
                      <a:pt x="1188" y="1829"/>
                    </a:lnTo>
                    <a:lnTo>
                      <a:pt x="1178" y="1820"/>
                    </a:lnTo>
                    <a:lnTo>
                      <a:pt x="1174" y="1809"/>
                    </a:lnTo>
                    <a:lnTo>
                      <a:pt x="1175" y="1796"/>
                    </a:lnTo>
                    <a:lnTo>
                      <a:pt x="1183" y="1780"/>
                    </a:lnTo>
                    <a:lnTo>
                      <a:pt x="1196" y="1764"/>
                    </a:lnTo>
                    <a:lnTo>
                      <a:pt x="1506" y="1454"/>
                    </a:lnTo>
                    <a:lnTo>
                      <a:pt x="1477" y="1418"/>
                    </a:lnTo>
                    <a:lnTo>
                      <a:pt x="1444" y="1378"/>
                    </a:lnTo>
                    <a:lnTo>
                      <a:pt x="1407" y="1332"/>
                    </a:lnTo>
                    <a:lnTo>
                      <a:pt x="1363" y="1283"/>
                    </a:lnTo>
                    <a:lnTo>
                      <a:pt x="1318" y="1230"/>
                    </a:lnTo>
                    <a:lnTo>
                      <a:pt x="1266" y="1174"/>
                    </a:lnTo>
                    <a:lnTo>
                      <a:pt x="1208" y="1117"/>
                    </a:lnTo>
                    <a:lnTo>
                      <a:pt x="1148" y="1055"/>
                    </a:lnTo>
                    <a:lnTo>
                      <a:pt x="1082" y="992"/>
                    </a:lnTo>
                    <a:lnTo>
                      <a:pt x="1013" y="929"/>
                    </a:lnTo>
                    <a:lnTo>
                      <a:pt x="939" y="863"/>
                    </a:lnTo>
                    <a:lnTo>
                      <a:pt x="842" y="782"/>
                    </a:lnTo>
                    <a:lnTo>
                      <a:pt x="740" y="702"/>
                    </a:lnTo>
                    <a:lnTo>
                      <a:pt x="633" y="623"/>
                    </a:lnTo>
                    <a:lnTo>
                      <a:pt x="518" y="544"/>
                    </a:lnTo>
                    <a:lnTo>
                      <a:pt x="397" y="468"/>
                    </a:lnTo>
                    <a:lnTo>
                      <a:pt x="271" y="395"/>
                    </a:lnTo>
                    <a:lnTo>
                      <a:pt x="139" y="323"/>
                    </a:lnTo>
                    <a:lnTo>
                      <a:pt x="0" y="257"/>
                    </a:lnTo>
                    <a:lnTo>
                      <a:pt x="54" y="198"/>
                    </a:lnTo>
                    <a:lnTo>
                      <a:pt x="103" y="136"/>
                    </a:lnTo>
                    <a:lnTo>
                      <a:pt x="148" y="70"/>
                    </a:lnTo>
                    <a:lnTo>
                      <a:pt x="188"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3" name="Freeform 42">
                <a:extLst>
                  <a:ext uri="{FF2B5EF4-FFF2-40B4-BE49-F238E27FC236}">
                    <a16:creationId xmlns:a16="http://schemas.microsoft.com/office/drawing/2014/main" id="{4EE1071B-8F00-4746-989D-487F2A86E113}"/>
                  </a:ext>
                </a:extLst>
              </p:cNvPr>
              <p:cNvSpPr>
                <a:spLocks/>
              </p:cNvSpPr>
              <p:nvPr/>
            </p:nvSpPr>
            <p:spPr bwMode="auto">
              <a:xfrm>
                <a:off x="5777" y="496"/>
                <a:ext cx="1163" cy="918"/>
              </a:xfrm>
              <a:custGeom>
                <a:avLst/>
                <a:gdLst>
                  <a:gd name="T0" fmla="*/ 2223 w 2325"/>
                  <a:gd name="T1" fmla="*/ 0 h 1836"/>
                  <a:gd name="T2" fmla="*/ 2275 w 2325"/>
                  <a:gd name="T3" fmla="*/ 13 h 1836"/>
                  <a:gd name="T4" fmla="*/ 2311 w 2325"/>
                  <a:gd name="T5" fmla="*/ 50 h 1836"/>
                  <a:gd name="T6" fmla="*/ 2325 w 2325"/>
                  <a:gd name="T7" fmla="*/ 100 h 1836"/>
                  <a:gd name="T8" fmla="*/ 2322 w 2325"/>
                  <a:gd name="T9" fmla="*/ 1120 h 1836"/>
                  <a:gd name="T10" fmla="*/ 2310 w 2325"/>
                  <a:gd name="T11" fmla="*/ 1147 h 1836"/>
                  <a:gd name="T12" fmla="*/ 2285 w 2325"/>
                  <a:gd name="T13" fmla="*/ 1150 h 1836"/>
                  <a:gd name="T14" fmla="*/ 2254 w 2325"/>
                  <a:gd name="T15" fmla="*/ 1128 h 1836"/>
                  <a:gd name="T16" fmla="*/ 1876 w 2325"/>
                  <a:gd name="T17" fmla="*/ 903 h 1836"/>
                  <a:gd name="T18" fmla="*/ 1724 w 2325"/>
                  <a:gd name="T19" fmla="*/ 1028 h 1836"/>
                  <a:gd name="T20" fmla="*/ 1585 w 2325"/>
                  <a:gd name="T21" fmla="*/ 1134 h 1836"/>
                  <a:gd name="T22" fmla="*/ 1455 w 2325"/>
                  <a:gd name="T23" fmla="*/ 1229 h 1836"/>
                  <a:gd name="T24" fmla="*/ 1329 w 2325"/>
                  <a:gd name="T25" fmla="*/ 1313 h 1836"/>
                  <a:gd name="T26" fmla="*/ 1203 w 2325"/>
                  <a:gd name="T27" fmla="*/ 1391 h 1836"/>
                  <a:gd name="T28" fmla="*/ 1032 w 2325"/>
                  <a:gd name="T29" fmla="*/ 1486 h 1836"/>
                  <a:gd name="T30" fmla="*/ 864 w 2325"/>
                  <a:gd name="T31" fmla="*/ 1570 h 1836"/>
                  <a:gd name="T32" fmla="*/ 705 w 2325"/>
                  <a:gd name="T33" fmla="*/ 1642 h 1836"/>
                  <a:gd name="T34" fmla="*/ 557 w 2325"/>
                  <a:gd name="T35" fmla="*/ 1704 h 1836"/>
                  <a:gd name="T36" fmla="*/ 425 w 2325"/>
                  <a:gd name="T37" fmla="*/ 1756 h 1836"/>
                  <a:gd name="T38" fmla="*/ 311 w 2325"/>
                  <a:gd name="T39" fmla="*/ 1796 h 1836"/>
                  <a:gd name="T40" fmla="*/ 222 w 2325"/>
                  <a:gd name="T41" fmla="*/ 1824 h 1836"/>
                  <a:gd name="T42" fmla="*/ 148 w 2325"/>
                  <a:gd name="T43" fmla="*/ 1766 h 1836"/>
                  <a:gd name="T44" fmla="*/ 54 w 2325"/>
                  <a:gd name="T45" fmla="*/ 1636 h 1836"/>
                  <a:gd name="T46" fmla="*/ 139 w 2325"/>
                  <a:gd name="T47" fmla="*/ 1512 h 1836"/>
                  <a:gd name="T48" fmla="*/ 397 w 2325"/>
                  <a:gd name="T49" fmla="*/ 1368 h 1836"/>
                  <a:gd name="T50" fmla="*/ 633 w 2325"/>
                  <a:gd name="T51" fmla="*/ 1213 h 1836"/>
                  <a:gd name="T52" fmla="*/ 842 w 2325"/>
                  <a:gd name="T53" fmla="*/ 1054 h 1836"/>
                  <a:gd name="T54" fmla="*/ 1013 w 2325"/>
                  <a:gd name="T55" fmla="*/ 907 h 1836"/>
                  <a:gd name="T56" fmla="*/ 1148 w 2325"/>
                  <a:gd name="T57" fmla="*/ 781 h 1836"/>
                  <a:gd name="T58" fmla="*/ 1266 w 2325"/>
                  <a:gd name="T59" fmla="*/ 660 h 1836"/>
                  <a:gd name="T60" fmla="*/ 1363 w 2325"/>
                  <a:gd name="T61" fmla="*/ 553 h 1836"/>
                  <a:gd name="T62" fmla="*/ 1444 w 2325"/>
                  <a:gd name="T63" fmla="*/ 458 h 1836"/>
                  <a:gd name="T64" fmla="*/ 1506 w 2325"/>
                  <a:gd name="T65" fmla="*/ 382 h 1836"/>
                  <a:gd name="T66" fmla="*/ 1183 w 2325"/>
                  <a:gd name="T67" fmla="*/ 54 h 1836"/>
                  <a:gd name="T68" fmla="*/ 1174 w 2325"/>
                  <a:gd name="T69" fmla="*/ 27 h 1836"/>
                  <a:gd name="T70" fmla="*/ 1188 w 2325"/>
                  <a:gd name="T71" fmla="*/ 7 h 1836"/>
                  <a:gd name="T72" fmla="*/ 1226 w 2325"/>
                  <a:gd name="T73" fmla="*/ 0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25" h="1836">
                    <a:moveTo>
                      <a:pt x="1226" y="0"/>
                    </a:moveTo>
                    <a:lnTo>
                      <a:pt x="2223" y="0"/>
                    </a:lnTo>
                    <a:lnTo>
                      <a:pt x="2251" y="3"/>
                    </a:lnTo>
                    <a:lnTo>
                      <a:pt x="2275" y="13"/>
                    </a:lnTo>
                    <a:lnTo>
                      <a:pt x="2295" y="30"/>
                    </a:lnTo>
                    <a:lnTo>
                      <a:pt x="2311" y="50"/>
                    </a:lnTo>
                    <a:lnTo>
                      <a:pt x="2321" y="75"/>
                    </a:lnTo>
                    <a:lnTo>
                      <a:pt x="2325" y="100"/>
                    </a:lnTo>
                    <a:lnTo>
                      <a:pt x="2325" y="1100"/>
                    </a:lnTo>
                    <a:lnTo>
                      <a:pt x="2322" y="1120"/>
                    </a:lnTo>
                    <a:lnTo>
                      <a:pt x="2318" y="1137"/>
                    </a:lnTo>
                    <a:lnTo>
                      <a:pt x="2310" y="1147"/>
                    </a:lnTo>
                    <a:lnTo>
                      <a:pt x="2298" y="1151"/>
                    </a:lnTo>
                    <a:lnTo>
                      <a:pt x="2285" y="1150"/>
                    </a:lnTo>
                    <a:lnTo>
                      <a:pt x="2269" y="1143"/>
                    </a:lnTo>
                    <a:lnTo>
                      <a:pt x="2254" y="1128"/>
                    </a:lnTo>
                    <a:lnTo>
                      <a:pt x="1958" y="834"/>
                    </a:lnTo>
                    <a:lnTo>
                      <a:pt x="1876" y="903"/>
                    </a:lnTo>
                    <a:lnTo>
                      <a:pt x="1797" y="967"/>
                    </a:lnTo>
                    <a:lnTo>
                      <a:pt x="1724" y="1028"/>
                    </a:lnTo>
                    <a:lnTo>
                      <a:pt x="1652" y="1082"/>
                    </a:lnTo>
                    <a:lnTo>
                      <a:pt x="1585" y="1134"/>
                    </a:lnTo>
                    <a:lnTo>
                      <a:pt x="1520" y="1183"/>
                    </a:lnTo>
                    <a:lnTo>
                      <a:pt x="1455" y="1229"/>
                    </a:lnTo>
                    <a:lnTo>
                      <a:pt x="1392" y="1272"/>
                    </a:lnTo>
                    <a:lnTo>
                      <a:pt x="1329" y="1313"/>
                    </a:lnTo>
                    <a:lnTo>
                      <a:pt x="1266" y="1352"/>
                    </a:lnTo>
                    <a:lnTo>
                      <a:pt x="1203" y="1391"/>
                    </a:lnTo>
                    <a:lnTo>
                      <a:pt x="1117" y="1440"/>
                    </a:lnTo>
                    <a:lnTo>
                      <a:pt x="1032" y="1486"/>
                    </a:lnTo>
                    <a:lnTo>
                      <a:pt x="947" y="1529"/>
                    </a:lnTo>
                    <a:lnTo>
                      <a:pt x="864" y="1570"/>
                    </a:lnTo>
                    <a:lnTo>
                      <a:pt x="784" y="1608"/>
                    </a:lnTo>
                    <a:lnTo>
                      <a:pt x="705" y="1642"/>
                    </a:lnTo>
                    <a:lnTo>
                      <a:pt x="628" y="1675"/>
                    </a:lnTo>
                    <a:lnTo>
                      <a:pt x="557" y="1704"/>
                    </a:lnTo>
                    <a:lnTo>
                      <a:pt x="488" y="1731"/>
                    </a:lnTo>
                    <a:lnTo>
                      <a:pt x="425" y="1756"/>
                    </a:lnTo>
                    <a:lnTo>
                      <a:pt x="364" y="1777"/>
                    </a:lnTo>
                    <a:lnTo>
                      <a:pt x="311" y="1796"/>
                    </a:lnTo>
                    <a:lnTo>
                      <a:pt x="264" y="1812"/>
                    </a:lnTo>
                    <a:lnTo>
                      <a:pt x="222" y="1824"/>
                    </a:lnTo>
                    <a:lnTo>
                      <a:pt x="188" y="1836"/>
                    </a:lnTo>
                    <a:lnTo>
                      <a:pt x="148" y="1766"/>
                    </a:lnTo>
                    <a:lnTo>
                      <a:pt x="103" y="1700"/>
                    </a:lnTo>
                    <a:lnTo>
                      <a:pt x="54" y="1636"/>
                    </a:lnTo>
                    <a:lnTo>
                      <a:pt x="0" y="1579"/>
                    </a:lnTo>
                    <a:lnTo>
                      <a:pt x="139" y="1512"/>
                    </a:lnTo>
                    <a:lnTo>
                      <a:pt x="271" y="1441"/>
                    </a:lnTo>
                    <a:lnTo>
                      <a:pt x="397" y="1368"/>
                    </a:lnTo>
                    <a:lnTo>
                      <a:pt x="518" y="1290"/>
                    </a:lnTo>
                    <a:lnTo>
                      <a:pt x="633" y="1213"/>
                    </a:lnTo>
                    <a:lnTo>
                      <a:pt x="740" y="1133"/>
                    </a:lnTo>
                    <a:lnTo>
                      <a:pt x="842" y="1054"/>
                    </a:lnTo>
                    <a:lnTo>
                      <a:pt x="939" y="973"/>
                    </a:lnTo>
                    <a:lnTo>
                      <a:pt x="1013" y="907"/>
                    </a:lnTo>
                    <a:lnTo>
                      <a:pt x="1082" y="843"/>
                    </a:lnTo>
                    <a:lnTo>
                      <a:pt x="1148" y="781"/>
                    </a:lnTo>
                    <a:lnTo>
                      <a:pt x="1208" y="719"/>
                    </a:lnTo>
                    <a:lnTo>
                      <a:pt x="1266" y="660"/>
                    </a:lnTo>
                    <a:lnTo>
                      <a:pt x="1318" y="604"/>
                    </a:lnTo>
                    <a:lnTo>
                      <a:pt x="1363" y="553"/>
                    </a:lnTo>
                    <a:lnTo>
                      <a:pt x="1407" y="502"/>
                    </a:lnTo>
                    <a:lnTo>
                      <a:pt x="1444" y="458"/>
                    </a:lnTo>
                    <a:lnTo>
                      <a:pt x="1477" y="418"/>
                    </a:lnTo>
                    <a:lnTo>
                      <a:pt x="1506" y="382"/>
                    </a:lnTo>
                    <a:lnTo>
                      <a:pt x="1196" y="72"/>
                    </a:lnTo>
                    <a:lnTo>
                      <a:pt x="1183" y="54"/>
                    </a:lnTo>
                    <a:lnTo>
                      <a:pt x="1175" y="40"/>
                    </a:lnTo>
                    <a:lnTo>
                      <a:pt x="1174" y="27"/>
                    </a:lnTo>
                    <a:lnTo>
                      <a:pt x="1178" y="16"/>
                    </a:lnTo>
                    <a:lnTo>
                      <a:pt x="1188" y="7"/>
                    </a:lnTo>
                    <a:lnTo>
                      <a:pt x="1204" y="1"/>
                    </a:lnTo>
                    <a:lnTo>
                      <a:pt x="1226"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4" name="Freeform 43">
                <a:extLst>
                  <a:ext uri="{FF2B5EF4-FFF2-40B4-BE49-F238E27FC236}">
                    <a16:creationId xmlns:a16="http://schemas.microsoft.com/office/drawing/2014/main" id="{AC599CDA-2C12-4B23-8BC3-760BC341D0A6}"/>
                  </a:ext>
                </a:extLst>
              </p:cNvPr>
              <p:cNvSpPr>
                <a:spLocks/>
              </p:cNvSpPr>
              <p:nvPr/>
            </p:nvSpPr>
            <p:spPr bwMode="auto">
              <a:xfrm>
                <a:off x="5021" y="1263"/>
                <a:ext cx="777" cy="777"/>
              </a:xfrm>
              <a:custGeom>
                <a:avLst/>
                <a:gdLst>
                  <a:gd name="T0" fmla="*/ 777 w 1555"/>
                  <a:gd name="T1" fmla="*/ 0 h 1555"/>
                  <a:gd name="T2" fmla="*/ 861 w 1555"/>
                  <a:gd name="T3" fmla="*/ 4 h 1555"/>
                  <a:gd name="T4" fmla="*/ 945 w 1555"/>
                  <a:gd name="T5" fmla="*/ 17 h 1555"/>
                  <a:gd name="T6" fmla="*/ 1024 w 1555"/>
                  <a:gd name="T7" fmla="*/ 40 h 1555"/>
                  <a:gd name="T8" fmla="*/ 1098 w 1555"/>
                  <a:gd name="T9" fmla="*/ 69 h 1555"/>
                  <a:gd name="T10" fmla="*/ 1170 w 1555"/>
                  <a:gd name="T11" fmla="*/ 106 h 1555"/>
                  <a:gd name="T12" fmla="*/ 1236 w 1555"/>
                  <a:gd name="T13" fmla="*/ 149 h 1555"/>
                  <a:gd name="T14" fmla="*/ 1298 w 1555"/>
                  <a:gd name="T15" fmla="*/ 200 h 1555"/>
                  <a:gd name="T16" fmla="*/ 1354 w 1555"/>
                  <a:gd name="T17" fmla="*/ 257 h 1555"/>
                  <a:gd name="T18" fmla="*/ 1404 w 1555"/>
                  <a:gd name="T19" fmla="*/ 319 h 1555"/>
                  <a:gd name="T20" fmla="*/ 1449 w 1555"/>
                  <a:gd name="T21" fmla="*/ 385 h 1555"/>
                  <a:gd name="T22" fmla="*/ 1486 w 1555"/>
                  <a:gd name="T23" fmla="*/ 457 h 1555"/>
                  <a:gd name="T24" fmla="*/ 1515 w 1555"/>
                  <a:gd name="T25" fmla="*/ 531 h 1555"/>
                  <a:gd name="T26" fmla="*/ 1536 w 1555"/>
                  <a:gd name="T27" fmla="*/ 610 h 1555"/>
                  <a:gd name="T28" fmla="*/ 1550 w 1555"/>
                  <a:gd name="T29" fmla="*/ 692 h 1555"/>
                  <a:gd name="T30" fmla="*/ 1555 w 1555"/>
                  <a:gd name="T31" fmla="*/ 777 h 1555"/>
                  <a:gd name="T32" fmla="*/ 1550 w 1555"/>
                  <a:gd name="T33" fmla="*/ 861 h 1555"/>
                  <a:gd name="T34" fmla="*/ 1536 w 1555"/>
                  <a:gd name="T35" fmla="*/ 945 h 1555"/>
                  <a:gd name="T36" fmla="*/ 1515 w 1555"/>
                  <a:gd name="T37" fmla="*/ 1024 h 1555"/>
                  <a:gd name="T38" fmla="*/ 1486 w 1555"/>
                  <a:gd name="T39" fmla="*/ 1098 h 1555"/>
                  <a:gd name="T40" fmla="*/ 1449 w 1555"/>
                  <a:gd name="T41" fmla="*/ 1170 h 1555"/>
                  <a:gd name="T42" fmla="*/ 1404 w 1555"/>
                  <a:gd name="T43" fmla="*/ 1236 h 1555"/>
                  <a:gd name="T44" fmla="*/ 1354 w 1555"/>
                  <a:gd name="T45" fmla="*/ 1298 h 1555"/>
                  <a:gd name="T46" fmla="*/ 1298 w 1555"/>
                  <a:gd name="T47" fmla="*/ 1354 h 1555"/>
                  <a:gd name="T48" fmla="*/ 1236 w 1555"/>
                  <a:gd name="T49" fmla="*/ 1404 h 1555"/>
                  <a:gd name="T50" fmla="*/ 1170 w 1555"/>
                  <a:gd name="T51" fmla="*/ 1449 h 1555"/>
                  <a:gd name="T52" fmla="*/ 1098 w 1555"/>
                  <a:gd name="T53" fmla="*/ 1486 h 1555"/>
                  <a:gd name="T54" fmla="*/ 1024 w 1555"/>
                  <a:gd name="T55" fmla="*/ 1515 h 1555"/>
                  <a:gd name="T56" fmla="*/ 945 w 1555"/>
                  <a:gd name="T57" fmla="*/ 1536 h 1555"/>
                  <a:gd name="T58" fmla="*/ 861 w 1555"/>
                  <a:gd name="T59" fmla="*/ 1550 h 1555"/>
                  <a:gd name="T60" fmla="*/ 777 w 1555"/>
                  <a:gd name="T61" fmla="*/ 1555 h 1555"/>
                  <a:gd name="T62" fmla="*/ 692 w 1555"/>
                  <a:gd name="T63" fmla="*/ 1550 h 1555"/>
                  <a:gd name="T64" fmla="*/ 610 w 1555"/>
                  <a:gd name="T65" fmla="*/ 1536 h 1555"/>
                  <a:gd name="T66" fmla="*/ 531 w 1555"/>
                  <a:gd name="T67" fmla="*/ 1515 h 1555"/>
                  <a:gd name="T68" fmla="*/ 457 w 1555"/>
                  <a:gd name="T69" fmla="*/ 1486 h 1555"/>
                  <a:gd name="T70" fmla="*/ 385 w 1555"/>
                  <a:gd name="T71" fmla="*/ 1449 h 1555"/>
                  <a:gd name="T72" fmla="*/ 319 w 1555"/>
                  <a:gd name="T73" fmla="*/ 1404 h 1555"/>
                  <a:gd name="T74" fmla="*/ 257 w 1555"/>
                  <a:gd name="T75" fmla="*/ 1354 h 1555"/>
                  <a:gd name="T76" fmla="*/ 200 w 1555"/>
                  <a:gd name="T77" fmla="*/ 1298 h 1555"/>
                  <a:gd name="T78" fmla="*/ 149 w 1555"/>
                  <a:gd name="T79" fmla="*/ 1236 h 1555"/>
                  <a:gd name="T80" fmla="*/ 106 w 1555"/>
                  <a:gd name="T81" fmla="*/ 1170 h 1555"/>
                  <a:gd name="T82" fmla="*/ 69 w 1555"/>
                  <a:gd name="T83" fmla="*/ 1098 h 1555"/>
                  <a:gd name="T84" fmla="*/ 40 w 1555"/>
                  <a:gd name="T85" fmla="*/ 1024 h 1555"/>
                  <a:gd name="T86" fmla="*/ 17 w 1555"/>
                  <a:gd name="T87" fmla="*/ 945 h 1555"/>
                  <a:gd name="T88" fmla="*/ 4 w 1555"/>
                  <a:gd name="T89" fmla="*/ 861 h 1555"/>
                  <a:gd name="T90" fmla="*/ 0 w 1555"/>
                  <a:gd name="T91" fmla="*/ 777 h 1555"/>
                  <a:gd name="T92" fmla="*/ 4 w 1555"/>
                  <a:gd name="T93" fmla="*/ 692 h 1555"/>
                  <a:gd name="T94" fmla="*/ 17 w 1555"/>
                  <a:gd name="T95" fmla="*/ 610 h 1555"/>
                  <a:gd name="T96" fmla="*/ 40 w 1555"/>
                  <a:gd name="T97" fmla="*/ 531 h 1555"/>
                  <a:gd name="T98" fmla="*/ 69 w 1555"/>
                  <a:gd name="T99" fmla="*/ 457 h 1555"/>
                  <a:gd name="T100" fmla="*/ 106 w 1555"/>
                  <a:gd name="T101" fmla="*/ 385 h 1555"/>
                  <a:gd name="T102" fmla="*/ 149 w 1555"/>
                  <a:gd name="T103" fmla="*/ 319 h 1555"/>
                  <a:gd name="T104" fmla="*/ 200 w 1555"/>
                  <a:gd name="T105" fmla="*/ 257 h 1555"/>
                  <a:gd name="T106" fmla="*/ 257 w 1555"/>
                  <a:gd name="T107" fmla="*/ 200 h 1555"/>
                  <a:gd name="T108" fmla="*/ 319 w 1555"/>
                  <a:gd name="T109" fmla="*/ 149 h 1555"/>
                  <a:gd name="T110" fmla="*/ 385 w 1555"/>
                  <a:gd name="T111" fmla="*/ 106 h 1555"/>
                  <a:gd name="T112" fmla="*/ 457 w 1555"/>
                  <a:gd name="T113" fmla="*/ 69 h 1555"/>
                  <a:gd name="T114" fmla="*/ 531 w 1555"/>
                  <a:gd name="T115" fmla="*/ 40 h 1555"/>
                  <a:gd name="T116" fmla="*/ 610 w 1555"/>
                  <a:gd name="T117" fmla="*/ 17 h 1555"/>
                  <a:gd name="T118" fmla="*/ 692 w 1555"/>
                  <a:gd name="T119" fmla="*/ 4 h 1555"/>
                  <a:gd name="T120" fmla="*/ 777 w 1555"/>
                  <a:gd name="T121" fmla="*/ 0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5" h="1555">
                    <a:moveTo>
                      <a:pt x="777" y="0"/>
                    </a:moveTo>
                    <a:lnTo>
                      <a:pt x="861" y="4"/>
                    </a:lnTo>
                    <a:lnTo>
                      <a:pt x="945" y="17"/>
                    </a:lnTo>
                    <a:lnTo>
                      <a:pt x="1024" y="40"/>
                    </a:lnTo>
                    <a:lnTo>
                      <a:pt x="1098" y="69"/>
                    </a:lnTo>
                    <a:lnTo>
                      <a:pt x="1170" y="106"/>
                    </a:lnTo>
                    <a:lnTo>
                      <a:pt x="1236" y="149"/>
                    </a:lnTo>
                    <a:lnTo>
                      <a:pt x="1298" y="200"/>
                    </a:lnTo>
                    <a:lnTo>
                      <a:pt x="1354" y="257"/>
                    </a:lnTo>
                    <a:lnTo>
                      <a:pt x="1404" y="319"/>
                    </a:lnTo>
                    <a:lnTo>
                      <a:pt x="1449" y="385"/>
                    </a:lnTo>
                    <a:lnTo>
                      <a:pt x="1486" y="457"/>
                    </a:lnTo>
                    <a:lnTo>
                      <a:pt x="1515" y="531"/>
                    </a:lnTo>
                    <a:lnTo>
                      <a:pt x="1536" y="610"/>
                    </a:lnTo>
                    <a:lnTo>
                      <a:pt x="1550" y="692"/>
                    </a:lnTo>
                    <a:lnTo>
                      <a:pt x="1555" y="777"/>
                    </a:lnTo>
                    <a:lnTo>
                      <a:pt x="1550" y="861"/>
                    </a:lnTo>
                    <a:lnTo>
                      <a:pt x="1536" y="945"/>
                    </a:lnTo>
                    <a:lnTo>
                      <a:pt x="1515" y="1024"/>
                    </a:lnTo>
                    <a:lnTo>
                      <a:pt x="1486" y="1098"/>
                    </a:lnTo>
                    <a:lnTo>
                      <a:pt x="1449" y="1170"/>
                    </a:lnTo>
                    <a:lnTo>
                      <a:pt x="1404" y="1236"/>
                    </a:lnTo>
                    <a:lnTo>
                      <a:pt x="1354" y="1298"/>
                    </a:lnTo>
                    <a:lnTo>
                      <a:pt x="1298" y="1354"/>
                    </a:lnTo>
                    <a:lnTo>
                      <a:pt x="1236" y="1404"/>
                    </a:lnTo>
                    <a:lnTo>
                      <a:pt x="1170" y="1449"/>
                    </a:lnTo>
                    <a:lnTo>
                      <a:pt x="1098" y="1486"/>
                    </a:lnTo>
                    <a:lnTo>
                      <a:pt x="1024" y="1515"/>
                    </a:lnTo>
                    <a:lnTo>
                      <a:pt x="945" y="1536"/>
                    </a:lnTo>
                    <a:lnTo>
                      <a:pt x="861" y="1550"/>
                    </a:lnTo>
                    <a:lnTo>
                      <a:pt x="777" y="1555"/>
                    </a:lnTo>
                    <a:lnTo>
                      <a:pt x="692" y="1550"/>
                    </a:lnTo>
                    <a:lnTo>
                      <a:pt x="610" y="1536"/>
                    </a:lnTo>
                    <a:lnTo>
                      <a:pt x="531" y="1515"/>
                    </a:lnTo>
                    <a:lnTo>
                      <a:pt x="457" y="1486"/>
                    </a:lnTo>
                    <a:lnTo>
                      <a:pt x="385" y="1449"/>
                    </a:lnTo>
                    <a:lnTo>
                      <a:pt x="319" y="1404"/>
                    </a:lnTo>
                    <a:lnTo>
                      <a:pt x="257" y="1354"/>
                    </a:lnTo>
                    <a:lnTo>
                      <a:pt x="200" y="1298"/>
                    </a:lnTo>
                    <a:lnTo>
                      <a:pt x="149" y="1236"/>
                    </a:lnTo>
                    <a:lnTo>
                      <a:pt x="106" y="1170"/>
                    </a:lnTo>
                    <a:lnTo>
                      <a:pt x="69" y="1098"/>
                    </a:lnTo>
                    <a:lnTo>
                      <a:pt x="40" y="1024"/>
                    </a:lnTo>
                    <a:lnTo>
                      <a:pt x="17" y="945"/>
                    </a:lnTo>
                    <a:lnTo>
                      <a:pt x="4" y="861"/>
                    </a:lnTo>
                    <a:lnTo>
                      <a:pt x="0" y="777"/>
                    </a:lnTo>
                    <a:lnTo>
                      <a:pt x="4" y="692"/>
                    </a:lnTo>
                    <a:lnTo>
                      <a:pt x="17" y="610"/>
                    </a:lnTo>
                    <a:lnTo>
                      <a:pt x="40" y="531"/>
                    </a:lnTo>
                    <a:lnTo>
                      <a:pt x="69" y="457"/>
                    </a:lnTo>
                    <a:lnTo>
                      <a:pt x="106" y="385"/>
                    </a:lnTo>
                    <a:lnTo>
                      <a:pt x="149" y="319"/>
                    </a:lnTo>
                    <a:lnTo>
                      <a:pt x="200" y="257"/>
                    </a:lnTo>
                    <a:lnTo>
                      <a:pt x="257" y="200"/>
                    </a:lnTo>
                    <a:lnTo>
                      <a:pt x="319" y="149"/>
                    </a:lnTo>
                    <a:lnTo>
                      <a:pt x="385" y="106"/>
                    </a:lnTo>
                    <a:lnTo>
                      <a:pt x="457" y="69"/>
                    </a:lnTo>
                    <a:lnTo>
                      <a:pt x="531" y="40"/>
                    </a:lnTo>
                    <a:lnTo>
                      <a:pt x="610" y="17"/>
                    </a:lnTo>
                    <a:lnTo>
                      <a:pt x="692" y="4"/>
                    </a:lnTo>
                    <a:lnTo>
                      <a:pt x="777"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5" name="Freeform 44">
                <a:extLst>
                  <a:ext uri="{FF2B5EF4-FFF2-40B4-BE49-F238E27FC236}">
                    <a16:creationId xmlns:a16="http://schemas.microsoft.com/office/drawing/2014/main" id="{197DD7B8-9993-48EC-98D3-5F8BF7E8590F}"/>
                  </a:ext>
                </a:extLst>
              </p:cNvPr>
              <p:cNvSpPr>
                <a:spLocks/>
              </p:cNvSpPr>
              <p:nvPr/>
            </p:nvSpPr>
            <p:spPr bwMode="auto">
              <a:xfrm>
                <a:off x="5918" y="1252"/>
                <a:ext cx="1467" cy="800"/>
              </a:xfrm>
              <a:custGeom>
                <a:avLst/>
                <a:gdLst>
                  <a:gd name="T0" fmla="*/ 2155 w 2934"/>
                  <a:gd name="T1" fmla="*/ 0 h 1601"/>
                  <a:gd name="T2" fmla="*/ 2168 w 2934"/>
                  <a:gd name="T3" fmla="*/ 2 h 1601"/>
                  <a:gd name="T4" fmla="*/ 2182 w 2934"/>
                  <a:gd name="T5" fmla="*/ 9 h 1601"/>
                  <a:gd name="T6" fmla="*/ 2199 w 2934"/>
                  <a:gd name="T7" fmla="*/ 23 h 1601"/>
                  <a:gd name="T8" fmla="*/ 2904 w 2934"/>
                  <a:gd name="T9" fmla="*/ 728 h 1601"/>
                  <a:gd name="T10" fmla="*/ 2921 w 2934"/>
                  <a:gd name="T11" fmla="*/ 749 h 1601"/>
                  <a:gd name="T12" fmla="*/ 2932 w 2934"/>
                  <a:gd name="T13" fmla="*/ 774 h 1601"/>
                  <a:gd name="T14" fmla="*/ 2934 w 2934"/>
                  <a:gd name="T15" fmla="*/ 800 h 1601"/>
                  <a:gd name="T16" fmla="*/ 2934 w 2934"/>
                  <a:gd name="T17" fmla="*/ 800 h 1601"/>
                  <a:gd name="T18" fmla="*/ 2932 w 2934"/>
                  <a:gd name="T19" fmla="*/ 826 h 1601"/>
                  <a:gd name="T20" fmla="*/ 2921 w 2934"/>
                  <a:gd name="T21" fmla="*/ 850 h 1601"/>
                  <a:gd name="T22" fmla="*/ 2904 w 2934"/>
                  <a:gd name="T23" fmla="*/ 871 h 1601"/>
                  <a:gd name="T24" fmla="*/ 2199 w 2934"/>
                  <a:gd name="T25" fmla="*/ 1578 h 1601"/>
                  <a:gd name="T26" fmla="*/ 2182 w 2934"/>
                  <a:gd name="T27" fmla="*/ 1591 h 1601"/>
                  <a:gd name="T28" fmla="*/ 2168 w 2934"/>
                  <a:gd name="T29" fmla="*/ 1599 h 1601"/>
                  <a:gd name="T30" fmla="*/ 2155 w 2934"/>
                  <a:gd name="T31" fmla="*/ 1601 h 1601"/>
                  <a:gd name="T32" fmla="*/ 2143 w 2934"/>
                  <a:gd name="T33" fmla="*/ 1595 h 1601"/>
                  <a:gd name="T34" fmla="*/ 2135 w 2934"/>
                  <a:gd name="T35" fmla="*/ 1585 h 1601"/>
                  <a:gd name="T36" fmla="*/ 2129 w 2934"/>
                  <a:gd name="T37" fmla="*/ 1569 h 1601"/>
                  <a:gd name="T38" fmla="*/ 2128 w 2934"/>
                  <a:gd name="T39" fmla="*/ 1548 h 1601"/>
                  <a:gd name="T40" fmla="*/ 2128 w 2934"/>
                  <a:gd name="T41" fmla="*/ 1124 h 1601"/>
                  <a:gd name="T42" fmla="*/ 16 w 2934"/>
                  <a:gd name="T43" fmla="*/ 909 h 1601"/>
                  <a:gd name="T44" fmla="*/ 20 w 2934"/>
                  <a:gd name="T45" fmla="*/ 854 h 1601"/>
                  <a:gd name="T46" fmla="*/ 22 w 2934"/>
                  <a:gd name="T47" fmla="*/ 800 h 1601"/>
                  <a:gd name="T48" fmla="*/ 19 w 2934"/>
                  <a:gd name="T49" fmla="*/ 728 h 1601"/>
                  <a:gd name="T50" fmla="*/ 12 w 2934"/>
                  <a:gd name="T51" fmla="*/ 656 h 1601"/>
                  <a:gd name="T52" fmla="*/ 0 w 2934"/>
                  <a:gd name="T53" fmla="*/ 586 h 1601"/>
                  <a:gd name="T54" fmla="*/ 2128 w 2934"/>
                  <a:gd name="T55" fmla="*/ 484 h 1601"/>
                  <a:gd name="T56" fmla="*/ 2128 w 2934"/>
                  <a:gd name="T57" fmla="*/ 53 h 1601"/>
                  <a:gd name="T58" fmla="*/ 2129 w 2934"/>
                  <a:gd name="T59" fmla="*/ 32 h 1601"/>
                  <a:gd name="T60" fmla="*/ 2135 w 2934"/>
                  <a:gd name="T61" fmla="*/ 16 h 1601"/>
                  <a:gd name="T62" fmla="*/ 2143 w 2934"/>
                  <a:gd name="T63" fmla="*/ 4 h 1601"/>
                  <a:gd name="T64" fmla="*/ 2155 w 2934"/>
                  <a:gd name="T65" fmla="*/ 0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4" h="1601">
                    <a:moveTo>
                      <a:pt x="2155" y="0"/>
                    </a:moveTo>
                    <a:lnTo>
                      <a:pt x="2168" y="2"/>
                    </a:lnTo>
                    <a:lnTo>
                      <a:pt x="2182" y="9"/>
                    </a:lnTo>
                    <a:lnTo>
                      <a:pt x="2199" y="23"/>
                    </a:lnTo>
                    <a:lnTo>
                      <a:pt x="2904" y="728"/>
                    </a:lnTo>
                    <a:lnTo>
                      <a:pt x="2921" y="749"/>
                    </a:lnTo>
                    <a:lnTo>
                      <a:pt x="2932" y="774"/>
                    </a:lnTo>
                    <a:lnTo>
                      <a:pt x="2934" y="800"/>
                    </a:lnTo>
                    <a:lnTo>
                      <a:pt x="2934" y="800"/>
                    </a:lnTo>
                    <a:lnTo>
                      <a:pt x="2932" y="826"/>
                    </a:lnTo>
                    <a:lnTo>
                      <a:pt x="2921" y="850"/>
                    </a:lnTo>
                    <a:lnTo>
                      <a:pt x="2904" y="871"/>
                    </a:lnTo>
                    <a:lnTo>
                      <a:pt x="2199" y="1578"/>
                    </a:lnTo>
                    <a:lnTo>
                      <a:pt x="2182" y="1591"/>
                    </a:lnTo>
                    <a:lnTo>
                      <a:pt x="2168" y="1599"/>
                    </a:lnTo>
                    <a:lnTo>
                      <a:pt x="2155" y="1601"/>
                    </a:lnTo>
                    <a:lnTo>
                      <a:pt x="2143" y="1595"/>
                    </a:lnTo>
                    <a:lnTo>
                      <a:pt x="2135" y="1585"/>
                    </a:lnTo>
                    <a:lnTo>
                      <a:pt x="2129" y="1569"/>
                    </a:lnTo>
                    <a:lnTo>
                      <a:pt x="2128" y="1548"/>
                    </a:lnTo>
                    <a:lnTo>
                      <a:pt x="2128" y="1124"/>
                    </a:lnTo>
                    <a:lnTo>
                      <a:pt x="16" y="909"/>
                    </a:lnTo>
                    <a:lnTo>
                      <a:pt x="20" y="854"/>
                    </a:lnTo>
                    <a:lnTo>
                      <a:pt x="22" y="800"/>
                    </a:lnTo>
                    <a:lnTo>
                      <a:pt x="19" y="728"/>
                    </a:lnTo>
                    <a:lnTo>
                      <a:pt x="12" y="656"/>
                    </a:lnTo>
                    <a:lnTo>
                      <a:pt x="0" y="586"/>
                    </a:lnTo>
                    <a:lnTo>
                      <a:pt x="2128" y="484"/>
                    </a:lnTo>
                    <a:lnTo>
                      <a:pt x="2128" y="53"/>
                    </a:lnTo>
                    <a:lnTo>
                      <a:pt x="2129" y="32"/>
                    </a:lnTo>
                    <a:lnTo>
                      <a:pt x="2135" y="16"/>
                    </a:lnTo>
                    <a:lnTo>
                      <a:pt x="2143" y="4"/>
                    </a:lnTo>
                    <a:lnTo>
                      <a:pt x="2155"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sp>
        <p:nvSpPr>
          <p:cNvPr id="30" name="object 4">
            <a:extLst>
              <a:ext uri="{FF2B5EF4-FFF2-40B4-BE49-F238E27FC236}">
                <a16:creationId xmlns:a16="http://schemas.microsoft.com/office/drawing/2014/main" id="{D492C3B7-58CE-4D39-8A3D-F04836216B2F}"/>
              </a:ext>
            </a:extLst>
          </p:cNvPr>
          <p:cNvSpPr/>
          <p:nvPr/>
        </p:nvSpPr>
        <p:spPr>
          <a:xfrm>
            <a:off x="4275087" y="3245240"/>
            <a:ext cx="3916389" cy="229224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42" name="Group 41">
            <a:extLst>
              <a:ext uri="{FF2B5EF4-FFF2-40B4-BE49-F238E27FC236}">
                <a16:creationId xmlns:a16="http://schemas.microsoft.com/office/drawing/2014/main" id="{8F43CA06-A1BF-4911-B3F4-3825DA05F9EB}"/>
              </a:ext>
            </a:extLst>
          </p:cNvPr>
          <p:cNvGrpSpPr/>
          <p:nvPr/>
        </p:nvGrpSpPr>
        <p:grpSpPr>
          <a:xfrm>
            <a:off x="8643643" y="3004622"/>
            <a:ext cx="2845090" cy="3440510"/>
            <a:chOff x="7421762" y="2254984"/>
            <a:chExt cx="2748757" cy="3638674"/>
          </a:xfrm>
        </p:grpSpPr>
        <p:pic>
          <p:nvPicPr>
            <p:cNvPr id="43" name="Picture 4" descr="Word Icon of Flat style - Available in SVG, PNG, EPS, AI &amp; Icon fonts">
              <a:extLst>
                <a:ext uri="{FF2B5EF4-FFF2-40B4-BE49-F238E27FC236}">
                  <a16:creationId xmlns:a16="http://schemas.microsoft.com/office/drawing/2014/main" id="{197AE337-81CE-4C61-9FB3-4FE06456E9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48234" y="234638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File, type, excel Free Icon of vscode">
              <a:extLst>
                <a:ext uri="{FF2B5EF4-FFF2-40B4-BE49-F238E27FC236}">
                  <a16:creationId xmlns:a16="http://schemas.microsoft.com/office/drawing/2014/main" id="{CD7D9B86-DDB1-49E0-B027-50B652B1B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82533" y="280323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5C284088-A276-41DB-AF3D-7F2291D5CF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6016" y="2835133"/>
              <a:ext cx="457200" cy="425303"/>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5">
              <a:extLst>
                <a:ext uri="{FF2B5EF4-FFF2-40B4-BE49-F238E27FC236}">
                  <a16:creationId xmlns:a16="http://schemas.microsoft.com/office/drawing/2014/main" id="{3F0D08AD-AD57-4A72-ACAE-DB4E4FF5650C}"/>
                </a:ext>
              </a:extLst>
            </p:cNvPr>
            <p:cNvSpPr/>
            <p:nvPr/>
          </p:nvSpPr>
          <p:spPr>
            <a:xfrm>
              <a:off x="8139779" y="2955743"/>
              <a:ext cx="1142754" cy="1107175"/>
            </a:xfrm>
            <a:prstGeom prst="ellipse">
              <a:avLst/>
            </a:prstGeom>
            <a:solidFill>
              <a:srgbClr val="005587"/>
            </a:solidFill>
            <a:ln w="12700" cap="flat" cmpd="sng" algn="ctr">
              <a:solidFill>
                <a:sysClr val="window" lastClr="FFFFFF"/>
              </a:solidFill>
              <a:prstDash val="solid"/>
              <a:miter lim="800000"/>
            </a:ln>
            <a:effectLst/>
          </p:spPr>
          <p:txBody>
            <a:bodyPr rtlCol="0" anchor="ctr"/>
            <a:lstStyle/>
            <a:p>
              <a:pPr marL="0" marR="0" lvl="0" indent="0" algn="ctr" defTabSz="105503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panose="020B0604020202020204"/>
                  <a:ea typeface="+mn-ea"/>
                  <a:cs typeface="+mn-cs"/>
                </a:rPr>
                <a:t>Narrative Reporting</a:t>
              </a:r>
            </a:p>
          </p:txBody>
        </p:sp>
        <p:pic>
          <p:nvPicPr>
            <p:cNvPr id="47" name="Picture 12" descr="Free Icon Download | Report">
              <a:extLst>
                <a:ext uri="{FF2B5EF4-FFF2-40B4-BE49-F238E27FC236}">
                  <a16:creationId xmlns:a16="http://schemas.microsoft.com/office/drawing/2014/main" id="{3D399AA5-B39D-43E9-862B-561066CFC6B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46532" y="371778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pdf-icon • Tyler Clementi Foundation">
              <a:extLst>
                <a:ext uri="{FF2B5EF4-FFF2-40B4-BE49-F238E27FC236}">
                  <a16:creationId xmlns:a16="http://schemas.microsoft.com/office/drawing/2014/main" id="{C07145EB-8753-4C05-9792-B909498E78F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72324" y="375197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9" name="object 39">
              <a:extLst>
                <a:ext uri="{FF2B5EF4-FFF2-40B4-BE49-F238E27FC236}">
                  <a16:creationId xmlns:a16="http://schemas.microsoft.com/office/drawing/2014/main" id="{0B99457C-8719-4E2E-8F97-6B78A68A233C}"/>
                </a:ext>
              </a:extLst>
            </p:cNvPr>
            <p:cNvSpPr txBox="1"/>
            <p:nvPr/>
          </p:nvSpPr>
          <p:spPr>
            <a:xfrm>
              <a:off x="8102699" y="2254984"/>
              <a:ext cx="480027" cy="157012"/>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WORD</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0" name="object 39">
              <a:extLst>
                <a:ext uri="{FF2B5EF4-FFF2-40B4-BE49-F238E27FC236}">
                  <a16:creationId xmlns:a16="http://schemas.microsoft.com/office/drawing/2014/main" id="{9EDF401A-5FB0-448C-B17B-50F3DC6EBB6C}"/>
                </a:ext>
              </a:extLst>
            </p:cNvPr>
            <p:cNvSpPr txBox="1"/>
            <p:nvPr/>
          </p:nvSpPr>
          <p:spPr>
            <a:xfrm>
              <a:off x="9132138" y="2676300"/>
              <a:ext cx="409254" cy="157012"/>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EXCEL</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1" name="object 39">
              <a:extLst>
                <a:ext uri="{FF2B5EF4-FFF2-40B4-BE49-F238E27FC236}">
                  <a16:creationId xmlns:a16="http://schemas.microsoft.com/office/drawing/2014/main" id="{C8A117F7-2A3D-4377-A08B-6C3A0C212A16}"/>
                </a:ext>
              </a:extLst>
            </p:cNvPr>
            <p:cNvSpPr txBox="1"/>
            <p:nvPr/>
          </p:nvSpPr>
          <p:spPr>
            <a:xfrm>
              <a:off x="7421762" y="2653687"/>
              <a:ext cx="731454" cy="302160"/>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POWE POINT</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2" name="object 39">
              <a:extLst>
                <a:ext uri="{FF2B5EF4-FFF2-40B4-BE49-F238E27FC236}">
                  <a16:creationId xmlns:a16="http://schemas.microsoft.com/office/drawing/2014/main" id="{01D0B897-1DAD-42C3-B7F0-7E3DCFE43D40}"/>
                </a:ext>
              </a:extLst>
            </p:cNvPr>
            <p:cNvSpPr txBox="1"/>
            <p:nvPr/>
          </p:nvSpPr>
          <p:spPr>
            <a:xfrm>
              <a:off x="7442106" y="4212422"/>
              <a:ext cx="1142754" cy="302160"/>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CUSTOM REPORTS</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3" name="object 39">
              <a:extLst>
                <a:ext uri="{FF2B5EF4-FFF2-40B4-BE49-F238E27FC236}">
                  <a16:creationId xmlns:a16="http://schemas.microsoft.com/office/drawing/2014/main" id="{E194F38D-AFB3-4A68-94F7-0CBF96041770}"/>
                </a:ext>
              </a:extLst>
            </p:cNvPr>
            <p:cNvSpPr txBox="1"/>
            <p:nvPr/>
          </p:nvSpPr>
          <p:spPr>
            <a:xfrm>
              <a:off x="9282533" y="4212422"/>
              <a:ext cx="258859" cy="157012"/>
            </a:xfrm>
            <a:prstGeom prst="rect">
              <a:avLst/>
            </a:prstGeom>
          </p:spPr>
          <p:txBody>
            <a:bodyPr vert="horz" wrap="square" lIns="0" tIns="12456" rIns="0" bIns="0" rtlCol="0" anchor="t">
              <a:spAutoFit/>
            </a:bodyPr>
            <a:lstStyle/>
            <a:p>
              <a:pPr marL="0" marR="0" lvl="0" indent="0" algn="ctr"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PDF</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4" name="object 32">
              <a:extLst>
                <a:ext uri="{FF2B5EF4-FFF2-40B4-BE49-F238E27FC236}">
                  <a16:creationId xmlns:a16="http://schemas.microsoft.com/office/drawing/2014/main" id="{05F2C063-1DC7-4BC7-84F5-6B646DA9DAF8}"/>
                </a:ext>
              </a:extLst>
            </p:cNvPr>
            <p:cNvSpPr txBox="1"/>
            <p:nvPr/>
          </p:nvSpPr>
          <p:spPr>
            <a:xfrm>
              <a:off x="7517546" y="4545045"/>
              <a:ext cx="2652973" cy="1348613"/>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38" b="1" i="0" u="none" strike="noStrike" kern="0" cap="none" spc="-5" normalizeH="0" baseline="0" noProof="0">
                  <a:ln>
                    <a:noFill/>
                  </a:ln>
                  <a:solidFill>
                    <a:srgbClr val="00A3E0"/>
                  </a:solidFill>
                  <a:effectLst/>
                  <a:uLnTx/>
                  <a:uFillTx/>
                  <a:latin typeface="Open Sans"/>
                  <a:ea typeface="+mn-ea"/>
                  <a:cs typeface="Open Sans"/>
                </a:rPr>
                <a:t>WHAT MAKES UP A REPORTING PACKAGE</a:t>
              </a:r>
              <a:endParaRPr kumimoji="0" sz="1038" b="1" i="0" u="none" strike="noStrike" kern="0" cap="none" spc="-5" normalizeH="0" baseline="0" noProof="0">
                <a:ln>
                  <a:noFill/>
                </a:ln>
                <a:solidFill>
                  <a:srgbClr val="00A3E0"/>
                </a:solidFill>
                <a:effectLst/>
                <a:uLnTx/>
                <a:uFillTx/>
                <a:latin typeface="Open Sans"/>
                <a:ea typeface="+mn-ea"/>
                <a:cs typeface="Open Sans"/>
              </a:endParaRPr>
            </a:p>
            <a:p>
              <a:pPr marL="0" marR="274016" lvl="0" indent="0" algn="l" defTabSz="1055035" rtl="0" eaLnBrk="1" fontAlgn="auto" latinLnBrk="0" hangingPunct="1">
                <a:lnSpc>
                  <a:spcPts val="991"/>
                </a:lnSpc>
                <a:spcBef>
                  <a:spcPts val="93"/>
                </a:spcBef>
                <a:spcAft>
                  <a:spcPts val="0"/>
                </a:spcAft>
                <a:buClrTx/>
                <a:buSzTx/>
                <a:buFontTx/>
                <a:buNone/>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Report Packages within Narrative Reporting are comprised of multiple “</a:t>
              </a:r>
              <a:r>
                <a:rPr kumimoji="0" lang="en-US" sz="1000" b="0" i="0" u="none" strike="noStrike" kern="0" cap="none" spc="-24" normalizeH="0" baseline="0" noProof="0" err="1">
                  <a:ln>
                    <a:noFill/>
                  </a:ln>
                  <a:solidFill>
                    <a:prstClr val="black"/>
                  </a:solidFill>
                  <a:effectLst/>
                  <a:uLnTx/>
                  <a:uFillTx/>
                  <a:latin typeface="Arial" panose="020B0604020202020204"/>
                  <a:ea typeface="+mn-ea"/>
                  <a:cs typeface="Open Sans"/>
                </a:rPr>
                <a:t>Docklets</a:t>
              </a: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  These </a:t>
              </a:r>
              <a:r>
                <a:rPr kumimoji="0" lang="en-US" sz="1000" b="0" i="0" u="none" strike="noStrike" kern="0" cap="none" spc="-24" normalizeH="0" baseline="0" noProof="0" err="1">
                  <a:ln>
                    <a:noFill/>
                  </a:ln>
                  <a:solidFill>
                    <a:prstClr val="black"/>
                  </a:solidFill>
                  <a:effectLst/>
                  <a:uLnTx/>
                  <a:uFillTx/>
                  <a:latin typeface="Arial" panose="020B0604020202020204"/>
                  <a:ea typeface="+mn-ea"/>
                  <a:cs typeface="Open Sans"/>
                </a:rPr>
                <a:t>docklets</a:t>
              </a: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 can consist of:</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Microsoft Word</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Excel</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PowerPoint</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PDF</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Custom Management Reports</a:t>
              </a:r>
              <a:endParaRPr kumimoji="0" sz="923" b="0" i="0" u="none" strike="noStrike" kern="0" cap="none" spc="-24" normalizeH="0" baseline="0" noProof="0">
                <a:ln>
                  <a:noFill/>
                </a:ln>
                <a:solidFill>
                  <a:prstClr val="black"/>
                </a:solidFill>
                <a:effectLst/>
                <a:uLnTx/>
                <a:uFillTx/>
                <a:latin typeface="Arial" panose="020B0604020202020204"/>
                <a:ea typeface="+mn-ea"/>
                <a:cs typeface="Open Sans"/>
              </a:endParaRPr>
            </a:p>
          </p:txBody>
        </p:sp>
      </p:grpSp>
      <p:pic>
        <p:nvPicPr>
          <p:cNvPr id="56" name="Picture 55">
            <a:extLst>
              <a:ext uri="{FF2B5EF4-FFF2-40B4-BE49-F238E27FC236}">
                <a16:creationId xmlns:a16="http://schemas.microsoft.com/office/drawing/2014/main" id="{82D65D0B-49BE-4B54-BAD5-2585D82C1122}"/>
              </a:ext>
            </a:extLst>
          </p:cNvPr>
          <p:cNvPicPr>
            <a:picLocks noChangeAspect="1"/>
          </p:cNvPicPr>
          <p:nvPr/>
        </p:nvPicPr>
        <p:blipFill>
          <a:blip r:embed="rId12"/>
          <a:stretch>
            <a:fillRect/>
          </a:stretch>
        </p:blipFill>
        <p:spPr>
          <a:xfrm>
            <a:off x="430406" y="3152027"/>
            <a:ext cx="3630139" cy="3239248"/>
          </a:xfrm>
          <a:prstGeom prst="rect">
            <a:avLst/>
          </a:prstGeom>
        </p:spPr>
      </p:pic>
    </p:spTree>
    <p:extLst>
      <p:ext uri="{BB962C8B-B14F-4D97-AF65-F5344CB8AC3E}">
        <p14:creationId xmlns:p14="http://schemas.microsoft.com/office/powerpoint/2010/main" val="112344310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AB39C-7155-4279-B089-DD0078919864}"/>
              </a:ext>
            </a:extLst>
          </p:cNvPr>
          <p:cNvSpPr>
            <a:spLocks noGrp="1"/>
          </p:cNvSpPr>
          <p:nvPr>
            <p:ph type="title"/>
          </p:nvPr>
        </p:nvSpPr>
        <p:spPr>
          <a:xfrm>
            <a:off x="576070" y="395492"/>
            <a:ext cx="11041380" cy="813548"/>
          </a:xfrm>
        </p:spPr>
        <p:txBody>
          <a:bodyPr/>
          <a:lstStyle/>
          <a:p>
            <a:r>
              <a:rPr lang="en-US" sz="2400"/>
              <a:t>EPM Reporting Overview</a:t>
            </a:r>
          </a:p>
        </p:txBody>
      </p:sp>
      <p:sp>
        <p:nvSpPr>
          <p:cNvPr id="58" name="object 57">
            <a:extLst>
              <a:ext uri="{FF2B5EF4-FFF2-40B4-BE49-F238E27FC236}">
                <a16:creationId xmlns:a16="http://schemas.microsoft.com/office/drawing/2014/main" id="{2844050C-5D67-4B62-8AAC-86AED939EB0B}"/>
              </a:ext>
            </a:extLst>
          </p:cNvPr>
          <p:cNvSpPr/>
          <p:nvPr/>
        </p:nvSpPr>
        <p:spPr>
          <a:xfrm>
            <a:off x="6750237" y="1351322"/>
            <a:ext cx="2636520" cy="360045"/>
          </a:xfrm>
          <a:custGeom>
            <a:avLst/>
            <a:gdLst/>
            <a:ahLst/>
            <a:cxnLst/>
            <a:rect l="l" t="t" r="r" b="b"/>
            <a:pathLst>
              <a:path w="2636520" h="360044">
                <a:moveTo>
                  <a:pt x="0" y="0"/>
                </a:moveTo>
                <a:lnTo>
                  <a:pt x="2636519" y="0"/>
                </a:lnTo>
                <a:lnTo>
                  <a:pt x="2636519" y="359663"/>
                </a:lnTo>
                <a:lnTo>
                  <a:pt x="0" y="359663"/>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Hexagon 7">
            <a:extLst>
              <a:ext uri="{FF2B5EF4-FFF2-40B4-BE49-F238E27FC236}">
                <a16:creationId xmlns:a16="http://schemas.microsoft.com/office/drawing/2014/main" id="{66B1CD85-BFDA-4FAF-BC85-8C3B8BD3ADE8}"/>
              </a:ext>
            </a:extLst>
          </p:cNvPr>
          <p:cNvSpPr/>
          <p:nvPr/>
        </p:nvSpPr>
        <p:spPr bwMode="gray">
          <a:xfrm>
            <a:off x="5402603" y="2838851"/>
            <a:ext cx="1087502" cy="937501"/>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a:ea typeface="+mn-ea"/>
                <a:cs typeface="Arial"/>
              </a:rPr>
              <a:t>Reports </a:t>
            </a:r>
            <a:endParaRPr kumimoji="0" lang="en-US" sz="11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0" name="Hexagon 9">
            <a:extLst>
              <a:ext uri="{FF2B5EF4-FFF2-40B4-BE49-F238E27FC236}">
                <a16:creationId xmlns:a16="http://schemas.microsoft.com/office/drawing/2014/main" id="{561155E5-1CE2-4587-AA4B-1FACD041236C}"/>
              </a:ext>
            </a:extLst>
          </p:cNvPr>
          <p:cNvSpPr/>
          <p:nvPr/>
        </p:nvSpPr>
        <p:spPr bwMode="gray">
          <a:xfrm>
            <a:off x="5402603" y="1854991"/>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 name="Hexagon 10">
            <a:extLst>
              <a:ext uri="{FF2B5EF4-FFF2-40B4-BE49-F238E27FC236}">
                <a16:creationId xmlns:a16="http://schemas.microsoft.com/office/drawing/2014/main" id="{7648241C-9865-48AE-B825-6B5C89E2E722}"/>
              </a:ext>
            </a:extLst>
          </p:cNvPr>
          <p:cNvSpPr/>
          <p:nvPr/>
        </p:nvSpPr>
        <p:spPr bwMode="gray">
          <a:xfrm>
            <a:off x="5402603" y="3822712"/>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2" name="Hexagon 11">
            <a:extLst>
              <a:ext uri="{FF2B5EF4-FFF2-40B4-BE49-F238E27FC236}">
                <a16:creationId xmlns:a16="http://schemas.microsoft.com/office/drawing/2014/main" id="{DF56CB4F-5504-4D49-B94F-74A109197F80}"/>
              </a:ext>
            </a:extLst>
          </p:cNvPr>
          <p:cNvSpPr/>
          <p:nvPr/>
        </p:nvSpPr>
        <p:spPr bwMode="gray">
          <a:xfrm>
            <a:off x="6304046" y="3328206"/>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3" name="Hexagon 12">
            <a:extLst>
              <a:ext uri="{FF2B5EF4-FFF2-40B4-BE49-F238E27FC236}">
                <a16:creationId xmlns:a16="http://schemas.microsoft.com/office/drawing/2014/main" id="{F6F47213-A4E4-4FF3-8F15-07B5AF1B7CB8}"/>
              </a:ext>
            </a:extLst>
          </p:cNvPr>
          <p:cNvSpPr/>
          <p:nvPr/>
        </p:nvSpPr>
        <p:spPr bwMode="gray">
          <a:xfrm>
            <a:off x="6304046" y="2349497"/>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4" name="Hexagon 13">
            <a:extLst>
              <a:ext uri="{FF2B5EF4-FFF2-40B4-BE49-F238E27FC236}">
                <a16:creationId xmlns:a16="http://schemas.microsoft.com/office/drawing/2014/main" id="{5E226C06-D293-4197-8691-558E0379A588}"/>
              </a:ext>
            </a:extLst>
          </p:cNvPr>
          <p:cNvSpPr/>
          <p:nvPr/>
        </p:nvSpPr>
        <p:spPr bwMode="gray">
          <a:xfrm>
            <a:off x="4501160" y="3328206"/>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5" name="Hexagon 14">
            <a:extLst>
              <a:ext uri="{FF2B5EF4-FFF2-40B4-BE49-F238E27FC236}">
                <a16:creationId xmlns:a16="http://schemas.microsoft.com/office/drawing/2014/main" id="{07EB6128-1490-420D-9FFD-5DB6112C32C5}"/>
              </a:ext>
            </a:extLst>
          </p:cNvPr>
          <p:cNvSpPr/>
          <p:nvPr/>
        </p:nvSpPr>
        <p:spPr bwMode="gray">
          <a:xfrm>
            <a:off x="4501160" y="2349497"/>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6" name="Rectangle 15">
            <a:extLst>
              <a:ext uri="{FF2B5EF4-FFF2-40B4-BE49-F238E27FC236}">
                <a16:creationId xmlns:a16="http://schemas.microsoft.com/office/drawing/2014/main" id="{05DBB277-201A-4613-968A-08B6484E7BA1}"/>
              </a:ext>
            </a:extLst>
          </p:cNvPr>
          <p:cNvSpPr/>
          <p:nvPr/>
        </p:nvSpPr>
        <p:spPr>
          <a:xfrm>
            <a:off x="8380917" y="4337748"/>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Management Reporting</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1A69ACEF-BE7B-4C95-A01E-BAD91E219011}"/>
              </a:ext>
            </a:extLst>
          </p:cNvPr>
          <p:cNvSpPr/>
          <p:nvPr/>
        </p:nvSpPr>
        <p:spPr>
          <a:xfrm>
            <a:off x="8380917" y="4562061"/>
            <a:ext cx="2011680" cy="1107996"/>
          </a:xfrm>
          <a:prstGeom prst="rect">
            <a:avLst/>
          </a:prstGeom>
        </p:spPr>
        <p:txBody>
          <a:bodyPr wrap="square" lIns="0" tIns="0" rIns="0" bIns="0" anchor="t">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rPr>
              <a:t>Upgraded version of FRS with enhanced functionalities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 </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42">
            <a:extLst>
              <a:ext uri="{FF2B5EF4-FFF2-40B4-BE49-F238E27FC236}">
                <a16:creationId xmlns:a16="http://schemas.microsoft.com/office/drawing/2014/main" id="{DEDBE26F-932F-413A-AC93-3BA6E72D0E2D}"/>
              </a:ext>
            </a:extLst>
          </p:cNvPr>
          <p:cNvSpPr/>
          <p:nvPr/>
        </p:nvSpPr>
        <p:spPr bwMode="gray">
          <a:xfrm flipH="1">
            <a:off x="7384824" y="3783104"/>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43">
            <a:extLst>
              <a:ext uri="{FF2B5EF4-FFF2-40B4-BE49-F238E27FC236}">
                <a16:creationId xmlns:a16="http://schemas.microsoft.com/office/drawing/2014/main" id="{BE05E0D6-1547-420F-B079-0E497982C14E}"/>
              </a:ext>
            </a:extLst>
          </p:cNvPr>
          <p:cNvSpPr/>
          <p:nvPr/>
        </p:nvSpPr>
        <p:spPr bwMode="gray">
          <a:xfrm>
            <a:off x="2040392" y="3783104"/>
            <a:ext cx="2460767" cy="714805"/>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72EA98AF-EE46-40A5-9C17-E0162DB8FD55}"/>
              </a:ext>
            </a:extLst>
          </p:cNvPr>
          <p:cNvSpPr/>
          <p:nvPr/>
        </p:nvSpPr>
        <p:spPr>
          <a:xfrm>
            <a:off x="2074820" y="4313243"/>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Journals (FCC only)</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48">
            <a:extLst>
              <a:ext uri="{FF2B5EF4-FFF2-40B4-BE49-F238E27FC236}">
                <a16:creationId xmlns:a16="http://schemas.microsoft.com/office/drawing/2014/main" id="{B8DF76AD-9241-40EF-B487-564B06A787BE}"/>
              </a:ext>
            </a:extLst>
          </p:cNvPr>
          <p:cNvSpPr/>
          <p:nvPr/>
        </p:nvSpPr>
        <p:spPr bwMode="gray">
          <a:xfrm>
            <a:off x="5631842" y="4735819"/>
            <a:ext cx="2292350" cy="40764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77C2F6B8-3F20-405D-A5AC-4B19248E09E1}"/>
              </a:ext>
            </a:extLst>
          </p:cNvPr>
          <p:cNvSpPr/>
          <p:nvPr/>
        </p:nvSpPr>
        <p:spPr>
          <a:xfrm>
            <a:off x="5814722" y="4956162"/>
            <a:ext cx="182880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Intercompany(FCC only)</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51">
            <a:extLst>
              <a:ext uri="{FF2B5EF4-FFF2-40B4-BE49-F238E27FC236}">
                <a16:creationId xmlns:a16="http://schemas.microsoft.com/office/drawing/2014/main" id="{D5433647-7A0B-4236-9F92-BAA11B369F2F}"/>
              </a:ext>
            </a:extLst>
          </p:cNvPr>
          <p:cNvSpPr/>
          <p:nvPr/>
        </p:nvSpPr>
        <p:spPr bwMode="gray">
          <a:xfrm flipV="1">
            <a:off x="1946219" y="2068517"/>
            <a:ext cx="2537752" cy="738663"/>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04DDE938-92C8-4915-8F3E-448E4338DADF}"/>
              </a:ext>
            </a:extLst>
          </p:cNvPr>
          <p:cNvSpPr/>
          <p:nvPr/>
        </p:nvSpPr>
        <p:spPr>
          <a:xfrm>
            <a:off x="1946219" y="1867937"/>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Dashboards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F0CDC43E-F1A0-4604-8E0B-AEA8A93AB9C5}"/>
              </a:ext>
            </a:extLst>
          </p:cNvPr>
          <p:cNvSpPr/>
          <p:nvPr/>
        </p:nvSpPr>
        <p:spPr>
          <a:xfrm>
            <a:off x="1946219" y="2136270"/>
            <a:ext cx="2011680" cy="738664"/>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Visualize the KPIs and other strategic data for your organization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 Interface</a:t>
            </a:r>
          </a:p>
        </p:txBody>
      </p:sp>
      <p:sp>
        <p:nvSpPr>
          <p:cNvPr id="28" name="Freeform 54">
            <a:extLst>
              <a:ext uri="{FF2B5EF4-FFF2-40B4-BE49-F238E27FC236}">
                <a16:creationId xmlns:a16="http://schemas.microsoft.com/office/drawing/2014/main" id="{871D4551-82E0-4812-B006-205D5EF9742A}"/>
              </a:ext>
            </a:extLst>
          </p:cNvPr>
          <p:cNvSpPr/>
          <p:nvPr/>
        </p:nvSpPr>
        <p:spPr bwMode="gray">
          <a:xfrm flipH="1" flipV="1">
            <a:off x="7391548" y="2393674"/>
            <a:ext cx="2692400" cy="419855"/>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6DC4300F-C999-417A-8588-7C1EC8A01DD5}"/>
              </a:ext>
            </a:extLst>
          </p:cNvPr>
          <p:cNvSpPr/>
          <p:nvPr/>
        </p:nvSpPr>
        <p:spPr>
          <a:xfrm>
            <a:off x="8380917" y="2195474"/>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Smart View</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623B61C9-DA9B-4E6B-A78D-5B8C395B21F4}"/>
              </a:ext>
            </a:extLst>
          </p:cNvPr>
          <p:cNvSpPr/>
          <p:nvPr/>
        </p:nvSpPr>
        <p:spPr>
          <a:xfrm>
            <a:off x="8380917" y="2420743"/>
            <a:ext cx="2011680" cy="170816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Ad hoc reports to answer one-off requests or perform detailed analysis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Pre-configured reports that can be used as a starting point to get to a certain slice of data</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AE73F826-0146-4AF0-8CCB-C5DC4B2FC7A2}"/>
              </a:ext>
            </a:extLst>
          </p:cNvPr>
          <p:cNvSpPr/>
          <p:nvPr/>
        </p:nvSpPr>
        <p:spPr>
          <a:xfrm>
            <a:off x="6552591" y="1283503"/>
            <a:ext cx="2303173" cy="92333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Webforms that are utilized to review the data before performing any action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 Interface allowed for user inputs/adjustments</a:t>
            </a:r>
          </a:p>
        </p:txBody>
      </p:sp>
      <p:sp>
        <p:nvSpPr>
          <p:cNvPr id="32" name="Freeform 45">
            <a:extLst>
              <a:ext uri="{FF2B5EF4-FFF2-40B4-BE49-F238E27FC236}">
                <a16:creationId xmlns:a16="http://schemas.microsoft.com/office/drawing/2014/main" id="{F00B97C3-D97A-4A4F-9094-90441586271D}"/>
              </a:ext>
            </a:extLst>
          </p:cNvPr>
          <p:cNvSpPr/>
          <p:nvPr/>
        </p:nvSpPr>
        <p:spPr bwMode="gray">
          <a:xfrm flipV="1">
            <a:off x="5645697" y="1246087"/>
            <a:ext cx="2011680" cy="62588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3D89878-2EBC-4B90-9C28-BE6FE3695D84}"/>
              </a:ext>
            </a:extLst>
          </p:cNvPr>
          <p:cNvSpPr/>
          <p:nvPr/>
        </p:nvSpPr>
        <p:spPr>
          <a:xfrm>
            <a:off x="5782508" y="5171895"/>
            <a:ext cx="2141684" cy="92333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Shows intercompany variance between the trading partners at a balance level</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a:t>
            </a:r>
          </a:p>
        </p:txBody>
      </p:sp>
      <p:sp>
        <p:nvSpPr>
          <p:cNvPr id="34" name="Rectangle 33">
            <a:extLst>
              <a:ext uri="{FF2B5EF4-FFF2-40B4-BE49-F238E27FC236}">
                <a16:creationId xmlns:a16="http://schemas.microsoft.com/office/drawing/2014/main" id="{9BF08C99-6FD7-4AB7-B5AE-52297644849E}"/>
              </a:ext>
            </a:extLst>
          </p:cNvPr>
          <p:cNvSpPr/>
          <p:nvPr/>
        </p:nvSpPr>
        <p:spPr>
          <a:xfrm>
            <a:off x="2014938" y="4562061"/>
            <a:ext cx="2011680" cy="1107996"/>
          </a:xfrm>
          <a:prstGeom prst="rect">
            <a:avLst/>
          </a:prstGeom>
        </p:spPr>
        <p:txBody>
          <a:bodyPr wrap="square" lIns="0" tIns="0" rIns="0" bIns="0" anchor="t">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Provides details of consolidated journal entries posted as part of the financial consolidation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endParaRPr>
          </a:p>
        </p:txBody>
      </p:sp>
      <p:grpSp>
        <p:nvGrpSpPr>
          <p:cNvPr id="35" name="Group 34">
            <a:extLst>
              <a:ext uri="{FF2B5EF4-FFF2-40B4-BE49-F238E27FC236}">
                <a16:creationId xmlns:a16="http://schemas.microsoft.com/office/drawing/2014/main" id="{5423CF89-9000-4F09-980D-D96B64EA0090}"/>
              </a:ext>
            </a:extLst>
          </p:cNvPr>
          <p:cNvGrpSpPr/>
          <p:nvPr/>
        </p:nvGrpSpPr>
        <p:grpSpPr>
          <a:xfrm>
            <a:off x="4702011" y="2505602"/>
            <a:ext cx="685800" cy="630936"/>
            <a:chOff x="8707186" y="1209502"/>
            <a:chExt cx="399075" cy="367041"/>
          </a:xfrm>
          <a:solidFill>
            <a:schemeClr val="bg1"/>
          </a:solidFill>
        </p:grpSpPr>
        <p:sp>
          <p:nvSpPr>
            <p:cNvPr id="36" name="Freeform 1024">
              <a:extLst>
                <a:ext uri="{FF2B5EF4-FFF2-40B4-BE49-F238E27FC236}">
                  <a16:creationId xmlns:a16="http://schemas.microsoft.com/office/drawing/2014/main" id="{E1FE1B1B-F822-4E3B-98DC-91C7D4215275}"/>
                </a:ext>
              </a:extLst>
            </p:cNvPr>
            <p:cNvSpPr>
              <a:spLocks noEditPoints="1"/>
            </p:cNvSpPr>
            <p:nvPr/>
          </p:nvSpPr>
          <p:spPr bwMode="auto">
            <a:xfrm>
              <a:off x="8707186" y="1209502"/>
              <a:ext cx="399075" cy="3670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7" name="Freeform 1025">
              <a:extLst>
                <a:ext uri="{FF2B5EF4-FFF2-40B4-BE49-F238E27FC236}">
                  <a16:creationId xmlns:a16="http://schemas.microsoft.com/office/drawing/2014/main" id="{4D9B971D-6D97-48D2-8D05-981FB75C50DA}"/>
                </a:ext>
              </a:extLst>
            </p:cNvPr>
            <p:cNvSpPr>
              <a:spLocks noEditPoints="1"/>
            </p:cNvSpPr>
            <p:nvPr/>
          </p:nvSpPr>
          <p:spPr bwMode="auto">
            <a:xfrm>
              <a:off x="8798739" y="1293706"/>
              <a:ext cx="215970" cy="198634"/>
            </a:xfrm>
            <a:custGeom>
              <a:avLst/>
              <a:gdLst>
                <a:gd name="T0" fmla="*/ 277 w 277"/>
                <a:gd name="T1" fmla="*/ 53 h 277"/>
                <a:gd name="T2" fmla="*/ 267 w 277"/>
                <a:gd name="T3" fmla="*/ 0 h 277"/>
                <a:gd name="T4" fmla="*/ 213 w 277"/>
                <a:gd name="T5" fmla="*/ 11 h 277"/>
                <a:gd name="T6" fmla="*/ 64 w 277"/>
                <a:gd name="T7" fmla="*/ 21 h 277"/>
                <a:gd name="T8" fmla="*/ 53 w 277"/>
                <a:gd name="T9" fmla="*/ 0 h 277"/>
                <a:gd name="T10" fmla="*/ 0 w 277"/>
                <a:gd name="T11" fmla="*/ 11 h 277"/>
                <a:gd name="T12" fmla="*/ 11 w 277"/>
                <a:gd name="T13" fmla="*/ 64 h 277"/>
                <a:gd name="T14" fmla="*/ 21 w 277"/>
                <a:gd name="T15" fmla="*/ 213 h 277"/>
                <a:gd name="T16" fmla="*/ 0 w 277"/>
                <a:gd name="T17" fmla="*/ 224 h 277"/>
                <a:gd name="T18" fmla="*/ 11 w 277"/>
                <a:gd name="T19" fmla="*/ 277 h 277"/>
                <a:gd name="T20" fmla="*/ 64 w 277"/>
                <a:gd name="T21" fmla="*/ 267 h 277"/>
                <a:gd name="T22" fmla="*/ 213 w 277"/>
                <a:gd name="T23" fmla="*/ 256 h 277"/>
                <a:gd name="T24" fmla="*/ 224 w 277"/>
                <a:gd name="T25" fmla="*/ 277 h 277"/>
                <a:gd name="T26" fmla="*/ 277 w 277"/>
                <a:gd name="T27" fmla="*/ 267 h 277"/>
                <a:gd name="T28" fmla="*/ 267 w 277"/>
                <a:gd name="T29" fmla="*/ 213 h 277"/>
                <a:gd name="T30" fmla="*/ 256 w 277"/>
                <a:gd name="T31" fmla="*/ 64 h 277"/>
                <a:gd name="T32" fmla="*/ 235 w 277"/>
                <a:gd name="T33" fmla="*/ 21 h 277"/>
                <a:gd name="T34" fmla="*/ 256 w 277"/>
                <a:gd name="T35" fmla="*/ 43 h 277"/>
                <a:gd name="T36" fmla="*/ 235 w 277"/>
                <a:gd name="T37" fmla="*/ 21 h 277"/>
                <a:gd name="T38" fmla="*/ 43 w 277"/>
                <a:gd name="T39" fmla="*/ 21 h 277"/>
                <a:gd name="T40" fmla="*/ 21 w 277"/>
                <a:gd name="T41" fmla="*/ 43 h 277"/>
                <a:gd name="T42" fmla="*/ 43 w 277"/>
                <a:gd name="T43" fmla="*/ 256 h 277"/>
                <a:gd name="T44" fmla="*/ 21 w 277"/>
                <a:gd name="T45" fmla="*/ 235 h 277"/>
                <a:gd name="T46" fmla="*/ 43 w 277"/>
                <a:gd name="T47" fmla="*/ 256 h 277"/>
                <a:gd name="T48" fmla="*/ 235 w 277"/>
                <a:gd name="T49" fmla="*/ 256 h 277"/>
                <a:gd name="T50" fmla="*/ 256 w 277"/>
                <a:gd name="T51" fmla="*/ 235 h 277"/>
                <a:gd name="T52" fmla="*/ 235 w 277"/>
                <a:gd name="T53" fmla="*/ 213 h 277"/>
                <a:gd name="T54" fmla="*/ 213 w 277"/>
                <a:gd name="T55" fmla="*/ 224 h 277"/>
                <a:gd name="T56" fmla="*/ 64 w 277"/>
                <a:gd name="T57" fmla="*/ 235 h 277"/>
                <a:gd name="T58" fmla="*/ 53 w 277"/>
                <a:gd name="T59" fmla="*/ 213 h 277"/>
                <a:gd name="T60" fmla="*/ 43 w 277"/>
                <a:gd name="T61" fmla="*/ 64 h 277"/>
                <a:gd name="T62" fmla="*/ 64 w 277"/>
                <a:gd name="T63" fmla="*/ 53 h 277"/>
                <a:gd name="T64" fmla="*/ 213 w 277"/>
                <a:gd name="T65" fmla="*/ 43 h 277"/>
                <a:gd name="T66" fmla="*/ 224 w 277"/>
                <a:gd name="T67" fmla="*/ 64 h 277"/>
                <a:gd name="T68" fmla="*/ 235 w 277"/>
                <a:gd name="T69" fmla="*/ 213 h 277"/>
                <a:gd name="T70" fmla="*/ 160 w 277"/>
                <a:gd name="T71" fmla="*/ 107 h 277"/>
                <a:gd name="T72" fmla="*/ 149 w 277"/>
                <a:gd name="T73" fmla="*/ 75 h 277"/>
                <a:gd name="T74" fmla="*/ 75 w 277"/>
                <a:gd name="T75" fmla="*/ 85 h 277"/>
                <a:gd name="T76" fmla="*/ 85 w 277"/>
                <a:gd name="T77" fmla="*/ 160 h 277"/>
                <a:gd name="T78" fmla="*/ 107 w 277"/>
                <a:gd name="T79" fmla="*/ 192 h 277"/>
                <a:gd name="T80" fmla="*/ 192 w 277"/>
                <a:gd name="T81" fmla="*/ 203 h 277"/>
                <a:gd name="T82" fmla="*/ 203 w 277"/>
                <a:gd name="T83" fmla="*/ 117 h 277"/>
                <a:gd name="T84" fmla="*/ 96 w 277"/>
                <a:gd name="T85" fmla="*/ 139 h 277"/>
                <a:gd name="T86" fmla="*/ 139 w 277"/>
                <a:gd name="T87" fmla="*/ 96 h 277"/>
                <a:gd name="T88" fmla="*/ 96 w 277"/>
                <a:gd name="T89" fmla="*/ 139 h 277"/>
                <a:gd name="T90" fmla="*/ 128 w 277"/>
                <a:gd name="T91" fmla="*/ 181 h 277"/>
                <a:gd name="T92" fmla="*/ 149 w 277"/>
                <a:gd name="T93" fmla="*/ 160 h 277"/>
                <a:gd name="T94" fmla="*/ 160 w 277"/>
                <a:gd name="T95" fmla="*/ 128 h 277"/>
                <a:gd name="T96" fmla="*/ 181 w 277"/>
                <a:gd name="T97"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77">
                  <a:moveTo>
                    <a:pt x="267" y="64"/>
                  </a:moveTo>
                  <a:cubicBezTo>
                    <a:pt x="273" y="64"/>
                    <a:pt x="277" y="59"/>
                    <a:pt x="277" y="53"/>
                  </a:cubicBezTo>
                  <a:cubicBezTo>
                    <a:pt x="277" y="11"/>
                    <a:pt x="277" y="11"/>
                    <a:pt x="277" y="11"/>
                  </a:cubicBezTo>
                  <a:cubicBezTo>
                    <a:pt x="277" y="5"/>
                    <a:pt x="273" y="0"/>
                    <a:pt x="267" y="0"/>
                  </a:cubicBezTo>
                  <a:cubicBezTo>
                    <a:pt x="224" y="0"/>
                    <a:pt x="224" y="0"/>
                    <a:pt x="224" y="0"/>
                  </a:cubicBezTo>
                  <a:cubicBezTo>
                    <a:pt x="218" y="0"/>
                    <a:pt x="213" y="5"/>
                    <a:pt x="213" y="11"/>
                  </a:cubicBezTo>
                  <a:cubicBezTo>
                    <a:pt x="213" y="21"/>
                    <a:pt x="213" y="21"/>
                    <a:pt x="213" y="21"/>
                  </a:cubicBezTo>
                  <a:cubicBezTo>
                    <a:pt x="64" y="21"/>
                    <a:pt x="64" y="21"/>
                    <a:pt x="64" y="21"/>
                  </a:cubicBezTo>
                  <a:cubicBezTo>
                    <a:pt x="64" y="11"/>
                    <a:pt x="64" y="11"/>
                    <a:pt x="64" y="11"/>
                  </a:cubicBezTo>
                  <a:cubicBezTo>
                    <a:pt x="64" y="5"/>
                    <a:pt x="59" y="0"/>
                    <a:pt x="53" y="0"/>
                  </a:cubicBezTo>
                  <a:cubicBezTo>
                    <a:pt x="11" y="0"/>
                    <a:pt x="11" y="0"/>
                    <a:pt x="11" y="0"/>
                  </a:cubicBezTo>
                  <a:cubicBezTo>
                    <a:pt x="5" y="0"/>
                    <a:pt x="0" y="5"/>
                    <a:pt x="0" y="11"/>
                  </a:cubicBezTo>
                  <a:cubicBezTo>
                    <a:pt x="0" y="53"/>
                    <a:pt x="0" y="53"/>
                    <a:pt x="0" y="53"/>
                  </a:cubicBezTo>
                  <a:cubicBezTo>
                    <a:pt x="0" y="59"/>
                    <a:pt x="5" y="64"/>
                    <a:pt x="11" y="64"/>
                  </a:cubicBezTo>
                  <a:cubicBezTo>
                    <a:pt x="21" y="64"/>
                    <a:pt x="21" y="64"/>
                    <a:pt x="21" y="64"/>
                  </a:cubicBezTo>
                  <a:cubicBezTo>
                    <a:pt x="21" y="213"/>
                    <a:pt x="21" y="213"/>
                    <a:pt x="21" y="213"/>
                  </a:cubicBezTo>
                  <a:cubicBezTo>
                    <a:pt x="11" y="213"/>
                    <a:pt x="11" y="213"/>
                    <a:pt x="11" y="213"/>
                  </a:cubicBezTo>
                  <a:cubicBezTo>
                    <a:pt x="5" y="213"/>
                    <a:pt x="0" y="218"/>
                    <a:pt x="0" y="224"/>
                  </a:cubicBezTo>
                  <a:cubicBezTo>
                    <a:pt x="0" y="267"/>
                    <a:pt x="0" y="267"/>
                    <a:pt x="0" y="267"/>
                  </a:cubicBezTo>
                  <a:cubicBezTo>
                    <a:pt x="0" y="273"/>
                    <a:pt x="5" y="277"/>
                    <a:pt x="11" y="277"/>
                  </a:cubicBezTo>
                  <a:cubicBezTo>
                    <a:pt x="53" y="277"/>
                    <a:pt x="53" y="277"/>
                    <a:pt x="53" y="277"/>
                  </a:cubicBezTo>
                  <a:cubicBezTo>
                    <a:pt x="59" y="277"/>
                    <a:pt x="64" y="273"/>
                    <a:pt x="64" y="267"/>
                  </a:cubicBezTo>
                  <a:cubicBezTo>
                    <a:pt x="64" y="256"/>
                    <a:pt x="64" y="256"/>
                    <a:pt x="64" y="256"/>
                  </a:cubicBezTo>
                  <a:cubicBezTo>
                    <a:pt x="213" y="256"/>
                    <a:pt x="213" y="256"/>
                    <a:pt x="213" y="256"/>
                  </a:cubicBezTo>
                  <a:cubicBezTo>
                    <a:pt x="213" y="267"/>
                    <a:pt x="213" y="267"/>
                    <a:pt x="213" y="267"/>
                  </a:cubicBezTo>
                  <a:cubicBezTo>
                    <a:pt x="213" y="273"/>
                    <a:pt x="218" y="277"/>
                    <a:pt x="224" y="277"/>
                  </a:cubicBezTo>
                  <a:cubicBezTo>
                    <a:pt x="267" y="277"/>
                    <a:pt x="267" y="277"/>
                    <a:pt x="267" y="277"/>
                  </a:cubicBezTo>
                  <a:cubicBezTo>
                    <a:pt x="273" y="277"/>
                    <a:pt x="277" y="273"/>
                    <a:pt x="277" y="267"/>
                  </a:cubicBezTo>
                  <a:cubicBezTo>
                    <a:pt x="277" y="224"/>
                    <a:pt x="277" y="224"/>
                    <a:pt x="277" y="224"/>
                  </a:cubicBezTo>
                  <a:cubicBezTo>
                    <a:pt x="277" y="218"/>
                    <a:pt x="273" y="213"/>
                    <a:pt x="267" y="213"/>
                  </a:cubicBezTo>
                  <a:cubicBezTo>
                    <a:pt x="256" y="213"/>
                    <a:pt x="256" y="213"/>
                    <a:pt x="256" y="213"/>
                  </a:cubicBezTo>
                  <a:cubicBezTo>
                    <a:pt x="256" y="64"/>
                    <a:pt x="256" y="64"/>
                    <a:pt x="256" y="64"/>
                  </a:cubicBezTo>
                  <a:lnTo>
                    <a:pt x="267" y="64"/>
                  </a:lnTo>
                  <a:close/>
                  <a:moveTo>
                    <a:pt x="235" y="21"/>
                  </a:moveTo>
                  <a:cubicBezTo>
                    <a:pt x="256" y="21"/>
                    <a:pt x="256" y="21"/>
                    <a:pt x="256" y="21"/>
                  </a:cubicBezTo>
                  <a:cubicBezTo>
                    <a:pt x="256" y="43"/>
                    <a:pt x="256" y="43"/>
                    <a:pt x="256" y="43"/>
                  </a:cubicBezTo>
                  <a:cubicBezTo>
                    <a:pt x="235" y="43"/>
                    <a:pt x="235" y="43"/>
                    <a:pt x="235" y="43"/>
                  </a:cubicBezTo>
                  <a:lnTo>
                    <a:pt x="235" y="21"/>
                  </a:lnTo>
                  <a:close/>
                  <a:moveTo>
                    <a:pt x="21" y="21"/>
                  </a:moveTo>
                  <a:cubicBezTo>
                    <a:pt x="43" y="21"/>
                    <a:pt x="43" y="21"/>
                    <a:pt x="43" y="21"/>
                  </a:cubicBezTo>
                  <a:cubicBezTo>
                    <a:pt x="43" y="43"/>
                    <a:pt x="43" y="43"/>
                    <a:pt x="43" y="43"/>
                  </a:cubicBezTo>
                  <a:cubicBezTo>
                    <a:pt x="21" y="43"/>
                    <a:pt x="21" y="43"/>
                    <a:pt x="21" y="43"/>
                  </a:cubicBezTo>
                  <a:lnTo>
                    <a:pt x="21" y="21"/>
                  </a:lnTo>
                  <a:close/>
                  <a:moveTo>
                    <a:pt x="43" y="256"/>
                  </a:moveTo>
                  <a:cubicBezTo>
                    <a:pt x="21" y="256"/>
                    <a:pt x="21" y="256"/>
                    <a:pt x="21" y="256"/>
                  </a:cubicBezTo>
                  <a:cubicBezTo>
                    <a:pt x="21" y="235"/>
                    <a:pt x="21" y="235"/>
                    <a:pt x="21" y="235"/>
                  </a:cubicBezTo>
                  <a:cubicBezTo>
                    <a:pt x="43" y="235"/>
                    <a:pt x="43" y="235"/>
                    <a:pt x="43" y="235"/>
                  </a:cubicBezTo>
                  <a:lnTo>
                    <a:pt x="43" y="256"/>
                  </a:lnTo>
                  <a:close/>
                  <a:moveTo>
                    <a:pt x="256" y="256"/>
                  </a:moveTo>
                  <a:cubicBezTo>
                    <a:pt x="235" y="256"/>
                    <a:pt x="235" y="256"/>
                    <a:pt x="235" y="256"/>
                  </a:cubicBezTo>
                  <a:cubicBezTo>
                    <a:pt x="235" y="235"/>
                    <a:pt x="235" y="235"/>
                    <a:pt x="235" y="235"/>
                  </a:cubicBezTo>
                  <a:cubicBezTo>
                    <a:pt x="256" y="235"/>
                    <a:pt x="256" y="235"/>
                    <a:pt x="256" y="235"/>
                  </a:cubicBezTo>
                  <a:lnTo>
                    <a:pt x="256" y="256"/>
                  </a:lnTo>
                  <a:close/>
                  <a:moveTo>
                    <a:pt x="235" y="213"/>
                  </a:moveTo>
                  <a:cubicBezTo>
                    <a:pt x="224" y="213"/>
                    <a:pt x="224" y="213"/>
                    <a:pt x="224" y="213"/>
                  </a:cubicBezTo>
                  <a:cubicBezTo>
                    <a:pt x="218" y="213"/>
                    <a:pt x="213" y="218"/>
                    <a:pt x="213" y="224"/>
                  </a:cubicBezTo>
                  <a:cubicBezTo>
                    <a:pt x="213" y="235"/>
                    <a:pt x="213" y="235"/>
                    <a:pt x="213" y="235"/>
                  </a:cubicBezTo>
                  <a:cubicBezTo>
                    <a:pt x="64" y="235"/>
                    <a:pt x="64" y="235"/>
                    <a:pt x="64" y="235"/>
                  </a:cubicBezTo>
                  <a:cubicBezTo>
                    <a:pt x="64" y="224"/>
                    <a:pt x="64" y="224"/>
                    <a:pt x="64" y="224"/>
                  </a:cubicBezTo>
                  <a:cubicBezTo>
                    <a:pt x="64" y="218"/>
                    <a:pt x="59" y="213"/>
                    <a:pt x="53" y="213"/>
                  </a:cubicBezTo>
                  <a:cubicBezTo>
                    <a:pt x="43" y="213"/>
                    <a:pt x="43" y="213"/>
                    <a:pt x="43" y="213"/>
                  </a:cubicBezTo>
                  <a:cubicBezTo>
                    <a:pt x="43" y="64"/>
                    <a:pt x="43" y="64"/>
                    <a:pt x="43" y="64"/>
                  </a:cubicBezTo>
                  <a:cubicBezTo>
                    <a:pt x="53" y="64"/>
                    <a:pt x="53" y="64"/>
                    <a:pt x="53" y="64"/>
                  </a:cubicBezTo>
                  <a:cubicBezTo>
                    <a:pt x="59" y="64"/>
                    <a:pt x="64" y="59"/>
                    <a:pt x="64" y="53"/>
                  </a:cubicBezTo>
                  <a:cubicBezTo>
                    <a:pt x="64" y="43"/>
                    <a:pt x="64" y="43"/>
                    <a:pt x="64" y="43"/>
                  </a:cubicBezTo>
                  <a:cubicBezTo>
                    <a:pt x="213" y="43"/>
                    <a:pt x="213" y="43"/>
                    <a:pt x="213" y="43"/>
                  </a:cubicBezTo>
                  <a:cubicBezTo>
                    <a:pt x="213" y="53"/>
                    <a:pt x="213" y="53"/>
                    <a:pt x="213" y="53"/>
                  </a:cubicBezTo>
                  <a:cubicBezTo>
                    <a:pt x="213" y="59"/>
                    <a:pt x="218" y="64"/>
                    <a:pt x="224" y="64"/>
                  </a:cubicBezTo>
                  <a:cubicBezTo>
                    <a:pt x="235" y="64"/>
                    <a:pt x="235" y="64"/>
                    <a:pt x="235" y="64"/>
                  </a:cubicBezTo>
                  <a:lnTo>
                    <a:pt x="235" y="213"/>
                  </a:lnTo>
                  <a:close/>
                  <a:moveTo>
                    <a:pt x="192" y="107"/>
                  </a:moveTo>
                  <a:cubicBezTo>
                    <a:pt x="160" y="107"/>
                    <a:pt x="160" y="107"/>
                    <a:pt x="160" y="107"/>
                  </a:cubicBezTo>
                  <a:cubicBezTo>
                    <a:pt x="160" y="85"/>
                    <a:pt x="160" y="85"/>
                    <a:pt x="160" y="85"/>
                  </a:cubicBezTo>
                  <a:cubicBezTo>
                    <a:pt x="160" y="79"/>
                    <a:pt x="155" y="75"/>
                    <a:pt x="149" y="75"/>
                  </a:cubicBezTo>
                  <a:cubicBezTo>
                    <a:pt x="85" y="75"/>
                    <a:pt x="85" y="75"/>
                    <a:pt x="85" y="75"/>
                  </a:cubicBezTo>
                  <a:cubicBezTo>
                    <a:pt x="79" y="75"/>
                    <a:pt x="75" y="79"/>
                    <a:pt x="75" y="85"/>
                  </a:cubicBezTo>
                  <a:cubicBezTo>
                    <a:pt x="75" y="149"/>
                    <a:pt x="75" y="149"/>
                    <a:pt x="75" y="149"/>
                  </a:cubicBezTo>
                  <a:cubicBezTo>
                    <a:pt x="75" y="155"/>
                    <a:pt x="79" y="160"/>
                    <a:pt x="85" y="160"/>
                  </a:cubicBezTo>
                  <a:cubicBezTo>
                    <a:pt x="107" y="160"/>
                    <a:pt x="107" y="160"/>
                    <a:pt x="107" y="160"/>
                  </a:cubicBezTo>
                  <a:cubicBezTo>
                    <a:pt x="107" y="192"/>
                    <a:pt x="107" y="192"/>
                    <a:pt x="107" y="192"/>
                  </a:cubicBezTo>
                  <a:cubicBezTo>
                    <a:pt x="107" y="198"/>
                    <a:pt x="111" y="203"/>
                    <a:pt x="117" y="203"/>
                  </a:cubicBezTo>
                  <a:cubicBezTo>
                    <a:pt x="192" y="203"/>
                    <a:pt x="192" y="203"/>
                    <a:pt x="192" y="203"/>
                  </a:cubicBezTo>
                  <a:cubicBezTo>
                    <a:pt x="198" y="203"/>
                    <a:pt x="203" y="198"/>
                    <a:pt x="203" y="192"/>
                  </a:cubicBezTo>
                  <a:cubicBezTo>
                    <a:pt x="203" y="117"/>
                    <a:pt x="203" y="117"/>
                    <a:pt x="203" y="117"/>
                  </a:cubicBezTo>
                  <a:cubicBezTo>
                    <a:pt x="203" y="111"/>
                    <a:pt x="198" y="107"/>
                    <a:pt x="192" y="107"/>
                  </a:cubicBezTo>
                  <a:close/>
                  <a:moveTo>
                    <a:pt x="96" y="139"/>
                  </a:moveTo>
                  <a:cubicBezTo>
                    <a:pt x="96" y="96"/>
                    <a:pt x="96" y="96"/>
                    <a:pt x="96" y="96"/>
                  </a:cubicBezTo>
                  <a:cubicBezTo>
                    <a:pt x="139" y="96"/>
                    <a:pt x="139" y="96"/>
                    <a:pt x="139" y="96"/>
                  </a:cubicBezTo>
                  <a:cubicBezTo>
                    <a:pt x="139" y="139"/>
                    <a:pt x="139" y="139"/>
                    <a:pt x="139" y="139"/>
                  </a:cubicBezTo>
                  <a:lnTo>
                    <a:pt x="96" y="139"/>
                  </a:lnTo>
                  <a:close/>
                  <a:moveTo>
                    <a:pt x="181" y="181"/>
                  </a:moveTo>
                  <a:cubicBezTo>
                    <a:pt x="128" y="181"/>
                    <a:pt x="128" y="181"/>
                    <a:pt x="128" y="181"/>
                  </a:cubicBezTo>
                  <a:cubicBezTo>
                    <a:pt x="128" y="160"/>
                    <a:pt x="128" y="160"/>
                    <a:pt x="128" y="160"/>
                  </a:cubicBezTo>
                  <a:cubicBezTo>
                    <a:pt x="149" y="160"/>
                    <a:pt x="149" y="160"/>
                    <a:pt x="149" y="160"/>
                  </a:cubicBezTo>
                  <a:cubicBezTo>
                    <a:pt x="155" y="160"/>
                    <a:pt x="160" y="155"/>
                    <a:pt x="160" y="149"/>
                  </a:cubicBezTo>
                  <a:cubicBezTo>
                    <a:pt x="160" y="128"/>
                    <a:pt x="160" y="128"/>
                    <a:pt x="160" y="128"/>
                  </a:cubicBezTo>
                  <a:cubicBezTo>
                    <a:pt x="181" y="128"/>
                    <a:pt x="181" y="128"/>
                    <a:pt x="181" y="128"/>
                  </a:cubicBezTo>
                  <a:lnTo>
                    <a:pt x="181" y="1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8" name="Group 614">
            <a:extLst>
              <a:ext uri="{FF2B5EF4-FFF2-40B4-BE49-F238E27FC236}">
                <a16:creationId xmlns:a16="http://schemas.microsoft.com/office/drawing/2014/main" id="{0706591E-50B3-4267-8B87-C8F775928A31}"/>
              </a:ext>
            </a:extLst>
          </p:cNvPr>
          <p:cNvGrpSpPr>
            <a:grpSpLocks noChangeAspect="1"/>
          </p:cNvGrpSpPr>
          <p:nvPr/>
        </p:nvGrpSpPr>
        <p:grpSpPr bwMode="auto">
          <a:xfrm>
            <a:off x="4712638" y="3467728"/>
            <a:ext cx="683886" cy="630944"/>
            <a:chOff x="3780" y="2658"/>
            <a:chExt cx="340" cy="340"/>
          </a:xfrm>
          <a:solidFill>
            <a:schemeClr val="bg1"/>
          </a:solidFill>
        </p:grpSpPr>
        <p:sp>
          <p:nvSpPr>
            <p:cNvPr id="39" name="Freeform 615">
              <a:extLst>
                <a:ext uri="{FF2B5EF4-FFF2-40B4-BE49-F238E27FC236}">
                  <a16:creationId xmlns:a16="http://schemas.microsoft.com/office/drawing/2014/main" id="{2B3D326E-3702-4313-B7BD-6F949EEA48D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0" name="Freeform 616">
              <a:extLst>
                <a:ext uri="{FF2B5EF4-FFF2-40B4-BE49-F238E27FC236}">
                  <a16:creationId xmlns:a16="http://schemas.microsoft.com/office/drawing/2014/main" id="{BDF8DF63-5C29-4CFD-8EB3-BDD952C0B1B9}"/>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617">
              <a:extLst>
                <a:ext uri="{FF2B5EF4-FFF2-40B4-BE49-F238E27FC236}">
                  <a16:creationId xmlns:a16="http://schemas.microsoft.com/office/drawing/2014/main" id="{6950FBF3-97BC-45B2-A6B3-6710B4718777}"/>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2" name="Freeform 618">
              <a:extLst>
                <a:ext uri="{FF2B5EF4-FFF2-40B4-BE49-F238E27FC236}">
                  <a16:creationId xmlns:a16="http://schemas.microsoft.com/office/drawing/2014/main" id="{555C5AC6-7E72-4AA0-A486-512AB73CD594}"/>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3" name="Freeform 619">
              <a:extLst>
                <a:ext uri="{FF2B5EF4-FFF2-40B4-BE49-F238E27FC236}">
                  <a16:creationId xmlns:a16="http://schemas.microsoft.com/office/drawing/2014/main" id="{D9909D6D-9BDF-48C0-AB95-A3B07491585A}"/>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4" name="Freeform 620">
              <a:extLst>
                <a:ext uri="{FF2B5EF4-FFF2-40B4-BE49-F238E27FC236}">
                  <a16:creationId xmlns:a16="http://schemas.microsoft.com/office/drawing/2014/main" id="{270C42A5-FE26-4877-A0FB-529A01FE0B7C}"/>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5" name="Freeform 621">
              <a:extLst>
                <a:ext uri="{FF2B5EF4-FFF2-40B4-BE49-F238E27FC236}">
                  <a16:creationId xmlns:a16="http://schemas.microsoft.com/office/drawing/2014/main" id="{450C9234-4890-4590-A1DB-A9E516FC1C2F}"/>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6" name="Freeform 622">
              <a:extLst>
                <a:ext uri="{FF2B5EF4-FFF2-40B4-BE49-F238E27FC236}">
                  <a16:creationId xmlns:a16="http://schemas.microsoft.com/office/drawing/2014/main" id="{8A98BE75-2F90-4150-969C-6838A283BB8C}"/>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623">
              <a:extLst>
                <a:ext uri="{FF2B5EF4-FFF2-40B4-BE49-F238E27FC236}">
                  <a16:creationId xmlns:a16="http://schemas.microsoft.com/office/drawing/2014/main" id="{C90EC0E0-1131-4F32-8F0B-52A48CB6D58F}"/>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48" name="Group 118">
            <a:extLst>
              <a:ext uri="{FF2B5EF4-FFF2-40B4-BE49-F238E27FC236}">
                <a16:creationId xmlns:a16="http://schemas.microsoft.com/office/drawing/2014/main" id="{EA8DE894-177A-4CB0-81A5-CAF5274F213D}"/>
              </a:ext>
            </a:extLst>
          </p:cNvPr>
          <p:cNvGrpSpPr>
            <a:grpSpLocks noChangeAspect="1"/>
          </p:cNvGrpSpPr>
          <p:nvPr/>
        </p:nvGrpSpPr>
        <p:grpSpPr bwMode="auto">
          <a:xfrm>
            <a:off x="5605851" y="2026023"/>
            <a:ext cx="685170" cy="632115"/>
            <a:chOff x="1926" y="383"/>
            <a:chExt cx="341" cy="341"/>
          </a:xfrm>
          <a:solidFill>
            <a:schemeClr val="bg1"/>
          </a:solidFill>
        </p:grpSpPr>
        <p:sp>
          <p:nvSpPr>
            <p:cNvPr id="49" name="Freeform 119">
              <a:extLst>
                <a:ext uri="{FF2B5EF4-FFF2-40B4-BE49-F238E27FC236}">
                  <a16:creationId xmlns:a16="http://schemas.microsoft.com/office/drawing/2014/main" id="{873A5EBE-A033-4689-AB56-8790437B606E}"/>
                </a:ext>
              </a:extLst>
            </p:cNvPr>
            <p:cNvSpPr>
              <a:spLocks noEditPoints="1"/>
            </p:cNvSpPr>
            <p:nvPr/>
          </p:nvSpPr>
          <p:spPr bwMode="auto">
            <a:xfrm>
              <a:off x="1926" y="383"/>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120">
              <a:extLst>
                <a:ext uri="{FF2B5EF4-FFF2-40B4-BE49-F238E27FC236}">
                  <a16:creationId xmlns:a16="http://schemas.microsoft.com/office/drawing/2014/main" id="{1F7799AC-D08B-4BDF-A138-0ADF7A9BB791}"/>
                </a:ext>
              </a:extLst>
            </p:cNvPr>
            <p:cNvSpPr>
              <a:spLocks noEditPoints="1"/>
            </p:cNvSpPr>
            <p:nvPr/>
          </p:nvSpPr>
          <p:spPr bwMode="auto">
            <a:xfrm>
              <a:off x="2004" y="461"/>
              <a:ext cx="184" cy="184"/>
            </a:xfrm>
            <a:custGeom>
              <a:avLst/>
              <a:gdLst>
                <a:gd name="T0" fmla="*/ 267 w 277"/>
                <a:gd name="T1" fmla="*/ 0 h 277"/>
                <a:gd name="T2" fmla="*/ 11 w 277"/>
                <a:gd name="T3" fmla="*/ 0 h 277"/>
                <a:gd name="T4" fmla="*/ 0 w 277"/>
                <a:gd name="T5" fmla="*/ 11 h 277"/>
                <a:gd name="T6" fmla="*/ 0 w 277"/>
                <a:gd name="T7" fmla="*/ 267 h 277"/>
                <a:gd name="T8" fmla="*/ 11 w 277"/>
                <a:gd name="T9" fmla="*/ 277 h 277"/>
                <a:gd name="T10" fmla="*/ 267 w 277"/>
                <a:gd name="T11" fmla="*/ 277 h 277"/>
                <a:gd name="T12" fmla="*/ 277 w 277"/>
                <a:gd name="T13" fmla="*/ 267 h 277"/>
                <a:gd name="T14" fmla="*/ 277 w 277"/>
                <a:gd name="T15" fmla="*/ 11 h 277"/>
                <a:gd name="T16" fmla="*/ 267 w 277"/>
                <a:gd name="T17" fmla="*/ 0 h 277"/>
                <a:gd name="T18" fmla="*/ 107 w 277"/>
                <a:gd name="T19" fmla="*/ 171 h 277"/>
                <a:gd name="T20" fmla="*/ 107 w 277"/>
                <a:gd name="T21" fmla="*/ 107 h 277"/>
                <a:gd name="T22" fmla="*/ 171 w 277"/>
                <a:gd name="T23" fmla="*/ 107 h 277"/>
                <a:gd name="T24" fmla="*/ 171 w 277"/>
                <a:gd name="T25" fmla="*/ 171 h 277"/>
                <a:gd name="T26" fmla="*/ 107 w 277"/>
                <a:gd name="T27" fmla="*/ 171 h 277"/>
                <a:gd name="T28" fmla="*/ 171 w 277"/>
                <a:gd name="T29" fmla="*/ 192 h 277"/>
                <a:gd name="T30" fmla="*/ 171 w 277"/>
                <a:gd name="T31" fmla="*/ 256 h 277"/>
                <a:gd name="T32" fmla="*/ 107 w 277"/>
                <a:gd name="T33" fmla="*/ 256 h 277"/>
                <a:gd name="T34" fmla="*/ 107 w 277"/>
                <a:gd name="T35" fmla="*/ 192 h 277"/>
                <a:gd name="T36" fmla="*/ 171 w 277"/>
                <a:gd name="T37" fmla="*/ 192 h 277"/>
                <a:gd name="T38" fmla="*/ 21 w 277"/>
                <a:gd name="T39" fmla="*/ 107 h 277"/>
                <a:gd name="T40" fmla="*/ 85 w 277"/>
                <a:gd name="T41" fmla="*/ 107 h 277"/>
                <a:gd name="T42" fmla="*/ 85 w 277"/>
                <a:gd name="T43" fmla="*/ 171 h 277"/>
                <a:gd name="T44" fmla="*/ 21 w 277"/>
                <a:gd name="T45" fmla="*/ 171 h 277"/>
                <a:gd name="T46" fmla="*/ 21 w 277"/>
                <a:gd name="T47" fmla="*/ 107 h 277"/>
                <a:gd name="T48" fmla="*/ 107 w 277"/>
                <a:gd name="T49" fmla="*/ 85 h 277"/>
                <a:gd name="T50" fmla="*/ 107 w 277"/>
                <a:gd name="T51" fmla="*/ 21 h 277"/>
                <a:gd name="T52" fmla="*/ 171 w 277"/>
                <a:gd name="T53" fmla="*/ 21 h 277"/>
                <a:gd name="T54" fmla="*/ 171 w 277"/>
                <a:gd name="T55" fmla="*/ 85 h 277"/>
                <a:gd name="T56" fmla="*/ 107 w 277"/>
                <a:gd name="T57" fmla="*/ 85 h 277"/>
                <a:gd name="T58" fmla="*/ 192 w 277"/>
                <a:gd name="T59" fmla="*/ 107 h 277"/>
                <a:gd name="T60" fmla="*/ 256 w 277"/>
                <a:gd name="T61" fmla="*/ 107 h 277"/>
                <a:gd name="T62" fmla="*/ 256 w 277"/>
                <a:gd name="T63" fmla="*/ 171 h 277"/>
                <a:gd name="T64" fmla="*/ 192 w 277"/>
                <a:gd name="T65" fmla="*/ 171 h 277"/>
                <a:gd name="T66" fmla="*/ 192 w 277"/>
                <a:gd name="T67" fmla="*/ 107 h 277"/>
                <a:gd name="T68" fmla="*/ 256 w 277"/>
                <a:gd name="T69" fmla="*/ 85 h 277"/>
                <a:gd name="T70" fmla="*/ 192 w 277"/>
                <a:gd name="T71" fmla="*/ 85 h 277"/>
                <a:gd name="T72" fmla="*/ 192 w 277"/>
                <a:gd name="T73" fmla="*/ 21 h 277"/>
                <a:gd name="T74" fmla="*/ 256 w 277"/>
                <a:gd name="T75" fmla="*/ 21 h 277"/>
                <a:gd name="T76" fmla="*/ 256 w 277"/>
                <a:gd name="T77" fmla="*/ 85 h 277"/>
                <a:gd name="T78" fmla="*/ 85 w 277"/>
                <a:gd name="T79" fmla="*/ 21 h 277"/>
                <a:gd name="T80" fmla="*/ 85 w 277"/>
                <a:gd name="T81" fmla="*/ 85 h 277"/>
                <a:gd name="T82" fmla="*/ 21 w 277"/>
                <a:gd name="T83" fmla="*/ 85 h 277"/>
                <a:gd name="T84" fmla="*/ 21 w 277"/>
                <a:gd name="T85" fmla="*/ 21 h 277"/>
                <a:gd name="T86" fmla="*/ 85 w 277"/>
                <a:gd name="T87" fmla="*/ 21 h 277"/>
                <a:gd name="T88" fmla="*/ 21 w 277"/>
                <a:gd name="T89" fmla="*/ 192 h 277"/>
                <a:gd name="T90" fmla="*/ 85 w 277"/>
                <a:gd name="T91" fmla="*/ 192 h 277"/>
                <a:gd name="T92" fmla="*/ 85 w 277"/>
                <a:gd name="T93" fmla="*/ 256 h 277"/>
                <a:gd name="T94" fmla="*/ 21 w 277"/>
                <a:gd name="T95" fmla="*/ 256 h 277"/>
                <a:gd name="T96" fmla="*/ 21 w 277"/>
                <a:gd name="T97" fmla="*/ 192 h 277"/>
                <a:gd name="T98" fmla="*/ 192 w 277"/>
                <a:gd name="T99" fmla="*/ 256 h 277"/>
                <a:gd name="T100" fmla="*/ 192 w 277"/>
                <a:gd name="T101" fmla="*/ 192 h 277"/>
                <a:gd name="T102" fmla="*/ 256 w 277"/>
                <a:gd name="T103" fmla="*/ 192 h 277"/>
                <a:gd name="T104" fmla="*/ 256 w 277"/>
                <a:gd name="T105" fmla="*/ 256 h 277"/>
                <a:gd name="T106" fmla="*/ 192 w 277"/>
                <a:gd name="T107"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77">
                  <a:moveTo>
                    <a:pt x="267" y="0"/>
                  </a:moveTo>
                  <a:cubicBezTo>
                    <a:pt x="11" y="0"/>
                    <a:pt x="11" y="0"/>
                    <a:pt x="11" y="0"/>
                  </a:cubicBezTo>
                  <a:cubicBezTo>
                    <a:pt x="5" y="0"/>
                    <a:pt x="0" y="5"/>
                    <a:pt x="0" y="11"/>
                  </a:cubicBezTo>
                  <a:cubicBezTo>
                    <a:pt x="0" y="267"/>
                    <a:pt x="0" y="267"/>
                    <a:pt x="0" y="267"/>
                  </a:cubicBezTo>
                  <a:cubicBezTo>
                    <a:pt x="0" y="273"/>
                    <a:pt x="5" y="277"/>
                    <a:pt x="11" y="277"/>
                  </a:cubicBezTo>
                  <a:cubicBezTo>
                    <a:pt x="267" y="277"/>
                    <a:pt x="267" y="277"/>
                    <a:pt x="267" y="277"/>
                  </a:cubicBezTo>
                  <a:cubicBezTo>
                    <a:pt x="273" y="277"/>
                    <a:pt x="277" y="273"/>
                    <a:pt x="277" y="267"/>
                  </a:cubicBezTo>
                  <a:cubicBezTo>
                    <a:pt x="277" y="11"/>
                    <a:pt x="277" y="11"/>
                    <a:pt x="277" y="11"/>
                  </a:cubicBezTo>
                  <a:cubicBezTo>
                    <a:pt x="277" y="5"/>
                    <a:pt x="273" y="0"/>
                    <a:pt x="267" y="0"/>
                  </a:cubicBezTo>
                  <a:close/>
                  <a:moveTo>
                    <a:pt x="107" y="171"/>
                  </a:moveTo>
                  <a:cubicBezTo>
                    <a:pt x="107" y="107"/>
                    <a:pt x="107" y="107"/>
                    <a:pt x="107" y="107"/>
                  </a:cubicBezTo>
                  <a:cubicBezTo>
                    <a:pt x="171" y="107"/>
                    <a:pt x="171" y="107"/>
                    <a:pt x="171" y="107"/>
                  </a:cubicBezTo>
                  <a:cubicBezTo>
                    <a:pt x="171" y="171"/>
                    <a:pt x="171" y="171"/>
                    <a:pt x="171" y="171"/>
                  </a:cubicBezTo>
                  <a:lnTo>
                    <a:pt x="107" y="171"/>
                  </a:lnTo>
                  <a:close/>
                  <a:moveTo>
                    <a:pt x="171" y="192"/>
                  </a:moveTo>
                  <a:cubicBezTo>
                    <a:pt x="171" y="256"/>
                    <a:pt x="171" y="256"/>
                    <a:pt x="171" y="256"/>
                  </a:cubicBezTo>
                  <a:cubicBezTo>
                    <a:pt x="107" y="256"/>
                    <a:pt x="107" y="256"/>
                    <a:pt x="107" y="256"/>
                  </a:cubicBezTo>
                  <a:cubicBezTo>
                    <a:pt x="107" y="192"/>
                    <a:pt x="107" y="192"/>
                    <a:pt x="107" y="192"/>
                  </a:cubicBezTo>
                  <a:lnTo>
                    <a:pt x="171" y="192"/>
                  </a:lnTo>
                  <a:close/>
                  <a:moveTo>
                    <a:pt x="21" y="107"/>
                  </a:moveTo>
                  <a:cubicBezTo>
                    <a:pt x="85" y="107"/>
                    <a:pt x="85" y="107"/>
                    <a:pt x="85" y="107"/>
                  </a:cubicBezTo>
                  <a:cubicBezTo>
                    <a:pt x="85" y="171"/>
                    <a:pt x="85" y="171"/>
                    <a:pt x="85" y="171"/>
                  </a:cubicBezTo>
                  <a:cubicBezTo>
                    <a:pt x="21" y="171"/>
                    <a:pt x="21" y="171"/>
                    <a:pt x="21" y="171"/>
                  </a:cubicBezTo>
                  <a:lnTo>
                    <a:pt x="21" y="107"/>
                  </a:lnTo>
                  <a:close/>
                  <a:moveTo>
                    <a:pt x="107" y="85"/>
                  </a:moveTo>
                  <a:cubicBezTo>
                    <a:pt x="107" y="21"/>
                    <a:pt x="107" y="21"/>
                    <a:pt x="107" y="21"/>
                  </a:cubicBezTo>
                  <a:cubicBezTo>
                    <a:pt x="171" y="21"/>
                    <a:pt x="171" y="21"/>
                    <a:pt x="171" y="21"/>
                  </a:cubicBezTo>
                  <a:cubicBezTo>
                    <a:pt x="171" y="85"/>
                    <a:pt x="171" y="85"/>
                    <a:pt x="171" y="85"/>
                  </a:cubicBezTo>
                  <a:lnTo>
                    <a:pt x="107" y="85"/>
                  </a:lnTo>
                  <a:close/>
                  <a:moveTo>
                    <a:pt x="192" y="107"/>
                  </a:moveTo>
                  <a:cubicBezTo>
                    <a:pt x="256" y="107"/>
                    <a:pt x="256" y="107"/>
                    <a:pt x="256" y="107"/>
                  </a:cubicBezTo>
                  <a:cubicBezTo>
                    <a:pt x="256" y="171"/>
                    <a:pt x="256" y="171"/>
                    <a:pt x="256" y="171"/>
                  </a:cubicBezTo>
                  <a:cubicBezTo>
                    <a:pt x="192" y="171"/>
                    <a:pt x="192" y="171"/>
                    <a:pt x="192" y="171"/>
                  </a:cubicBezTo>
                  <a:lnTo>
                    <a:pt x="192" y="107"/>
                  </a:lnTo>
                  <a:close/>
                  <a:moveTo>
                    <a:pt x="256" y="85"/>
                  </a:moveTo>
                  <a:cubicBezTo>
                    <a:pt x="192" y="85"/>
                    <a:pt x="192" y="85"/>
                    <a:pt x="192" y="85"/>
                  </a:cubicBezTo>
                  <a:cubicBezTo>
                    <a:pt x="192" y="21"/>
                    <a:pt x="192" y="21"/>
                    <a:pt x="192" y="21"/>
                  </a:cubicBezTo>
                  <a:cubicBezTo>
                    <a:pt x="256" y="21"/>
                    <a:pt x="256" y="21"/>
                    <a:pt x="256" y="21"/>
                  </a:cubicBezTo>
                  <a:lnTo>
                    <a:pt x="256" y="85"/>
                  </a:lnTo>
                  <a:close/>
                  <a:moveTo>
                    <a:pt x="85" y="21"/>
                  </a:moveTo>
                  <a:cubicBezTo>
                    <a:pt x="85" y="85"/>
                    <a:pt x="85" y="85"/>
                    <a:pt x="85" y="85"/>
                  </a:cubicBezTo>
                  <a:cubicBezTo>
                    <a:pt x="21" y="85"/>
                    <a:pt x="21" y="85"/>
                    <a:pt x="21" y="85"/>
                  </a:cubicBezTo>
                  <a:cubicBezTo>
                    <a:pt x="21" y="21"/>
                    <a:pt x="21" y="21"/>
                    <a:pt x="21" y="21"/>
                  </a:cubicBezTo>
                  <a:lnTo>
                    <a:pt x="85" y="21"/>
                  </a:lnTo>
                  <a:close/>
                  <a:moveTo>
                    <a:pt x="21" y="192"/>
                  </a:moveTo>
                  <a:cubicBezTo>
                    <a:pt x="85" y="192"/>
                    <a:pt x="85" y="192"/>
                    <a:pt x="85" y="192"/>
                  </a:cubicBezTo>
                  <a:cubicBezTo>
                    <a:pt x="85" y="256"/>
                    <a:pt x="85" y="256"/>
                    <a:pt x="85" y="256"/>
                  </a:cubicBezTo>
                  <a:cubicBezTo>
                    <a:pt x="21" y="256"/>
                    <a:pt x="21" y="256"/>
                    <a:pt x="21" y="256"/>
                  </a:cubicBezTo>
                  <a:lnTo>
                    <a:pt x="21" y="192"/>
                  </a:lnTo>
                  <a:close/>
                  <a:moveTo>
                    <a:pt x="192" y="256"/>
                  </a:moveTo>
                  <a:cubicBezTo>
                    <a:pt x="192" y="192"/>
                    <a:pt x="192" y="192"/>
                    <a:pt x="192" y="192"/>
                  </a:cubicBezTo>
                  <a:cubicBezTo>
                    <a:pt x="256" y="192"/>
                    <a:pt x="256" y="192"/>
                    <a:pt x="256" y="192"/>
                  </a:cubicBezTo>
                  <a:cubicBezTo>
                    <a:pt x="256" y="256"/>
                    <a:pt x="256" y="256"/>
                    <a:pt x="256" y="256"/>
                  </a:cubicBezTo>
                  <a:lnTo>
                    <a:pt x="192"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1" name="Group 50">
            <a:extLst>
              <a:ext uri="{FF2B5EF4-FFF2-40B4-BE49-F238E27FC236}">
                <a16:creationId xmlns:a16="http://schemas.microsoft.com/office/drawing/2014/main" id="{E3C5063E-2164-4F19-830D-0E79315C2302}"/>
              </a:ext>
            </a:extLst>
          </p:cNvPr>
          <p:cNvGrpSpPr/>
          <p:nvPr/>
        </p:nvGrpSpPr>
        <p:grpSpPr>
          <a:xfrm>
            <a:off x="6506664" y="2498061"/>
            <a:ext cx="685800" cy="630936"/>
            <a:chOff x="4015016" y="4787596"/>
            <a:chExt cx="399717" cy="367631"/>
          </a:xfrm>
        </p:grpSpPr>
        <p:sp>
          <p:nvSpPr>
            <p:cNvPr id="52" name="Freeform 758">
              <a:extLst>
                <a:ext uri="{FF2B5EF4-FFF2-40B4-BE49-F238E27FC236}">
                  <a16:creationId xmlns:a16="http://schemas.microsoft.com/office/drawing/2014/main" id="{F9975247-0A22-4B41-A292-B62D29496ED9}"/>
                </a:ext>
              </a:extLst>
            </p:cNvPr>
            <p:cNvSpPr>
              <a:spLocks noEditPoints="1"/>
            </p:cNvSpPr>
            <p:nvPr/>
          </p:nvSpPr>
          <p:spPr bwMode="auto">
            <a:xfrm>
              <a:off x="4015016" y="4787596"/>
              <a:ext cx="399717"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3" name="Freeform 759">
              <a:extLst>
                <a:ext uri="{FF2B5EF4-FFF2-40B4-BE49-F238E27FC236}">
                  <a16:creationId xmlns:a16="http://schemas.microsoft.com/office/drawing/2014/main" id="{A539528A-811E-400F-A0B5-8AA76A06AA9C}"/>
                </a:ext>
              </a:extLst>
            </p:cNvPr>
            <p:cNvSpPr>
              <a:spLocks noEditPoints="1"/>
            </p:cNvSpPr>
            <p:nvPr/>
          </p:nvSpPr>
          <p:spPr bwMode="auto">
            <a:xfrm>
              <a:off x="4097311" y="4856797"/>
              <a:ext cx="233952" cy="229229"/>
            </a:xfrm>
            <a:custGeom>
              <a:avLst/>
              <a:gdLst>
                <a:gd name="T0" fmla="*/ 267 w 299"/>
                <a:gd name="T1" fmla="*/ 117 h 320"/>
                <a:gd name="T2" fmla="*/ 266 w 299"/>
                <a:gd name="T3" fmla="*/ 81 h 320"/>
                <a:gd name="T4" fmla="*/ 189 w 299"/>
                <a:gd name="T5" fmla="*/ 3 h 320"/>
                <a:gd name="T6" fmla="*/ 182 w 299"/>
                <a:gd name="T7" fmla="*/ 0 h 320"/>
                <a:gd name="T8" fmla="*/ 32 w 299"/>
                <a:gd name="T9" fmla="*/ 10 h 320"/>
                <a:gd name="T10" fmla="*/ 11 w 299"/>
                <a:gd name="T11" fmla="*/ 117 h 320"/>
                <a:gd name="T12" fmla="*/ 0 w 299"/>
                <a:gd name="T13" fmla="*/ 266 h 320"/>
                <a:gd name="T14" fmla="*/ 32 w 299"/>
                <a:gd name="T15" fmla="*/ 277 h 320"/>
                <a:gd name="T16" fmla="*/ 43 w 299"/>
                <a:gd name="T17" fmla="*/ 320 h 320"/>
                <a:gd name="T18" fmla="*/ 267 w 299"/>
                <a:gd name="T19" fmla="*/ 309 h 320"/>
                <a:gd name="T20" fmla="*/ 288 w 299"/>
                <a:gd name="T21" fmla="*/ 277 h 320"/>
                <a:gd name="T22" fmla="*/ 299 w 299"/>
                <a:gd name="T23" fmla="*/ 128 h 320"/>
                <a:gd name="T24" fmla="*/ 192 w 299"/>
                <a:gd name="T25" fmla="*/ 36 h 320"/>
                <a:gd name="T26" fmla="*/ 192 w 299"/>
                <a:gd name="T27" fmla="*/ 74 h 320"/>
                <a:gd name="T28" fmla="*/ 54 w 299"/>
                <a:gd name="T29" fmla="*/ 21 h 320"/>
                <a:gd name="T30" fmla="*/ 171 w 299"/>
                <a:gd name="T31" fmla="*/ 85 h 320"/>
                <a:gd name="T32" fmla="*/ 246 w 299"/>
                <a:gd name="T33" fmla="*/ 96 h 320"/>
                <a:gd name="T34" fmla="*/ 54 w 299"/>
                <a:gd name="T35" fmla="*/ 117 h 320"/>
                <a:gd name="T36" fmla="*/ 246 w 299"/>
                <a:gd name="T37" fmla="*/ 298 h 320"/>
                <a:gd name="T38" fmla="*/ 54 w 299"/>
                <a:gd name="T39" fmla="*/ 277 h 320"/>
                <a:gd name="T40" fmla="*/ 246 w 299"/>
                <a:gd name="T41" fmla="*/ 298 h 320"/>
                <a:gd name="T42" fmla="*/ 22 w 299"/>
                <a:gd name="T43" fmla="*/ 256 h 320"/>
                <a:gd name="T44" fmla="*/ 278 w 299"/>
                <a:gd name="T45" fmla="*/ 138 h 320"/>
                <a:gd name="T46" fmla="*/ 208 w 299"/>
                <a:gd name="T47" fmla="*/ 235 h 320"/>
                <a:gd name="T48" fmla="*/ 187 w 299"/>
                <a:gd name="T49" fmla="*/ 216 h 320"/>
                <a:gd name="T50" fmla="*/ 210 w 299"/>
                <a:gd name="T51" fmla="*/ 222 h 320"/>
                <a:gd name="T52" fmla="*/ 220 w 299"/>
                <a:gd name="T53" fmla="*/ 214 h 320"/>
                <a:gd name="T54" fmla="*/ 216 w 299"/>
                <a:gd name="T55" fmla="*/ 207 h 320"/>
                <a:gd name="T56" fmla="*/ 196 w 299"/>
                <a:gd name="T57" fmla="*/ 196 h 320"/>
                <a:gd name="T58" fmla="*/ 188 w 299"/>
                <a:gd name="T59" fmla="*/ 180 h 320"/>
                <a:gd name="T60" fmla="*/ 213 w 299"/>
                <a:gd name="T61" fmla="*/ 159 h 320"/>
                <a:gd name="T62" fmla="*/ 236 w 299"/>
                <a:gd name="T63" fmla="*/ 164 h 320"/>
                <a:gd name="T64" fmla="*/ 221 w 299"/>
                <a:gd name="T65" fmla="*/ 173 h 320"/>
                <a:gd name="T66" fmla="*/ 206 w 299"/>
                <a:gd name="T67" fmla="*/ 174 h 320"/>
                <a:gd name="T68" fmla="*/ 205 w 299"/>
                <a:gd name="T69" fmla="*/ 183 h 320"/>
                <a:gd name="T70" fmla="*/ 218 w 299"/>
                <a:gd name="T71" fmla="*/ 191 h 320"/>
                <a:gd name="T72" fmla="*/ 236 w 299"/>
                <a:gd name="T73" fmla="*/ 214 h 320"/>
                <a:gd name="T74" fmla="*/ 208 w 299"/>
                <a:gd name="T75" fmla="*/ 235 h 320"/>
                <a:gd name="T76" fmla="*/ 78 w 299"/>
                <a:gd name="T77" fmla="*/ 196 h 320"/>
                <a:gd name="T78" fmla="*/ 73 w 299"/>
                <a:gd name="T79" fmla="*/ 160 h 320"/>
                <a:gd name="T80" fmla="*/ 105 w 299"/>
                <a:gd name="T81" fmla="*/ 160 h 320"/>
                <a:gd name="T82" fmla="*/ 98 w 299"/>
                <a:gd name="T83" fmla="*/ 197 h 320"/>
                <a:gd name="T84" fmla="*/ 105 w 299"/>
                <a:gd name="T85" fmla="*/ 234 h 320"/>
                <a:gd name="T86" fmla="*/ 71 w 299"/>
                <a:gd name="T87" fmla="*/ 234 h 320"/>
                <a:gd name="T88" fmla="*/ 179 w 299"/>
                <a:gd name="T89" fmla="*/ 234 h 320"/>
                <a:gd name="T90" fmla="*/ 133 w 299"/>
                <a:gd name="T91" fmla="*/ 160 h 320"/>
                <a:gd name="T92" fmla="*/ 149 w 299"/>
                <a:gd name="T93" fmla="*/ 221 h 320"/>
                <a:gd name="T94" fmla="*/ 179 w 299"/>
                <a:gd name="T95"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9" h="320">
                  <a:moveTo>
                    <a:pt x="288" y="117"/>
                  </a:moveTo>
                  <a:cubicBezTo>
                    <a:pt x="267" y="117"/>
                    <a:pt x="267" y="117"/>
                    <a:pt x="267" y="117"/>
                  </a:cubicBezTo>
                  <a:cubicBezTo>
                    <a:pt x="267" y="85"/>
                    <a:pt x="267" y="85"/>
                    <a:pt x="267" y="85"/>
                  </a:cubicBezTo>
                  <a:cubicBezTo>
                    <a:pt x="267" y="84"/>
                    <a:pt x="267" y="82"/>
                    <a:pt x="266" y="81"/>
                  </a:cubicBezTo>
                  <a:cubicBezTo>
                    <a:pt x="266" y="80"/>
                    <a:pt x="265" y="78"/>
                    <a:pt x="264" y="77"/>
                  </a:cubicBezTo>
                  <a:cubicBezTo>
                    <a:pt x="189" y="3"/>
                    <a:pt x="189" y="3"/>
                    <a:pt x="189" y="3"/>
                  </a:cubicBezTo>
                  <a:cubicBezTo>
                    <a:pt x="188" y="2"/>
                    <a:pt x="187" y="1"/>
                    <a:pt x="186" y="0"/>
                  </a:cubicBezTo>
                  <a:cubicBezTo>
                    <a:pt x="184" y="0"/>
                    <a:pt x="183" y="0"/>
                    <a:pt x="182" y="0"/>
                  </a:cubicBezTo>
                  <a:cubicBezTo>
                    <a:pt x="43" y="0"/>
                    <a:pt x="43" y="0"/>
                    <a:pt x="43" y="0"/>
                  </a:cubicBezTo>
                  <a:cubicBezTo>
                    <a:pt x="37" y="0"/>
                    <a:pt x="32" y="4"/>
                    <a:pt x="32" y="10"/>
                  </a:cubicBezTo>
                  <a:cubicBezTo>
                    <a:pt x="32" y="117"/>
                    <a:pt x="32" y="117"/>
                    <a:pt x="32" y="117"/>
                  </a:cubicBezTo>
                  <a:cubicBezTo>
                    <a:pt x="11" y="117"/>
                    <a:pt x="11" y="117"/>
                    <a:pt x="11" y="117"/>
                  </a:cubicBezTo>
                  <a:cubicBezTo>
                    <a:pt x="5" y="117"/>
                    <a:pt x="0" y="122"/>
                    <a:pt x="0" y="128"/>
                  </a:cubicBezTo>
                  <a:cubicBezTo>
                    <a:pt x="0" y="266"/>
                    <a:pt x="0" y="266"/>
                    <a:pt x="0" y="266"/>
                  </a:cubicBezTo>
                  <a:cubicBezTo>
                    <a:pt x="0" y="272"/>
                    <a:pt x="5" y="277"/>
                    <a:pt x="11" y="277"/>
                  </a:cubicBezTo>
                  <a:cubicBezTo>
                    <a:pt x="32" y="277"/>
                    <a:pt x="32" y="277"/>
                    <a:pt x="32" y="277"/>
                  </a:cubicBezTo>
                  <a:cubicBezTo>
                    <a:pt x="32" y="309"/>
                    <a:pt x="32" y="309"/>
                    <a:pt x="32" y="309"/>
                  </a:cubicBezTo>
                  <a:cubicBezTo>
                    <a:pt x="32" y="315"/>
                    <a:pt x="37" y="320"/>
                    <a:pt x="43" y="320"/>
                  </a:cubicBezTo>
                  <a:cubicBezTo>
                    <a:pt x="256" y="320"/>
                    <a:pt x="256" y="320"/>
                    <a:pt x="256" y="320"/>
                  </a:cubicBezTo>
                  <a:cubicBezTo>
                    <a:pt x="262" y="320"/>
                    <a:pt x="267" y="315"/>
                    <a:pt x="267" y="309"/>
                  </a:cubicBezTo>
                  <a:cubicBezTo>
                    <a:pt x="267" y="277"/>
                    <a:pt x="267" y="277"/>
                    <a:pt x="267" y="277"/>
                  </a:cubicBezTo>
                  <a:cubicBezTo>
                    <a:pt x="288" y="277"/>
                    <a:pt x="288" y="277"/>
                    <a:pt x="288" y="277"/>
                  </a:cubicBezTo>
                  <a:cubicBezTo>
                    <a:pt x="294" y="277"/>
                    <a:pt x="299" y="272"/>
                    <a:pt x="299" y="266"/>
                  </a:cubicBezTo>
                  <a:cubicBezTo>
                    <a:pt x="299" y="128"/>
                    <a:pt x="299" y="128"/>
                    <a:pt x="299" y="128"/>
                  </a:cubicBezTo>
                  <a:cubicBezTo>
                    <a:pt x="299" y="122"/>
                    <a:pt x="294" y="117"/>
                    <a:pt x="288" y="117"/>
                  </a:cubicBezTo>
                  <a:close/>
                  <a:moveTo>
                    <a:pt x="192" y="36"/>
                  </a:moveTo>
                  <a:cubicBezTo>
                    <a:pt x="231" y="74"/>
                    <a:pt x="231" y="74"/>
                    <a:pt x="231" y="74"/>
                  </a:cubicBezTo>
                  <a:cubicBezTo>
                    <a:pt x="192" y="74"/>
                    <a:pt x="192" y="74"/>
                    <a:pt x="192" y="74"/>
                  </a:cubicBezTo>
                  <a:lnTo>
                    <a:pt x="192" y="36"/>
                  </a:lnTo>
                  <a:close/>
                  <a:moveTo>
                    <a:pt x="54" y="21"/>
                  </a:moveTo>
                  <a:cubicBezTo>
                    <a:pt x="171" y="21"/>
                    <a:pt x="171" y="21"/>
                    <a:pt x="171" y="21"/>
                  </a:cubicBezTo>
                  <a:cubicBezTo>
                    <a:pt x="171" y="85"/>
                    <a:pt x="171" y="85"/>
                    <a:pt x="171" y="85"/>
                  </a:cubicBezTo>
                  <a:cubicBezTo>
                    <a:pt x="171" y="91"/>
                    <a:pt x="176" y="96"/>
                    <a:pt x="182" y="96"/>
                  </a:cubicBezTo>
                  <a:cubicBezTo>
                    <a:pt x="246" y="96"/>
                    <a:pt x="246" y="96"/>
                    <a:pt x="246" y="96"/>
                  </a:cubicBezTo>
                  <a:cubicBezTo>
                    <a:pt x="246" y="117"/>
                    <a:pt x="246" y="117"/>
                    <a:pt x="246" y="117"/>
                  </a:cubicBezTo>
                  <a:cubicBezTo>
                    <a:pt x="54" y="117"/>
                    <a:pt x="54" y="117"/>
                    <a:pt x="54" y="117"/>
                  </a:cubicBezTo>
                  <a:lnTo>
                    <a:pt x="54" y="21"/>
                  </a:lnTo>
                  <a:close/>
                  <a:moveTo>
                    <a:pt x="246" y="298"/>
                  </a:moveTo>
                  <a:cubicBezTo>
                    <a:pt x="54" y="298"/>
                    <a:pt x="54" y="298"/>
                    <a:pt x="54" y="298"/>
                  </a:cubicBezTo>
                  <a:cubicBezTo>
                    <a:pt x="54" y="277"/>
                    <a:pt x="54" y="277"/>
                    <a:pt x="54" y="277"/>
                  </a:cubicBezTo>
                  <a:cubicBezTo>
                    <a:pt x="246" y="277"/>
                    <a:pt x="246" y="277"/>
                    <a:pt x="246" y="277"/>
                  </a:cubicBezTo>
                  <a:lnTo>
                    <a:pt x="246" y="298"/>
                  </a:lnTo>
                  <a:close/>
                  <a:moveTo>
                    <a:pt x="278" y="256"/>
                  </a:moveTo>
                  <a:cubicBezTo>
                    <a:pt x="22" y="256"/>
                    <a:pt x="22" y="256"/>
                    <a:pt x="22" y="256"/>
                  </a:cubicBezTo>
                  <a:cubicBezTo>
                    <a:pt x="22" y="138"/>
                    <a:pt x="22" y="138"/>
                    <a:pt x="22" y="138"/>
                  </a:cubicBezTo>
                  <a:cubicBezTo>
                    <a:pt x="278" y="138"/>
                    <a:pt x="278" y="138"/>
                    <a:pt x="278" y="138"/>
                  </a:cubicBezTo>
                  <a:lnTo>
                    <a:pt x="278" y="256"/>
                  </a:lnTo>
                  <a:close/>
                  <a:moveTo>
                    <a:pt x="208" y="235"/>
                  </a:moveTo>
                  <a:cubicBezTo>
                    <a:pt x="200" y="235"/>
                    <a:pt x="193" y="234"/>
                    <a:pt x="187" y="231"/>
                  </a:cubicBezTo>
                  <a:cubicBezTo>
                    <a:pt x="187" y="216"/>
                    <a:pt x="187" y="216"/>
                    <a:pt x="187" y="216"/>
                  </a:cubicBezTo>
                  <a:cubicBezTo>
                    <a:pt x="192" y="218"/>
                    <a:pt x="197" y="220"/>
                    <a:pt x="200" y="221"/>
                  </a:cubicBezTo>
                  <a:cubicBezTo>
                    <a:pt x="204" y="222"/>
                    <a:pt x="207" y="222"/>
                    <a:pt x="210" y="222"/>
                  </a:cubicBezTo>
                  <a:cubicBezTo>
                    <a:pt x="213" y="222"/>
                    <a:pt x="216" y="222"/>
                    <a:pt x="218" y="220"/>
                  </a:cubicBezTo>
                  <a:cubicBezTo>
                    <a:pt x="219" y="219"/>
                    <a:pt x="220" y="217"/>
                    <a:pt x="220" y="214"/>
                  </a:cubicBezTo>
                  <a:cubicBezTo>
                    <a:pt x="220" y="213"/>
                    <a:pt x="220" y="212"/>
                    <a:pt x="219" y="210"/>
                  </a:cubicBezTo>
                  <a:cubicBezTo>
                    <a:pt x="218" y="209"/>
                    <a:pt x="217" y="208"/>
                    <a:pt x="216" y="207"/>
                  </a:cubicBezTo>
                  <a:cubicBezTo>
                    <a:pt x="214" y="206"/>
                    <a:pt x="211" y="204"/>
                    <a:pt x="206" y="202"/>
                  </a:cubicBezTo>
                  <a:cubicBezTo>
                    <a:pt x="201" y="200"/>
                    <a:pt x="198" y="198"/>
                    <a:pt x="196" y="196"/>
                  </a:cubicBezTo>
                  <a:cubicBezTo>
                    <a:pt x="193" y="194"/>
                    <a:pt x="192" y="192"/>
                    <a:pt x="190" y="189"/>
                  </a:cubicBezTo>
                  <a:cubicBezTo>
                    <a:pt x="189" y="186"/>
                    <a:pt x="188" y="183"/>
                    <a:pt x="188" y="180"/>
                  </a:cubicBezTo>
                  <a:cubicBezTo>
                    <a:pt x="188" y="173"/>
                    <a:pt x="190" y="168"/>
                    <a:pt x="195" y="164"/>
                  </a:cubicBezTo>
                  <a:cubicBezTo>
                    <a:pt x="199" y="161"/>
                    <a:pt x="206" y="159"/>
                    <a:pt x="213" y="159"/>
                  </a:cubicBezTo>
                  <a:cubicBezTo>
                    <a:pt x="217" y="159"/>
                    <a:pt x="221" y="159"/>
                    <a:pt x="225" y="160"/>
                  </a:cubicBezTo>
                  <a:cubicBezTo>
                    <a:pt x="228" y="161"/>
                    <a:pt x="232" y="162"/>
                    <a:pt x="236" y="164"/>
                  </a:cubicBezTo>
                  <a:cubicBezTo>
                    <a:pt x="230" y="176"/>
                    <a:pt x="230" y="176"/>
                    <a:pt x="230" y="176"/>
                  </a:cubicBezTo>
                  <a:cubicBezTo>
                    <a:pt x="226" y="175"/>
                    <a:pt x="223" y="173"/>
                    <a:pt x="221" y="173"/>
                  </a:cubicBezTo>
                  <a:cubicBezTo>
                    <a:pt x="218" y="172"/>
                    <a:pt x="215" y="172"/>
                    <a:pt x="213" y="172"/>
                  </a:cubicBezTo>
                  <a:cubicBezTo>
                    <a:pt x="210" y="172"/>
                    <a:pt x="208" y="173"/>
                    <a:pt x="206" y="174"/>
                  </a:cubicBezTo>
                  <a:cubicBezTo>
                    <a:pt x="204" y="175"/>
                    <a:pt x="204" y="177"/>
                    <a:pt x="204" y="179"/>
                  </a:cubicBezTo>
                  <a:cubicBezTo>
                    <a:pt x="204" y="181"/>
                    <a:pt x="204" y="182"/>
                    <a:pt x="205" y="183"/>
                  </a:cubicBezTo>
                  <a:cubicBezTo>
                    <a:pt x="205" y="184"/>
                    <a:pt x="206" y="185"/>
                    <a:pt x="208" y="186"/>
                  </a:cubicBezTo>
                  <a:cubicBezTo>
                    <a:pt x="209" y="187"/>
                    <a:pt x="212" y="189"/>
                    <a:pt x="218" y="191"/>
                  </a:cubicBezTo>
                  <a:cubicBezTo>
                    <a:pt x="225" y="195"/>
                    <a:pt x="229" y="198"/>
                    <a:pt x="232" y="201"/>
                  </a:cubicBezTo>
                  <a:cubicBezTo>
                    <a:pt x="235" y="205"/>
                    <a:pt x="236" y="209"/>
                    <a:pt x="236" y="214"/>
                  </a:cubicBezTo>
                  <a:cubicBezTo>
                    <a:pt x="236" y="220"/>
                    <a:pt x="233" y="226"/>
                    <a:pt x="229" y="230"/>
                  </a:cubicBezTo>
                  <a:cubicBezTo>
                    <a:pt x="224" y="233"/>
                    <a:pt x="217" y="235"/>
                    <a:pt x="208" y="235"/>
                  </a:cubicBezTo>
                  <a:close/>
                  <a:moveTo>
                    <a:pt x="54" y="234"/>
                  </a:moveTo>
                  <a:cubicBezTo>
                    <a:pt x="78" y="196"/>
                    <a:pt x="78" y="196"/>
                    <a:pt x="78" y="196"/>
                  </a:cubicBezTo>
                  <a:cubicBezTo>
                    <a:pt x="55" y="160"/>
                    <a:pt x="55" y="160"/>
                    <a:pt x="55" y="160"/>
                  </a:cubicBezTo>
                  <a:cubicBezTo>
                    <a:pt x="73" y="160"/>
                    <a:pt x="73" y="160"/>
                    <a:pt x="73" y="160"/>
                  </a:cubicBezTo>
                  <a:cubicBezTo>
                    <a:pt x="89" y="187"/>
                    <a:pt x="89" y="187"/>
                    <a:pt x="89" y="187"/>
                  </a:cubicBezTo>
                  <a:cubicBezTo>
                    <a:pt x="105" y="160"/>
                    <a:pt x="105" y="160"/>
                    <a:pt x="105" y="160"/>
                  </a:cubicBezTo>
                  <a:cubicBezTo>
                    <a:pt x="122" y="160"/>
                    <a:pt x="122" y="160"/>
                    <a:pt x="122" y="160"/>
                  </a:cubicBezTo>
                  <a:cubicBezTo>
                    <a:pt x="98" y="197"/>
                    <a:pt x="98" y="197"/>
                    <a:pt x="98" y="197"/>
                  </a:cubicBezTo>
                  <a:cubicBezTo>
                    <a:pt x="123" y="234"/>
                    <a:pt x="123" y="234"/>
                    <a:pt x="123" y="234"/>
                  </a:cubicBezTo>
                  <a:cubicBezTo>
                    <a:pt x="105" y="234"/>
                    <a:pt x="105" y="234"/>
                    <a:pt x="105" y="234"/>
                  </a:cubicBezTo>
                  <a:cubicBezTo>
                    <a:pt x="88" y="206"/>
                    <a:pt x="88" y="206"/>
                    <a:pt x="88" y="206"/>
                  </a:cubicBezTo>
                  <a:cubicBezTo>
                    <a:pt x="71" y="234"/>
                    <a:pt x="71" y="234"/>
                    <a:pt x="71" y="234"/>
                  </a:cubicBezTo>
                  <a:lnTo>
                    <a:pt x="54" y="234"/>
                  </a:lnTo>
                  <a:close/>
                  <a:moveTo>
                    <a:pt x="179" y="234"/>
                  </a:moveTo>
                  <a:cubicBezTo>
                    <a:pt x="133" y="234"/>
                    <a:pt x="133" y="234"/>
                    <a:pt x="133" y="234"/>
                  </a:cubicBezTo>
                  <a:cubicBezTo>
                    <a:pt x="133" y="160"/>
                    <a:pt x="133" y="160"/>
                    <a:pt x="133" y="160"/>
                  </a:cubicBezTo>
                  <a:cubicBezTo>
                    <a:pt x="149" y="160"/>
                    <a:pt x="149" y="160"/>
                    <a:pt x="149" y="160"/>
                  </a:cubicBezTo>
                  <a:cubicBezTo>
                    <a:pt x="149" y="221"/>
                    <a:pt x="149" y="221"/>
                    <a:pt x="149" y="221"/>
                  </a:cubicBezTo>
                  <a:cubicBezTo>
                    <a:pt x="179" y="221"/>
                    <a:pt x="179" y="221"/>
                    <a:pt x="179" y="221"/>
                  </a:cubicBezTo>
                  <a:lnTo>
                    <a:pt x="179" y="23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4" name="Group 53">
            <a:extLst>
              <a:ext uri="{FF2B5EF4-FFF2-40B4-BE49-F238E27FC236}">
                <a16:creationId xmlns:a16="http://schemas.microsoft.com/office/drawing/2014/main" id="{53C1D741-2A72-4F6F-BFE5-E56058F8C773}"/>
              </a:ext>
            </a:extLst>
          </p:cNvPr>
          <p:cNvGrpSpPr/>
          <p:nvPr/>
        </p:nvGrpSpPr>
        <p:grpSpPr>
          <a:xfrm>
            <a:off x="5603454" y="3955973"/>
            <a:ext cx="685800" cy="630936"/>
            <a:chOff x="3999597" y="2993096"/>
            <a:chExt cx="399993" cy="370106"/>
          </a:xfrm>
          <a:solidFill>
            <a:schemeClr val="bg1"/>
          </a:solidFill>
        </p:grpSpPr>
        <p:sp>
          <p:nvSpPr>
            <p:cNvPr id="55" name="Freeform 863">
              <a:extLst>
                <a:ext uri="{FF2B5EF4-FFF2-40B4-BE49-F238E27FC236}">
                  <a16:creationId xmlns:a16="http://schemas.microsoft.com/office/drawing/2014/main" id="{C59AB431-0575-4D15-88A5-EAB8CE1B0C11}"/>
                </a:ext>
              </a:extLst>
            </p:cNvPr>
            <p:cNvSpPr>
              <a:spLocks noEditPoints="1"/>
            </p:cNvSpPr>
            <p:nvPr/>
          </p:nvSpPr>
          <p:spPr bwMode="auto">
            <a:xfrm>
              <a:off x="3999597" y="2993096"/>
              <a:ext cx="399993" cy="37010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864">
              <a:extLst>
                <a:ext uri="{FF2B5EF4-FFF2-40B4-BE49-F238E27FC236}">
                  <a16:creationId xmlns:a16="http://schemas.microsoft.com/office/drawing/2014/main" id="{28281356-07C3-4FAE-9EAE-25DB4851828E}"/>
                </a:ext>
              </a:extLst>
            </p:cNvPr>
            <p:cNvSpPr>
              <a:spLocks noEditPoints="1"/>
            </p:cNvSpPr>
            <p:nvPr/>
          </p:nvSpPr>
          <p:spPr bwMode="auto">
            <a:xfrm>
              <a:off x="4074890" y="3077754"/>
              <a:ext cx="232937" cy="199705"/>
            </a:xfrm>
            <a:custGeom>
              <a:avLst/>
              <a:gdLst>
                <a:gd name="T0" fmla="*/ 256 w 298"/>
                <a:gd name="T1" fmla="*/ 192 h 277"/>
                <a:gd name="T2" fmla="*/ 223 w 298"/>
                <a:gd name="T3" fmla="*/ 208 h 277"/>
                <a:gd name="T4" fmla="*/ 84 w 298"/>
                <a:gd name="T5" fmla="*/ 146 h 277"/>
                <a:gd name="T6" fmla="*/ 85 w 298"/>
                <a:gd name="T7" fmla="*/ 139 h 277"/>
                <a:gd name="T8" fmla="*/ 84 w 298"/>
                <a:gd name="T9" fmla="*/ 131 h 277"/>
                <a:gd name="T10" fmla="*/ 223 w 298"/>
                <a:gd name="T11" fmla="*/ 69 h 277"/>
                <a:gd name="T12" fmla="*/ 256 w 298"/>
                <a:gd name="T13" fmla="*/ 85 h 277"/>
                <a:gd name="T14" fmla="*/ 298 w 298"/>
                <a:gd name="T15" fmla="*/ 43 h 277"/>
                <a:gd name="T16" fmla="*/ 256 w 298"/>
                <a:gd name="T17" fmla="*/ 0 h 277"/>
                <a:gd name="T18" fmla="*/ 213 w 298"/>
                <a:gd name="T19" fmla="*/ 43 h 277"/>
                <a:gd name="T20" fmla="*/ 214 w 298"/>
                <a:gd name="T21" fmla="*/ 50 h 277"/>
                <a:gd name="T22" fmla="*/ 75 w 298"/>
                <a:gd name="T23" fmla="*/ 112 h 277"/>
                <a:gd name="T24" fmla="*/ 42 w 298"/>
                <a:gd name="T25" fmla="*/ 96 h 277"/>
                <a:gd name="T26" fmla="*/ 0 w 298"/>
                <a:gd name="T27" fmla="*/ 139 h 277"/>
                <a:gd name="T28" fmla="*/ 42 w 298"/>
                <a:gd name="T29" fmla="*/ 181 h 277"/>
                <a:gd name="T30" fmla="*/ 75 w 298"/>
                <a:gd name="T31" fmla="*/ 165 h 277"/>
                <a:gd name="T32" fmla="*/ 214 w 298"/>
                <a:gd name="T33" fmla="*/ 227 h 277"/>
                <a:gd name="T34" fmla="*/ 213 w 298"/>
                <a:gd name="T35" fmla="*/ 235 h 277"/>
                <a:gd name="T36" fmla="*/ 256 w 298"/>
                <a:gd name="T37" fmla="*/ 277 h 277"/>
                <a:gd name="T38" fmla="*/ 298 w 298"/>
                <a:gd name="T39" fmla="*/ 235 h 277"/>
                <a:gd name="T40" fmla="*/ 256 w 298"/>
                <a:gd name="T41" fmla="*/ 192 h 277"/>
                <a:gd name="T42" fmla="*/ 256 w 298"/>
                <a:gd name="T43" fmla="*/ 21 h 277"/>
                <a:gd name="T44" fmla="*/ 277 w 298"/>
                <a:gd name="T45" fmla="*/ 43 h 277"/>
                <a:gd name="T46" fmla="*/ 256 w 298"/>
                <a:gd name="T47" fmla="*/ 64 h 277"/>
                <a:gd name="T48" fmla="*/ 234 w 298"/>
                <a:gd name="T49" fmla="*/ 43 h 277"/>
                <a:gd name="T50" fmla="*/ 256 w 298"/>
                <a:gd name="T51" fmla="*/ 21 h 277"/>
                <a:gd name="T52" fmla="*/ 42 w 298"/>
                <a:gd name="T53" fmla="*/ 160 h 277"/>
                <a:gd name="T54" fmla="*/ 21 w 298"/>
                <a:gd name="T55" fmla="*/ 139 h 277"/>
                <a:gd name="T56" fmla="*/ 42 w 298"/>
                <a:gd name="T57" fmla="*/ 117 h 277"/>
                <a:gd name="T58" fmla="*/ 64 w 298"/>
                <a:gd name="T59" fmla="*/ 139 h 277"/>
                <a:gd name="T60" fmla="*/ 42 w 298"/>
                <a:gd name="T61" fmla="*/ 160 h 277"/>
                <a:gd name="T62" fmla="*/ 256 w 298"/>
                <a:gd name="T63" fmla="*/ 256 h 277"/>
                <a:gd name="T64" fmla="*/ 234 w 298"/>
                <a:gd name="T65" fmla="*/ 235 h 277"/>
                <a:gd name="T66" fmla="*/ 256 w 298"/>
                <a:gd name="T67" fmla="*/ 213 h 277"/>
                <a:gd name="T68" fmla="*/ 277 w 298"/>
                <a:gd name="T69" fmla="*/ 235 h 277"/>
                <a:gd name="T70" fmla="*/ 256 w 298"/>
                <a:gd name="T71"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8" h="277">
                  <a:moveTo>
                    <a:pt x="256" y="192"/>
                  </a:moveTo>
                  <a:cubicBezTo>
                    <a:pt x="242" y="192"/>
                    <a:pt x="230" y="198"/>
                    <a:pt x="223" y="208"/>
                  </a:cubicBezTo>
                  <a:cubicBezTo>
                    <a:pt x="84" y="146"/>
                    <a:pt x="84" y="146"/>
                    <a:pt x="84" y="146"/>
                  </a:cubicBezTo>
                  <a:cubicBezTo>
                    <a:pt x="85" y="143"/>
                    <a:pt x="85" y="141"/>
                    <a:pt x="85" y="139"/>
                  </a:cubicBezTo>
                  <a:cubicBezTo>
                    <a:pt x="85" y="136"/>
                    <a:pt x="85" y="134"/>
                    <a:pt x="84" y="131"/>
                  </a:cubicBezTo>
                  <a:cubicBezTo>
                    <a:pt x="223" y="69"/>
                    <a:pt x="223" y="69"/>
                    <a:pt x="223" y="69"/>
                  </a:cubicBezTo>
                  <a:cubicBezTo>
                    <a:pt x="230" y="79"/>
                    <a:pt x="242" y="85"/>
                    <a:pt x="256" y="85"/>
                  </a:cubicBezTo>
                  <a:cubicBezTo>
                    <a:pt x="279" y="85"/>
                    <a:pt x="298" y="66"/>
                    <a:pt x="298" y="43"/>
                  </a:cubicBezTo>
                  <a:cubicBezTo>
                    <a:pt x="298" y="19"/>
                    <a:pt x="279" y="0"/>
                    <a:pt x="256" y="0"/>
                  </a:cubicBezTo>
                  <a:cubicBezTo>
                    <a:pt x="232" y="0"/>
                    <a:pt x="213" y="19"/>
                    <a:pt x="213" y="43"/>
                  </a:cubicBezTo>
                  <a:cubicBezTo>
                    <a:pt x="213" y="45"/>
                    <a:pt x="213" y="48"/>
                    <a:pt x="214" y="50"/>
                  </a:cubicBezTo>
                  <a:cubicBezTo>
                    <a:pt x="75" y="112"/>
                    <a:pt x="75" y="112"/>
                    <a:pt x="75" y="112"/>
                  </a:cubicBezTo>
                  <a:cubicBezTo>
                    <a:pt x="68" y="102"/>
                    <a:pt x="56" y="96"/>
                    <a:pt x="42" y="96"/>
                  </a:cubicBezTo>
                  <a:cubicBezTo>
                    <a:pt x="19" y="96"/>
                    <a:pt x="0" y="115"/>
                    <a:pt x="0" y="139"/>
                  </a:cubicBezTo>
                  <a:cubicBezTo>
                    <a:pt x="0" y="162"/>
                    <a:pt x="19" y="181"/>
                    <a:pt x="42" y="181"/>
                  </a:cubicBezTo>
                  <a:cubicBezTo>
                    <a:pt x="56" y="181"/>
                    <a:pt x="68" y="175"/>
                    <a:pt x="75" y="165"/>
                  </a:cubicBezTo>
                  <a:cubicBezTo>
                    <a:pt x="214" y="227"/>
                    <a:pt x="214" y="227"/>
                    <a:pt x="214" y="227"/>
                  </a:cubicBezTo>
                  <a:cubicBezTo>
                    <a:pt x="213" y="230"/>
                    <a:pt x="213" y="232"/>
                    <a:pt x="213" y="235"/>
                  </a:cubicBezTo>
                  <a:cubicBezTo>
                    <a:pt x="213" y="258"/>
                    <a:pt x="232" y="277"/>
                    <a:pt x="256" y="277"/>
                  </a:cubicBezTo>
                  <a:cubicBezTo>
                    <a:pt x="279" y="277"/>
                    <a:pt x="298" y="258"/>
                    <a:pt x="298" y="235"/>
                  </a:cubicBezTo>
                  <a:cubicBezTo>
                    <a:pt x="298" y="211"/>
                    <a:pt x="279" y="192"/>
                    <a:pt x="256" y="192"/>
                  </a:cubicBezTo>
                  <a:close/>
                  <a:moveTo>
                    <a:pt x="256" y="21"/>
                  </a:moveTo>
                  <a:cubicBezTo>
                    <a:pt x="267" y="21"/>
                    <a:pt x="277" y="31"/>
                    <a:pt x="277" y="43"/>
                  </a:cubicBezTo>
                  <a:cubicBezTo>
                    <a:pt x="277" y="54"/>
                    <a:pt x="267" y="64"/>
                    <a:pt x="256" y="64"/>
                  </a:cubicBezTo>
                  <a:cubicBezTo>
                    <a:pt x="244" y="64"/>
                    <a:pt x="234" y="54"/>
                    <a:pt x="234" y="43"/>
                  </a:cubicBezTo>
                  <a:cubicBezTo>
                    <a:pt x="234" y="31"/>
                    <a:pt x="244" y="21"/>
                    <a:pt x="256" y="21"/>
                  </a:cubicBezTo>
                  <a:close/>
                  <a:moveTo>
                    <a:pt x="42" y="160"/>
                  </a:moveTo>
                  <a:cubicBezTo>
                    <a:pt x="31" y="160"/>
                    <a:pt x="21" y="150"/>
                    <a:pt x="21" y="139"/>
                  </a:cubicBezTo>
                  <a:cubicBezTo>
                    <a:pt x="21" y="127"/>
                    <a:pt x="31" y="117"/>
                    <a:pt x="42" y="117"/>
                  </a:cubicBezTo>
                  <a:cubicBezTo>
                    <a:pt x="54" y="117"/>
                    <a:pt x="64" y="127"/>
                    <a:pt x="64" y="139"/>
                  </a:cubicBezTo>
                  <a:cubicBezTo>
                    <a:pt x="64" y="150"/>
                    <a:pt x="54" y="160"/>
                    <a:pt x="42" y="160"/>
                  </a:cubicBezTo>
                  <a:close/>
                  <a:moveTo>
                    <a:pt x="256" y="256"/>
                  </a:moveTo>
                  <a:cubicBezTo>
                    <a:pt x="244" y="256"/>
                    <a:pt x="234" y="246"/>
                    <a:pt x="234" y="235"/>
                  </a:cubicBezTo>
                  <a:cubicBezTo>
                    <a:pt x="234" y="223"/>
                    <a:pt x="244" y="213"/>
                    <a:pt x="256" y="213"/>
                  </a:cubicBezTo>
                  <a:cubicBezTo>
                    <a:pt x="267" y="213"/>
                    <a:pt x="277" y="223"/>
                    <a:pt x="277" y="235"/>
                  </a:cubicBezTo>
                  <a:cubicBezTo>
                    <a:pt x="277" y="246"/>
                    <a:pt x="267" y="256"/>
                    <a:pt x="256" y="2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57" name="Freeform 963">
            <a:extLst>
              <a:ext uri="{FF2B5EF4-FFF2-40B4-BE49-F238E27FC236}">
                <a16:creationId xmlns:a16="http://schemas.microsoft.com/office/drawing/2014/main" id="{CE506BAF-31D9-4658-A712-29DDA59BC38C}"/>
              </a:ext>
            </a:extLst>
          </p:cNvPr>
          <p:cNvSpPr>
            <a:spLocks noChangeAspect="1" noEditPoints="1"/>
          </p:cNvSpPr>
          <p:nvPr/>
        </p:nvSpPr>
        <p:spPr bwMode="auto">
          <a:xfrm>
            <a:off x="6497260" y="3460884"/>
            <a:ext cx="686003" cy="63093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202 w 512"/>
              <a:gd name="T21" fmla="*/ 117 h 512"/>
              <a:gd name="T22" fmla="*/ 128 w 512"/>
              <a:gd name="T23" fmla="*/ 117 h 512"/>
              <a:gd name="T24" fmla="*/ 117 w 512"/>
              <a:gd name="T25" fmla="*/ 128 h 512"/>
              <a:gd name="T26" fmla="*/ 117 w 512"/>
              <a:gd name="T27" fmla="*/ 202 h 512"/>
              <a:gd name="T28" fmla="*/ 128 w 512"/>
              <a:gd name="T29" fmla="*/ 213 h 512"/>
              <a:gd name="T30" fmla="*/ 138 w 512"/>
              <a:gd name="T31" fmla="*/ 202 h 512"/>
              <a:gd name="T32" fmla="*/ 138 w 512"/>
              <a:gd name="T33" fmla="*/ 138 h 512"/>
              <a:gd name="T34" fmla="*/ 202 w 512"/>
              <a:gd name="T35" fmla="*/ 138 h 512"/>
              <a:gd name="T36" fmla="*/ 213 w 512"/>
              <a:gd name="T37" fmla="*/ 128 h 512"/>
              <a:gd name="T38" fmla="*/ 202 w 512"/>
              <a:gd name="T39" fmla="*/ 117 h 512"/>
              <a:gd name="T40" fmla="*/ 202 w 512"/>
              <a:gd name="T41" fmla="*/ 373 h 512"/>
              <a:gd name="T42" fmla="*/ 138 w 512"/>
              <a:gd name="T43" fmla="*/ 373 h 512"/>
              <a:gd name="T44" fmla="*/ 138 w 512"/>
              <a:gd name="T45" fmla="*/ 309 h 512"/>
              <a:gd name="T46" fmla="*/ 128 w 512"/>
              <a:gd name="T47" fmla="*/ 298 h 512"/>
              <a:gd name="T48" fmla="*/ 117 w 512"/>
              <a:gd name="T49" fmla="*/ 309 h 512"/>
              <a:gd name="T50" fmla="*/ 117 w 512"/>
              <a:gd name="T51" fmla="*/ 384 h 512"/>
              <a:gd name="T52" fmla="*/ 128 w 512"/>
              <a:gd name="T53" fmla="*/ 394 h 512"/>
              <a:gd name="T54" fmla="*/ 202 w 512"/>
              <a:gd name="T55" fmla="*/ 394 h 512"/>
              <a:gd name="T56" fmla="*/ 213 w 512"/>
              <a:gd name="T57" fmla="*/ 384 h 512"/>
              <a:gd name="T58" fmla="*/ 202 w 512"/>
              <a:gd name="T59" fmla="*/ 373 h 512"/>
              <a:gd name="T60" fmla="*/ 384 w 512"/>
              <a:gd name="T61" fmla="*/ 298 h 512"/>
              <a:gd name="T62" fmla="*/ 373 w 512"/>
              <a:gd name="T63" fmla="*/ 309 h 512"/>
              <a:gd name="T64" fmla="*/ 373 w 512"/>
              <a:gd name="T65" fmla="*/ 373 h 512"/>
              <a:gd name="T66" fmla="*/ 309 w 512"/>
              <a:gd name="T67" fmla="*/ 373 h 512"/>
              <a:gd name="T68" fmla="*/ 298 w 512"/>
              <a:gd name="T69" fmla="*/ 384 h 512"/>
              <a:gd name="T70" fmla="*/ 309 w 512"/>
              <a:gd name="T71" fmla="*/ 394 h 512"/>
              <a:gd name="T72" fmla="*/ 384 w 512"/>
              <a:gd name="T73" fmla="*/ 394 h 512"/>
              <a:gd name="T74" fmla="*/ 394 w 512"/>
              <a:gd name="T75" fmla="*/ 384 h 512"/>
              <a:gd name="T76" fmla="*/ 394 w 512"/>
              <a:gd name="T77" fmla="*/ 309 h 512"/>
              <a:gd name="T78" fmla="*/ 384 w 512"/>
              <a:gd name="T79" fmla="*/ 298 h 512"/>
              <a:gd name="T80" fmla="*/ 384 w 512"/>
              <a:gd name="T81" fmla="*/ 117 h 512"/>
              <a:gd name="T82" fmla="*/ 309 w 512"/>
              <a:gd name="T83" fmla="*/ 117 h 512"/>
              <a:gd name="T84" fmla="*/ 298 w 512"/>
              <a:gd name="T85" fmla="*/ 128 h 512"/>
              <a:gd name="T86" fmla="*/ 309 w 512"/>
              <a:gd name="T87" fmla="*/ 138 h 512"/>
              <a:gd name="T88" fmla="*/ 373 w 512"/>
              <a:gd name="T89" fmla="*/ 138 h 512"/>
              <a:gd name="T90" fmla="*/ 373 w 512"/>
              <a:gd name="T91" fmla="*/ 202 h 512"/>
              <a:gd name="T92" fmla="*/ 384 w 512"/>
              <a:gd name="T93" fmla="*/ 213 h 512"/>
              <a:gd name="T94" fmla="*/ 394 w 512"/>
              <a:gd name="T95" fmla="*/ 202 h 512"/>
              <a:gd name="T96" fmla="*/ 394 w 512"/>
              <a:gd name="T97" fmla="*/ 128 h 512"/>
              <a:gd name="T98" fmla="*/ 384 w 512"/>
              <a:gd name="T99"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2" y="117"/>
                </a:moveTo>
                <a:cubicBezTo>
                  <a:pt x="128" y="117"/>
                  <a:pt x="128" y="117"/>
                  <a:pt x="128" y="117"/>
                </a:cubicBezTo>
                <a:cubicBezTo>
                  <a:pt x="122" y="117"/>
                  <a:pt x="117" y="122"/>
                  <a:pt x="117" y="128"/>
                </a:cubicBezTo>
                <a:cubicBezTo>
                  <a:pt x="117" y="202"/>
                  <a:pt x="117" y="202"/>
                  <a:pt x="117" y="202"/>
                </a:cubicBezTo>
                <a:cubicBezTo>
                  <a:pt x="117" y="208"/>
                  <a:pt x="122" y="213"/>
                  <a:pt x="128" y="213"/>
                </a:cubicBezTo>
                <a:cubicBezTo>
                  <a:pt x="134" y="213"/>
                  <a:pt x="138" y="208"/>
                  <a:pt x="138" y="202"/>
                </a:cubicBezTo>
                <a:cubicBezTo>
                  <a:pt x="138" y="138"/>
                  <a:pt x="138" y="138"/>
                  <a:pt x="138" y="138"/>
                </a:cubicBezTo>
                <a:cubicBezTo>
                  <a:pt x="202" y="138"/>
                  <a:pt x="202" y="138"/>
                  <a:pt x="202" y="138"/>
                </a:cubicBezTo>
                <a:cubicBezTo>
                  <a:pt x="208" y="138"/>
                  <a:pt x="213" y="134"/>
                  <a:pt x="213" y="128"/>
                </a:cubicBezTo>
                <a:cubicBezTo>
                  <a:pt x="213" y="122"/>
                  <a:pt x="208" y="117"/>
                  <a:pt x="202" y="117"/>
                </a:cubicBezTo>
                <a:close/>
                <a:moveTo>
                  <a:pt x="202" y="373"/>
                </a:moveTo>
                <a:cubicBezTo>
                  <a:pt x="138" y="373"/>
                  <a:pt x="138" y="373"/>
                  <a:pt x="138" y="373"/>
                </a:cubicBezTo>
                <a:cubicBezTo>
                  <a:pt x="138" y="309"/>
                  <a:pt x="138" y="309"/>
                  <a:pt x="138" y="309"/>
                </a:cubicBezTo>
                <a:cubicBezTo>
                  <a:pt x="138" y="303"/>
                  <a:pt x="134" y="298"/>
                  <a:pt x="128" y="298"/>
                </a:cubicBezTo>
                <a:cubicBezTo>
                  <a:pt x="122" y="298"/>
                  <a:pt x="117" y="303"/>
                  <a:pt x="117" y="309"/>
                </a:cubicBezTo>
                <a:cubicBezTo>
                  <a:pt x="117" y="384"/>
                  <a:pt x="117" y="384"/>
                  <a:pt x="117" y="384"/>
                </a:cubicBezTo>
                <a:cubicBezTo>
                  <a:pt x="117" y="390"/>
                  <a:pt x="122" y="394"/>
                  <a:pt x="128" y="394"/>
                </a:cubicBezTo>
                <a:cubicBezTo>
                  <a:pt x="202" y="394"/>
                  <a:pt x="202" y="394"/>
                  <a:pt x="202" y="394"/>
                </a:cubicBezTo>
                <a:cubicBezTo>
                  <a:pt x="208" y="394"/>
                  <a:pt x="213" y="390"/>
                  <a:pt x="213" y="384"/>
                </a:cubicBezTo>
                <a:cubicBezTo>
                  <a:pt x="213" y="378"/>
                  <a:pt x="208" y="373"/>
                  <a:pt x="202" y="373"/>
                </a:cubicBezTo>
                <a:close/>
                <a:moveTo>
                  <a:pt x="384" y="298"/>
                </a:moveTo>
                <a:cubicBezTo>
                  <a:pt x="378" y="298"/>
                  <a:pt x="373" y="303"/>
                  <a:pt x="373" y="309"/>
                </a:cubicBezTo>
                <a:cubicBezTo>
                  <a:pt x="373" y="373"/>
                  <a:pt x="373" y="373"/>
                  <a:pt x="373" y="373"/>
                </a:cubicBezTo>
                <a:cubicBezTo>
                  <a:pt x="309" y="373"/>
                  <a:pt x="309" y="373"/>
                  <a:pt x="309" y="373"/>
                </a:cubicBezTo>
                <a:cubicBezTo>
                  <a:pt x="303" y="373"/>
                  <a:pt x="298" y="378"/>
                  <a:pt x="298" y="384"/>
                </a:cubicBezTo>
                <a:cubicBezTo>
                  <a:pt x="298" y="390"/>
                  <a:pt x="303" y="394"/>
                  <a:pt x="309" y="394"/>
                </a:cubicBezTo>
                <a:cubicBezTo>
                  <a:pt x="384" y="394"/>
                  <a:pt x="384" y="394"/>
                  <a:pt x="384" y="394"/>
                </a:cubicBezTo>
                <a:cubicBezTo>
                  <a:pt x="390" y="394"/>
                  <a:pt x="394" y="390"/>
                  <a:pt x="394" y="384"/>
                </a:cubicBezTo>
                <a:cubicBezTo>
                  <a:pt x="394" y="309"/>
                  <a:pt x="394" y="309"/>
                  <a:pt x="394" y="309"/>
                </a:cubicBezTo>
                <a:cubicBezTo>
                  <a:pt x="394" y="303"/>
                  <a:pt x="390" y="298"/>
                  <a:pt x="384" y="298"/>
                </a:cubicBezTo>
                <a:close/>
                <a:moveTo>
                  <a:pt x="384" y="117"/>
                </a:moveTo>
                <a:cubicBezTo>
                  <a:pt x="309" y="117"/>
                  <a:pt x="309" y="117"/>
                  <a:pt x="309" y="117"/>
                </a:cubicBezTo>
                <a:cubicBezTo>
                  <a:pt x="303" y="117"/>
                  <a:pt x="298" y="122"/>
                  <a:pt x="298" y="128"/>
                </a:cubicBezTo>
                <a:cubicBezTo>
                  <a:pt x="298" y="134"/>
                  <a:pt x="303" y="138"/>
                  <a:pt x="309" y="138"/>
                </a:cubicBezTo>
                <a:cubicBezTo>
                  <a:pt x="373" y="138"/>
                  <a:pt x="373" y="138"/>
                  <a:pt x="373" y="138"/>
                </a:cubicBezTo>
                <a:cubicBezTo>
                  <a:pt x="373" y="202"/>
                  <a:pt x="373" y="202"/>
                  <a:pt x="373" y="202"/>
                </a:cubicBezTo>
                <a:cubicBezTo>
                  <a:pt x="373" y="208"/>
                  <a:pt x="378" y="213"/>
                  <a:pt x="384" y="213"/>
                </a:cubicBezTo>
                <a:cubicBezTo>
                  <a:pt x="390" y="213"/>
                  <a:pt x="394" y="208"/>
                  <a:pt x="394" y="202"/>
                </a:cubicBezTo>
                <a:cubicBezTo>
                  <a:pt x="394" y="128"/>
                  <a:pt x="394" y="128"/>
                  <a:pt x="394" y="128"/>
                </a:cubicBezTo>
                <a:cubicBezTo>
                  <a:pt x="394" y="122"/>
                  <a:pt x="390" y="117"/>
                  <a:pt x="384" y="1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2E5B03-FFA2-4BE6-B546-521E7C5D7D0A}"/>
              </a:ext>
            </a:extLst>
          </p:cNvPr>
          <p:cNvSpPr/>
          <p:nvPr/>
        </p:nvSpPr>
        <p:spPr>
          <a:xfrm>
            <a:off x="5863617" y="1032302"/>
            <a:ext cx="182880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Data Grids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227025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lstStyle/>
          <a:p>
            <a:r>
              <a:rPr lang="en-US"/>
              <a:t>Transcend Reporting Patterns: Current State</a:t>
            </a:r>
          </a:p>
        </p:txBody>
      </p:sp>
      <p:graphicFrame>
        <p:nvGraphicFramePr>
          <p:cNvPr id="2" name="Diagram 1">
            <a:extLst>
              <a:ext uri="{FF2B5EF4-FFF2-40B4-BE49-F238E27FC236}">
                <a16:creationId xmlns:a16="http://schemas.microsoft.com/office/drawing/2014/main" id="{D55140EA-FEAD-98E3-2297-63E11F2317BB}"/>
              </a:ext>
            </a:extLst>
          </p:cNvPr>
          <p:cNvGraphicFramePr/>
          <p:nvPr/>
        </p:nvGraphicFramePr>
        <p:xfrm>
          <a:off x="764903" y="91270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4A222E36-9E7E-E1F5-0EB0-804A40B58BB1}"/>
              </a:ext>
            </a:extLst>
          </p:cNvPr>
          <p:cNvSpPr txBox="1"/>
          <p:nvPr/>
        </p:nvSpPr>
        <p:spPr>
          <a:xfrm>
            <a:off x="8204927" y="3918857"/>
            <a:ext cx="2970528" cy="888274"/>
          </a:xfrm>
          <a:prstGeom prst="rect">
            <a:avLst/>
          </a:prstGeom>
          <a:noFill/>
        </p:spPr>
        <p:txBody>
          <a:bodyPr wrap="square" lIns="182880" tIns="182880" rIns="182880" bIns="182880" rtlCol="0" anchor="ctr" anchorCtr="0">
            <a:noAutofit/>
          </a:bodyPr>
          <a:lstStyle/>
          <a:p>
            <a:pPr algn="ctr"/>
            <a:r>
              <a:rPr lang="en-US" sz="1400" b="1" i="1">
                <a:solidFill>
                  <a:srgbClr val="0070C0"/>
                </a:solidFill>
              </a:rPr>
              <a:t>Challenge: Limited reporting capabilities on Oracle on-prem ERP solution to support operational and compliance needs</a:t>
            </a:r>
          </a:p>
        </p:txBody>
      </p:sp>
      <p:grpSp>
        <p:nvGrpSpPr>
          <p:cNvPr id="11" name="Group 10">
            <a:extLst>
              <a:ext uri="{FF2B5EF4-FFF2-40B4-BE49-F238E27FC236}">
                <a16:creationId xmlns:a16="http://schemas.microsoft.com/office/drawing/2014/main" id="{BFEFAF4C-BF43-DDEC-35AB-25EF29DFC3F4}"/>
              </a:ext>
            </a:extLst>
          </p:cNvPr>
          <p:cNvGrpSpPr/>
          <p:nvPr/>
        </p:nvGrpSpPr>
        <p:grpSpPr>
          <a:xfrm>
            <a:off x="11175454" y="1216176"/>
            <a:ext cx="604701" cy="4956387"/>
            <a:chOff x="11175454" y="1216176"/>
            <a:chExt cx="604701" cy="4956387"/>
          </a:xfrm>
        </p:grpSpPr>
        <p:sp>
          <p:nvSpPr>
            <p:cNvPr id="12" name="Up-Down Arrow 11">
              <a:extLst>
                <a:ext uri="{FF2B5EF4-FFF2-40B4-BE49-F238E27FC236}">
                  <a16:creationId xmlns:a16="http://schemas.microsoft.com/office/drawing/2014/main" id="{0037A9B8-A41C-C56A-6318-DF7CE72072E3}"/>
                </a:ext>
              </a:extLst>
            </p:cNvPr>
            <p:cNvSpPr/>
            <p:nvPr/>
          </p:nvSpPr>
          <p:spPr>
            <a:xfrm>
              <a:off x="11175454" y="1216176"/>
              <a:ext cx="604701" cy="4956387"/>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b="1">
                <a:solidFill>
                  <a:schemeClr val="tx1"/>
                </a:solidFill>
              </a:endParaRPr>
            </a:p>
          </p:txBody>
        </p:sp>
        <p:sp>
          <p:nvSpPr>
            <p:cNvPr id="13" name="TextBox 12">
              <a:extLst>
                <a:ext uri="{FF2B5EF4-FFF2-40B4-BE49-F238E27FC236}">
                  <a16:creationId xmlns:a16="http://schemas.microsoft.com/office/drawing/2014/main" id="{20AD57FA-6DEF-8241-C828-B84FB44F30F5}"/>
                </a:ext>
              </a:extLst>
            </p:cNvPr>
            <p:cNvSpPr txBox="1"/>
            <p:nvPr/>
          </p:nvSpPr>
          <p:spPr>
            <a:xfrm>
              <a:off x="11406776" y="4023360"/>
              <a:ext cx="115571" cy="1445199"/>
            </a:xfrm>
            <a:prstGeom prst="rect">
              <a:avLst/>
            </a:prstGeom>
            <a:noFill/>
          </p:spPr>
          <p:txBody>
            <a:bodyPr vert="vert270" wrap="square" lIns="182880" tIns="182880" rIns="182880" bIns="182880" rtlCol="0" anchor="ctr" anchorCtr="0">
              <a:noAutofit/>
            </a:bodyPr>
            <a:lstStyle/>
            <a:p>
              <a:pPr algn="l"/>
              <a:r>
                <a:rPr lang="en-US" sz="1200" b="1"/>
                <a:t>Transactional</a:t>
              </a:r>
            </a:p>
          </p:txBody>
        </p:sp>
        <p:sp>
          <p:nvSpPr>
            <p:cNvPr id="14" name="TextBox 13">
              <a:extLst>
                <a:ext uri="{FF2B5EF4-FFF2-40B4-BE49-F238E27FC236}">
                  <a16:creationId xmlns:a16="http://schemas.microsoft.com/office/drawing/2014/main" id="{715F299E-6CBB-2557-402B-62D8AF2B87AC}"/>
                </a:ext>
              </a:extLst>
            </p:cNvPr>
            <p:cNvSpPr txBox="1"/>
            <p:nvPr/>
          </p:nvSpPr>
          <p:spPr>
            <a:xfrm>
              <a:off x="11420473" y="1404526"/>
              <a:ext cx="115571" cy="1170610"/>
            </a:xfrm>
            <a:prstGeom prst="rect">
              <a:avLst/>
            </a:prstGeom>
            <a:noFill/>
          </p:spPr>
          <p:txBody>
            <a:bodyPr vert="vert270" wrap="square" lIns="182880" tIns="182880" rIns="182880" bIns="182880" rtlCol="0" anchor="ctr" anchorCtr="0">
              <a:noAutofit/>
            </a:bodyPr>
            <a:lstStyle/>
            <a:p>
              <a:pPr algn="l"/>
              <a:r>
                <a:rPr lang="en-US" sz="1200" b="1"/>
                <a:t>Analytical</a:t>
              </a:r>
            </a:p>
          </p:txBody>
        </p:sp>
      </p:grpSp>
      <p:grpSp>
        <p:nvGrpSpPr>
          <p:cNvPr id="9" name="Group 8">
            <a:extLst>
              <a:ext uri="{FF2B5EF4-FFF2-40B4-BE49-F238E27FC236}">
                <a16:creationId xmlns:a16="http://schemas.microsoft.com/office/drawing/2014/main" id="{B49DC71A-5962-4764-AE7C-4C7004EBA14E}"/>
              </a:ext>
            </a:extLst>
          </p:cNvPr>
          <p:cNvGrpSpPr/>
          <p:nvPr/>
        </p:nvGrpSpPr>
        <p:grpSpPr>
          <a:xfrm>
            <a:off x="10515108" y="91017"/>
            <a:ext cx="384443" cy="564847"/>
            <a:chOff x="10031310" y="132997"/>
            <a:chExt cx="384443" cy="564847"/>
          </a:xfrm>
        </p:grpSpPr>
        <p:sp>
          <p:nvSpPr>
            <p:cNvPr id="15" name="Flowchart: Connector 14">
              <a:extLst>
                <a:ext uri="{FF2B5EF4-FFF2-40B4-BE49-F238E27FC236}">
                  <a16:creationId xmlns:a16="http://schemas.microsoft.com/office/drawing/2014/main" id="{FF62E930-17D1-4A3A-B54C-D61F2A784B76}"/>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6" name="Graphic 15" descr="Microphone with solid fill">
              <a:extLst>
                <a:ext uri="{FF2B5EF4-FFF2-40B4-BE49-F238E27FC236}">
                  <a16:creationId xmlns:a16="http://schemas.microsoft.com/office/drawing/2014/main" id="{330C4778-5CDA-4195-AD4C-DD7D1C6E80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2331" y="225755"/>
              <a:ext cx="363422" cy="363422"/>
            </a:xfrm>
            <a:prstGeom prst="rect">
              <a:avLst/>
            </a:prstGeom>
          </p:spPr>
        </p:pic>
      </p:grpSp>
      <p:sp>
        <p:nvSpPr>
          <p:cNvPr id="17" name="TextBox 16">
            <a:extLst>
              <a:ext uri="{FF2B5EF4-FFF2-40B4-BE49-F238E27FC236}">
                <a16:creationId xmlns:a16="http://schemas.microsoft.com/office/drawing/2014/main" id="{0F859C03-CEB2-44BC-93B2-9FAEDBA456EC}"/>
              </a:ext>
            </a:extLst>
          </p:cNvPr>
          <p:cNvSpPr txBox="1"/>
          <p:nvPr/>
        </p:nvSpPr>
        <p:spPr>
          <a:xfrm>
            <a:off x="10717840" y="239152"/>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3871245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3C474E-2CC7-4823-8B29-9A66B2FBB220}"/>
              </a:ext>
            </a:extLst>
          </p:cNvPr>
          <p:cNvSpPr>
            <a:spLocks noGrp="1"/>
          </p:cNvSpPr>
          <p:nvPr>
            <p:ph type="subTitle" idx="1"/>
          </p:nvPr>
        </p:nvSpPr>
        <p:spPr>
          <a:xfrm>
            <a:off x="7072132" y="1556770"/>
            <a:ext cx="4224346" cy="4531514"/>
          </a:xfrm>
        </p:spPr>
        <p:txBody>
          <a:bodyPr vert="horz" lIns="0" tIns="0" rIns="0" bIns="0" rtlCol="0" anchor="t">
            <a:noAutofit/>
          </a:bodyPr>
          <a:lstStyle/>
          <a:p>
            <a:pPr algn="l"/>
            <a:r>
              <a:rPr lang="en-US" sz="1400" b="1" spc="-30">
                <a:solidFill>
                  <a:schemeClr val="accent6"/>
                </a:solidFill>
                <a:ea typeface="Open Sans"/>
                <a:cs typeface="Open Sans"/>
              </a:rPr>
              <a:t>Key features </a:t>
            </a:r>
            <a:r>
              <a:rPr lang="en-US" sz="1400" spc="-30">
                <a:solidFill>
                  <a:schemeClr val="accent6"/>
                </a:solidFill>
                <a:ea typeface="Open Sans"/>
                <a:cs typeface="Open Sans"/>
              </a:rPr>
              <a:t>:</a:t>
            </a:r>
          </a:p>
          <a:p>
            <a:pPr marL="171450" indent="-171450" algn="l">
              <a:buFont typeface="Arial" panose="020B0604020202020204" pitchFamily="34" charset="0"/>
              <a:buChar char="•"/>
            </a:pPr>
            <a:r>
              <a:rPr lang="en-US" sz="1400" b="1" spc="-30">
                <a:solidFill>
                  <a:schemeClr val="accent6"/>
                </a:solidFill>
                <a:ea typeface="Open Sans"/>
                <a:cs typeface="Open Sans"/>
              </a:rPr>
              <a:t>Enhanced charting</a:t>
            </a:r>
            <a:endParaRPr lang="en-US" sz="1400" spc="-30">
              <a:solidFill>
                <a:schemeClr val="accent6"/>
              </a:solidFill>
              <a:ea typeface="Open Sans"/>
              <a:cs typeface="Open Sans"/>
            </a:endParaRPr>
          </a:p>
          <a:p>
            <a:pPr marL="171450" indent="-171450" algn="l">
              <a:buFont typeface="Arial" panose="020B0604020202020204" pitchFamily="34" charset="0"/>
              <a:buChar char="•"/>
            </a:pPr>
            <a:r>
              <a:rPr lang="en-US" sz="1400" b="1" spc="-30">
                <a:solidFill>
                  <a:schemeClr val="accent6"/>
                </a:solidFill>
                <a:ea typeface="Open Sans"/>
                <a:cs typeface="Open Sans"/>
              </a:rPr>
              <a:t>Automatic Data Source </a:t>
            </a:r>
            <a:r>
              <a:rPr lang="en-US" sz="1400" spc="-30">
                <a:solidFill>
                  <a:schemeClr val="accent6"/>
                </a:solidFill>
                <a:ea typeface="Open Sans"/>
                <a:cs typeface="Open Sans"/>
              </a:rPr>
              <a:t>creation based on EPM cloud application cubes that are on the instance </a:t>
            </a:r>
          </a:p>
          <a:p>
            <a:pPr marL="171450" indent="-171450" algn="l">
              <a:buFont typeface="Arial" panose="020B0604020202020204" pitchFamily="34" charset="0"/>
              <a:buChar char="•"/>
            </a:pPr>
            <a:r>
              <a:rPr lang="en-US" sz="1400" spc="-30">
                <a:solidFill>
                  <a:schemeClr val="accent6"/>
                </a:solidFill>
                <a:ea typeface="Open Sans"/>
                <a:cs typeface="Open Sans"/>
              </a:rPr>
              <a:t>Create, insert and position report objects </a:t>
            </a:r>
          </a:p>
          <a:p>
            <a:pPr marL="171450" indent="-171450" algn="l">
              <a:buFont typeface="Arial" panose="020B0604020202020204" pitchFamily="34" charset="0"/>
              <a:buChar char="•"/>
            </a:pPr>
            <a:r>
              <a:rPr lang="en-US" sz="1400" spc="-30">
                <a:solidFill>
                  <a:schemeClr val="accent6"/>
                </a:solidFill>
                <a:ea typeface="Open Sans"/>
                <a:cs typeface="Arial"/>
              </a:rPr>
              <a:t>Design and preview individual report objects</a:t>
            </a:r>
            <a:endParaRPr lang="en-US" sz="1400" spc="-30">
              <a:solidFill>
                <a:schemeClr val="accent6"/>
              </a:solidFill>
              <a:ea typeface="Open Sans"/>
              <a:cs typeface="Open Sans"/>
            </a:endParaRPr>
          </a:p>
          <a:p>
            <a:pPr marL="171450" indent="-171450" algn="l">
              <a:buFont typeface="Arial" panose="020B0604020202020204" pitchFamily="34" charset="0"/>
              <a:buChar char="•"/>
            </a:pPr>
            <a:r>
              <a:rPr lang="en-US" sz="1400" spc="-30">
                <a:solidFill>
                  <a:schemeClr val="accent6"/>
                </a:solidFill>
                <a:ea typeface="Open Sans"/>
                <a:cs typeface="Open Sans"/>
              </a:rPr>
              <a:t>Insert </a:t>
            </a:r>
            <a:r>
              <a:rPr lang="en-US" sz="1400" b="1" spc="-30">
                <a:solidFill>
                  <a:schemeClr val="accent6"/>
                </a:solidFill>
                <a:ea typeface="Open Sans"/>
                <a:cs typeface="Open Sans"/>
              </a:rPr>
              <a:t>formulas</a:t>
            </a:r>
            <a:r>
              <a:rPr lang="en-US" sz="1400" spc="-30">
                <a:solidFill>
                  <a:schemeClr val="accent6"/>
                </a:solidFill>
                <a:ea typeface="Open Sans"/>
                <a:cs typeface="Open Sans"/>
              </a:rPr>
              <a:t> and </a:t>
            </a:r>
            <a:r>
              <a:rPr lang="en-US" sz="1400" b="1" spc="-30">
                <a:solidFill>
                  <a:schemeClr val="accent6"/>
                </a:solidFill>
                <a:ea typeface="Open Sans"/>
                <a:cs typeface="Open Sans"/>
              </a:rPr>
              <a:t>text functions</a:t>
            </a:r>
          </a:p>
          <a:p>
            <a:pPr marL="171450" indent="-171450" algn="l">
              <a:buFont typeface="Arial" panose="020B0604020202020204" pitchFamily="34" charset="0"/>
              <a:buChar char="•"/>
            </a:pPr>
            <a:r>
              <a:rPr lang="en-US" sz="1400" spc="-30">
                <a:solidFill>
                  <a:schemeClr val="accent6"/>
                </a:solidFill>
                <a:ea typeface="Open Sans"/>
                <a:cs typeface="Open Sans"/>
              </a:rPr>
              <a:t>Conditional formatting, text and Suppression</a:t>
            </a:r>
          </a:p>
          <a:p>
            <a:pPr marL="171450" indent="-171450" algn="l">
              <a:buFont typeface="Arial" panose="020B0604020202020204" pitchFamily="34" charset="0"/>
              <a:buChar char="•"/>
            </a:pPr>
            <a:r>
              <a:rPr lang="en-US" sz="1400" spc="-30">
                <a:solidFill>
                  <a:schemeClr val="accent6"/>
                </a:solidFill>
                <a:ea typeface="Open Sans"/>
                <a:cs typeface="Open Sans"/>
              </a:rPr>
              <a:t>Enhanced Data Source features</a:t>
            </a:r>
          </a:p>
          <a:p>
            <a:pPr marL="171450" indent="-171450" algn="l">
              <a:buFont typeface="Arial" panose="020B0604020202020204" pitchFamily="34" charset="0"/>
              <a:buChar char="•"/>
            </a:pPr>
            <a:r>
              <a:rPr lang="en-US" sz="1400" b="1" spc="-30">
                <a:solidFill>
                  <a:schemeClr val="accent6"/>
                </a:solidFill>
                <a:ea typeface="Open Sans"/>
                <a:cs typeface="Open Sans"/>
              </a:rPr>
              <a:t>Zoom on </a:t>
            </a:r>
            <a:r>
              <a:rPr lang="en-US" sz="1400" spc="-30">
                <a:solidFill>
                  <a:schemeClr val="accent6"/>
                </a:solidFill>
                <a:ea typeface="Open Sans"/>
                <a:cs typeface="Open Sans"/>
              </a:rPr>
              <a:t>parent members </a:t>
            </a:r>
            <a:endParaRPr lang="en-US" sz="1400" spc="-30">
              <a:solidFill>
                <a:schemeClr val="accent6"/>
              </a:solidFill>
              <a:ea typeface="Open Sans" charset="0"/>
              <a:cs typeface="Open Sans" charset="0"/>
            </a:endParaRPr>
          </a:p>
          <a:p>
            <a:pPr marL="171450" indent="-171450" algn="l">
              <a:buFont typeface="Arial" panose="020B0604020202020204" pitchFamily="34" charset="0"/>
              <a:buChar char="•"/>
            </a:pPr>
            <a:r>
              <a:rPr lang="en-US" sz="1400" b="1" spc="-30">
                <a:solidFill>
                  <a:schemeClr val="accent6"/>
                </a:solidFill>
                <a:ea typeface="Open Sans"/>
                <a:cs typeface="Open Sans"/>
              </a:rPr>
              <a:t>Drill to content, Drill Through</a:t>
            </a:r>
            <a:r>
              <a:rPr lang="en-US" sz="1400" spc="-30">
                <a:solidFill>
                  <a:schemeClr val="accent6"/>
                </a:solidFill>
                <a:ea typeface="Open Sans"/>
                <a:cs typeface="Open Sans"/>
              </a:rPr>
              <a:t> &amp; cell file attachments  feature</a:t>
            </a:r>
          </a:p>
          <a:p>
            <a:pPr marL="171450" indent="-171450" algn="l">
              <a:buFont typeface="Arial" panose="020B0604020202020204" pitchFamily="34" charset="0"/>
              <a:buChar char="•"/>
            </a:pPr>
            <a:r>
              <a:rPr lang="en-US" sz="1400" b="1" spc="-30">
                <a:solidFill>
                  <a:schemeClr val="accent6"/>
                </a:solidFill>
                <a:ea typeface="Open Sans"/>
                <a:cs typeface="Open Sans"/>
              </a:rPr>
              <a:t>Report Books </a:t>
            </a:r>
            <a:r>
              <a:rPr lang="en-US" sz="1400" spc="-30">
                <a:solidFill>
                  <a:schemeClr val="accent6"/>
                </a:solidFill>
                <a:ea typeface="Open Sans"/>
                <a:cs typeface="Open Sans"/>
              </a:rPr>
              <a:t>and </a:t>
            </a:r>
            <a:r>
              <a:rPr lang="en-US" sz="1400" b="1" spc="-30">
                <a:solidFill>
                  <a:schemeClr val="accent6"/>
                </a:solidFill>
                <a:ea typeface="Open Sans"/>
                <a:cs typeface="Open Sans"/>
              </a:rPr>
              <a:t>Bursting</a:t>
            </a:r>
            <a:r>
              <a:rPr lang="en-US" sz="1400" spc="-30">
                <a:solidFill>
                  <a:schemeClr val="accent6"/>
                </a:solidFill>
                <a:ea typeface="Open Sans"/>
                <a:cs typeface="Open Sans"/>
              </a:rPr>
              <a:t> definitions</a:t>
            </a:r>
          </a:p>
          <a:p>
            <a:pPr marL="171450" indent="-171450" algn="l">
              <a:buFont typeface="Arial" panose="020B0604020202020204" pitchFamily="34" charset="0"/>
              <a:buChar char="•"/>
            </a:pPr>
            <a:endParaRPr lang="en-US" sz="1600"/>
          </a:p>
          <a:p>
            <a:pPr marL="171450" indent="-171450" algn="l">
              <a:buFont typeface="Arial" panose="020B0604020202020204" pitchFamily="34" charset="0"/>
              <a:buChar char="•"/>
            </a:pPr>
            <a:endParaRPr lang="en-US" sz="1600"/>
          </a:p>
          <a:p>
            <a:pPr algn="l"/>
            <a:endParaRPr lang="en-US" sz="1600"/>
          </a:p>
        </p:txBody>
      </p:sp>
      <p:sp>
        <p:nvSpPr>
          <p:cNvPr id="8" name="TextBox 7">
            <a:extLst>
              <a:ext uri="{FF2B5EF4-FFF2-40B4-BE49-F238E27FC236}">
                <a16:creationId xmlns:a16="http://schemas.microsoft.com/office/drawing/2014/main" id="{609CBC29-27DD-46E9-877A-1AACCD227081}"/>
              </a:ext>
            </a:extLst>
          </p:cNvPr>
          <p:cNvSpPr txBox="1"/>
          <p:nvPr/>
        </p:nvSpPr>
        <p:spPr>
          <a:xfrm>
            <a:off x="895522" y="1041745"/>
            <a:ext cx="1091065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0" i="0" u="none" strike="noStrike" kern="1200" cap="none" spc="-30" normalizeH="0" baseline="0" noProof="0">
                <a:ln>
                  <a:noFill/>
                </a:ln>
                <a:solidFill>
                  <a:srgbClr val="000000"/>
                </a:solidFill>
                <a:effectLst/>
                <a:uLnTx/>
                <a:uFillTx/>
                <a:latin typeface="Arial" panose="020B0604020202020204"/>
                <a:ea typeface="Open Sans" charset="0"/>
                <a:cs typeface="Open Sans" charset="0"/>
              </a:rPr>
              <a:t>Management Reporting provides a user-friendly, robust report development framework along with an enriched report viewer experience.</a:t>
            </a:r>
          </a:p>
        </p:txBody>
      </p:sp>
      <p:sp>
        <p:nvSpPr>
          <p:cNvPr id="6" name="Title 5">
            <a:extLst>
              <a:ext uri="{FF2B5EF4-FFF2-40B4-BE49-F238E27FC236}">
                <a16:creationId xmlns:a16="http://schemas.microsoft.com/office/drawing/2014/main" id="{1B0726B9-EEAA-41DA-8045-FB0B4A327592}"/>
              </a:ext>
            </a:extLst>
          </p:cNvPr>
          <p:cNvSpPr>
            <a:spLocks noGrp="1"/>
          </p:cNvSpPr>
          <p:nvPr>
            <p:ph type="ctrTitle"/>
          </p:nvPr>
        </p:nvSpPr>
        <p:spPr>
          <a:xfrm>
            <a:off x="576070" y="395492"/>
            <a:ext cx="9144000" cy="652008"/>
          </a:xfrm>
        </p:spPr>
        <p:txBody>
          <a:bodyPr>
            <a:normAutofit/>
          </a:bodyPr>
          <a:lstStyle/>
          <a:p>
            <a:pPr algn="l"/>
            <a:r>
              <a:rPr lang="en-US" sz="2400"/>
              <a:t>Management Reporting (MR)</a:t>
            </a:r>
          </a:p>
        </p:txBody>
      </p:sp>
      <p:pic>
        <p:nvPicPr>
          <p:cNvPr id="2050" name="Picture 2" descr="image">
            <a:extLst>
              <a:ext uri="{FF2B5EF4-FFF2-40B4-BE49-F238E27FC236}">
                <a16:creationId xmlns:a16="http://schemas.microsoft.com/office/drawing/2014/main" id="{D0A4294D-4794-4D22-96E8-13C5650EA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23" y="1915129"/>
            <a:ext cx="5089642" cy="390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074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ACF58-011A-482F-B4F0-A2F9F0FB01AD}"/>
              </a:ext>
            </a:extLst>
          </p:cNvPr>
          <p:cNvSpPr>
            <a:spLocks noGrp="1"/>
          </p:cNvSpPr>
          <p:nvPr>
            <p:ph type="title"/>
          </p:nvPr>
        </p:nvSpPr>
        <p:spPr/>
        <p:txBody>
          <a:bodyPr>
            <a:normAutofit fontScale="90000"/>
          </a:bodyPr>
          <a:lstStyle/>
          <a:p>
            <a:r>
              <a:rPr lang="en-US"/>
              <a:t>FCC Management Reporting – Common Use Cases</a:t>
            </a:r>
          </a:p>
        </p:txBody>
      </p:sp>
      <p:graphicFrame>
        <p:nvGraphicFramePr>
          <p:cNvPr id="7" name="Table 7">
            <a:extLst>
              <a:ext uri="{FF2B5EF4-FFF2-40B4-BE49-F238E27FC236}">
                <a16:creationId xmlns:a16="http://schemas.microsoft.com/office/drawing/2014/main" id="{DF581A48-6B3A-4ABE-91C1-F6DA757363E8}"/>
              </a:ext>
            </a:extLst>
          </p:cNvPr>
          <p:cNvGraphicFramePr>
            <a:graphicFrameLocks noGrp="1"/>
          </p:cNvGraphicFramePr>
          <p:nvPr>
            <p:ph sz="quarter" idx="17"/>
          </p:nvPr>
        </p:nvGraphicFramePr>
        <p:xfrm>
          <a:off x="946726" y="1198880"/>
          <a:ext cx="10298548" cy="4933148"/>
        </p:xfrm>
        <a:graphic>
          <a:graphicData uri="http://schemas.openxmlformats.org/drawingml/2006/table">
            <a:tbl>
              <a:tblPr firstRow="1" bandRow="1">
                <a:tableStyleId>{6E25E649-3F16-4E02-A733-19D2CDBF48F0}</a:tableStyleId>
              </a:tblPr>
              <a:tblGrid>
                <a:gridCol w="2574637">
                  <a:extLst>
                    <a:ext uri="{9D8B030D-6E8A-4147-A177-3AD203B41FA5}">
                      <a16:colId xmlns:a16="http://schemas.microsoft.com/office/drawing/2014/main" val="2534704740"/>
                    </a:ext>
                  </a:extLst>
                </a:gridCol>
                <a:gridCol w="2574637">
                  <a:extLst>
                    <a:ext uri="{9D8B030D-6E8A-4147-A177-3AD203B41FA5}">
                      <a16:colId xmlns:a16="http://schemas.microsoft.com/office/drawing/2014/main" val="1052030748"/>
                    </a:ext>
                  </a:extLst>
                </a:gridCol>
                <a:gridCol w="2574637">
                  <a:extLst>
                    <a:ext uri="{9D8B030D-6E8A-4147-A177-3AD203B41FA5}">
                      <a16:colId xmlns:a16="http://schemas.microsoft.com/office/drawing/2014/main" val="3275361534"/>
                    </a:ext>
                  </a:extLst>
                </a:gridCol>
                <a:gridCol w="2574637">
                  <a:extLst>
                    <a:ext uri="{9D8B030D-6E8A-4147-A177-3AD203B41FA5}">
                      <a16:colId xmlns:a16="http://schemas.microsoft.com/office/drawing/2014/main" val="631036945"/>
                    </a:ext>
                  </a:extLst>
                </a:gridCol>
              </a:tblGrid>
              <a:tr h="409244">
                <a:tc>
                  <a:txBody>
                    <a:bodyPr/>
                    <a:lstStyle/>
                    <a:p>
                      <a:pPr algn="ctr"/>
                      <a:r>
                        <a:rPr lang="en-US"/>
                        <a:t>Consolidated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Balance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 &amp; 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Cash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565451"/>
                  </a:ext>
                </a:extLst>
              </a:tr>
              <a:tr h="753984">
                <a:tc>
                  <a:txBody>
                    <a:bodyPr/>
                    <a:lstStyle/>
                    <a:p>
                      <a:pPr algn="ctr"/>
                      <a:r>
                        <a:rPr lang="en-US" sz="1400"/>
                        <a:t>Trial Balance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P&amp;L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Cash Flow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98929"/>
                  </a:ext>
                </a:extLst>
              </a:tr>
              <a:tr h="753984">
                <a:tc>
                  <a:txBody>
                    <a:bodyPr/>
                    <a:lstStyle/>
                    <a:p>
                      <a:pPr algn="ctr"/>
                      <a:r>
                        <a:rPr lang="en-US" sz="1400"/>
                        <a:t>GAAP vs Non-GAAP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Detail Monthly/</a:t>
                      </a:r>
                      <a:r>
                        <a:rPr lang="en-US" sz="1400" err="1"/>
                        <a:t>Qtrly</a:t>
                      </a:r>
                      <a:r>
                        <a:rPr lang="en-US" sz="1400"/>
                        <a:t> Trend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P&amp;L Detail Monthly/</a:t>
                      </a:r>
                      <a:r>
                        <a:rPr lang="en-US" sz="1400" err="1"/>
                        <a:t>Qtrly</a:t>
                      </a:r>
                      <a:r>
                        <a:rPr lang="en-US" sz="1400"/>
                        <a:t> Trend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Comparative Cash 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52418"/>
                  </a:ext>
                </a:extLst>
              </a:tr>
              <a:tr h="753984">
                <a:tc>
                  <a:txBody>
                    <a:bodyPr/>
                    <a:lstStyle/>
                    <a:p>
                      <a:pPr algn="ctr"/>
                      <a:r>
                        <a:rPr lang="en-US" sz="1400"/>
                        <a:t>TB Summary by Entity/Regions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P&amp;L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Cash vs Non-Cash Summary Movement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203354"/>
                  </a:ext>
                </a:extLst>
              </a:tr>
              <a:tr h="753984">
                <a:tc>
                  <a:txBody>
                    <a:bodyPr/>
                    <a:lstStyle/>
                    <a:p>
                      <a:pPr algn="ctr"/>
                      <a:r>
                        <a:rPr lang="en-US" sz="1400"/>
                        <a:t>IC Elim – Tax view (Alternate Tax Entity structure available)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FX Translation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FX Translation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954732"/>
                  </a:ext>
                </a:extLst>
              </a:tr>
              <a:tr h="753984">
                <a:tc>
                  <a:txBody>
                    <a:bodyPr/>
                    <a:lstStyle/>
                    <a:p>
                      <a:pPr algn="ctr"/>
                      <a:r>
                        <a:rPr lang="en-US" sz="1400"/>
                        <a:t>IC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Equity and Historical Overrides FX Translation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112870"/>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Comparative Balance Sheet (Flux </a:t>
                      </a:r>
                      <a:r>
                        <a:rPr lang="en-US" sz="1400" err="1"/>
                        <a:t>Rpt</a:t>
                      </a:r>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65139"/>
                  </a:ext>
                </a:extLst>
              </a:tr>
            </a:tbl>
          </a:graphicData>
        </a:graphic>
      </p:graphicFrame>
    </p:spTree>
    <p:extLst>
      <p:ext uri="{BB962C8B-B14F-4D97-AF65-F5344CB8AC3E}">
        <p14:creationId xmlns:p14="http://schemas.microsoft.com/office/powerpoint/2010/main" val="36864526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ACF58-011A-482F-B4F0-A2F9F0FB01AD}"/>
              </a:ext>
            </a:extLst>
          </p:cNvPr>
          <p:cNvSpPr>
            <a:spLocks noGrp="1"/>
          </p:cNvSpPr>
          <p:nvPr>
            <p:ph type="title"/>
          </p:nvPr>
        </p:nvSpPr>
        <p:spPr/>
        <p:txBody>
          <a:bodyPr/>
          <a:lstStyle/>
          <a:p>
            <a:r>
              <a:rPr lang="en-US"/>
              <a:t>EPB Reporting – Common Use Cases</a:t>
            </a:r>
          </a:p>
        </p:txBody>
      </p:sp>
      <p:graphicFrame>
        <p:nvGraphicFramePr>
          <p:cNvPr id="7" name="Table 7">
            <a:extLst>
              <a:ext uri="{FF2B5EF4-FFF2-40B4-BE49-F238E27FC236}">
                <a16:creationId xmlns:a16="http://schemas.microsoft.com/office/drawing/2014/main" id="{DF581A48-6B3A-4ABE-91C1-F6DA757363E8}"/>
              </a:ext>
            </a:extLst>
          </p:cNvPr>
          <p:cNvGraphicFramePr>
            <a:graphicFrameLocks noGrp="1"/>
          </p:cNvGraphicFramePr>
          <p:nvPr>
            <p:ph sz="quarter" idx="17"/>
          </p:nvPr>
        </p:nvGraphicFramePr>
        <p:xfrm>
          <a:off x="575311" y="1109980"/>
          <a:ext cx="10972800" cy="5103024"/>
        </p:xfrm>
        <a:graphic>
          <a:graphicData uri="http://schemas.openxmlformats.org/drawingml/2006/table">
            <a:tbl>
              <a:tblPr firstRow="1" bandRow="1">
                <a:tableStyleId>{6E25E649-3F16-4E02-A733-19D2CDBF48F0}</a:tableStyleId>
              </a:tblPr>
              <a:tblGrid>
                <a:gridCol w="2743200">
                  <a:extLst>
                    <a:ext uri="{9D8B030D-6E8A-4147-A177-3AD203B41FA5}">
                      <a16:colId xmlns:a16="http://schemas.microsoft.com/office/drawing/2014/main" val="2534704740"/>
                    </a:ext>
                  </a:extLst>
                </a:gridCol>
                <a:gridCol w="2743200">
                  <a:extLst>
                    <a:ext uri="{9D8B030D-6E8A-4147-A177-3AD203B41FA5}">
                      <a16:colId xmlns:a16="http://schemas.microsoft.com/office/drawing/2014/main" val="1052030748"/>
                    </a:ext>
                  </a:extLst>
                </a:gridCol>
                <a:gridCol w="2743200">
                  <a:extLst>
                    <a:ext uri="{9D8B030D-6E8A-4147-A177-3AD203B41FA5}">
                      <a16:colId xmlns:a16="http://schemas.microsoft.com/office/drawing/2014/main" val="3275361534"/>
                    </a:ext>
                  </a:extLst>
                </a:gridCol>
                <a:gridCol w="2743200">
                  <a:extLst>
                    <a:ext uri="{9D8B030D-6E8A-4147-A177-3AD203B41FA5}">
                      <a16:colId xmlns:a16="http://schemas.microsoft.com/office/drawing/2014/main" val="631036945"/>
                    </a:ext>
                  </a:extLst>
                </a:gridCol>
              </a:tblGrid>
              <a:tr h="409244">
                <a:tc>
                  <a:txBody>
                    <a:bodyPr/>
                    <a:lstStyle/>
                    <a:p>
                      <a:pPr algn="ctr"/>
                      <a:r>
                        <a:rPr lang="en-US" sz="1600"/>
                        <a:t>Balance Sheet / Cash Flow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 &amp; L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Projects &amp; Capital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Workforce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565451"/>
                  </a:ext>
                </a:extLst>
              </a:tr>
              <a:tr h="753984">
                <a:tc>
                  <a:txBody>
                    <a:bodyPr/>
                    <a:lstStyle/>
                    <a:p>
                      <a:pPr algn="ctr"/>
                      <a:r>
                        <a:rPr lang="en-US" sz="1400"/>
                        <a:t>Balance Sheet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Revenue Planning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Professional Services – Revenue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Headcount Trends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98929"/>
                  </a:ext>
                </a:extLst>
              </a:tr>
              <a:tr h="753984">
                <a:tc>
                  <a:txBody>
                    <a:bodyPr/>
                    <a:lstStyle/>
                    <a:p>
                      <a:pPr algn="ctr"/>
                      <a:r>
                        <a:rPr lang="en-US" sz="1400"/>
                        <a:t>Balance Sheet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Expense Planning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Professional Services – Expense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New Hires &amp; Departures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52418"/>
                  </a:ext>
                </a:extLst>
              </a:tr>
              <a:tr h="753984">
                <a:tc>
                  <a:txBody>
                    <a:bodyPr/>
                    <a:lstStyle/>
                    <a:p>
                      <a:pPr algn="ctr"/>
                      <a:r>
                        <a:rPr lang="en-US" sz="1400"/>
                        <a:t>Cash Flow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Revenue Variance Actual to Plan /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Capitalized 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Headcount by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203354"/>
                  </a:ext>
                </a:extLst>
              </a:tr>
              <a:tr h="753984">
                <a:tc>
                  <a:txBody>
                    <a:bodyPr/>
                    <a:lstStyle/>
                    <a:p>
                      <a:pPr algn="ctr"/>
                      <a:r>
                        <a:rPr lang="en-US" sz="1400"/>
                        <a:t>Cash Flow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Expense Variance Actual to Plan /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Benefits Expense by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954732"/>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Bookings / ARR Trends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Merit Increase 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112870"/>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P&amp;L Summary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Workforce Expense Details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65139"/>
                  </a:ext>
                </a:extLst>
              </a:tr>
            </a:tbl>
          </a:graphicData>
        </a:graphic>
      </p:graphicFrame>
    </p:spTree>
    <p:extLst>
      <p:ext uri="{BB962C8B-B14F-4D97-AF65-F5344CB8AC3E}">
        <p14:creationId xmlns:p14="http://schemas.microsoft.com/office/powerpoint/2010/main" val="2557159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6D53-D3E1-46DC-972C-CEE63BDAEEB6}"/>
              </a:ext>
            </a:extLst>
          </p:cNvPr>
          <p:cNvSpPr>
            <a:spLocks noGrp="1"/>
          </p:cNvSpPr>
          <p:nvPr>
            <p:ph type="title"/>
          </p:nvPr>
        </p:nvSpPr>
        <p:spPr>
          <a:xfrm>
            <a:off x="527049" y="121987"/>
            <a:ext cx="11216217" cy="728663"/>
          </a:xfrm>
        </p:spPr>
        <p:txBody>
          <a:bodyPr>
            <a:normAutofit fontScale="90000"/>
          </a:bodyPr>
          <a:lstStyle/>
          <a:p>
            <a:br>
              <a:rPr lang="en-US">
                <a:solidFill>
                  <a:srgbClr val="2372B9"/>
                </a:solidFill>
              </a:rPr>
            </a:br>
            <a:r>
              <a:rPr lang="en-US"/>
              <a:t>Simplifying the choice: Ad-hoc Vs. Standardized</a:t>
            </a:r>
          </a:p>
        </p:txBody>
      </p:sp>
      <p:graphicFrame>
        <p:nvGraphicFramePr>
          <p:cNvPr id="55" name="Content Placeholder 9">
            <a:extLst>
              <a:ext uri="{FF2B5EF4-FFF2-40B4-BE49-F238E27FC236}">
                <a16:creationId xmlns:a16="http://schemas.microsoft.com/office/drawing/2014/main" id="{C74B3696-F4FB-4391-8B17-7A2798343236}"/>
              </a:ext>
            </a:extLst>
          </p:cNvPr>
          <p:cNvGraphicFramePr>
            <a:graphicFrameLocks/>
          </p:cNvGraphicFramePr>
          <p:nvPr/>
        </p:nvGraphicFramePr>
        <p:xfrm>
          <a:off x="1650685" y="3126688"/>
          <a:ext cx="4009394" cy="3794760"/>
        </p:xfrm>
        <a:graphic>
          <a:graphicData uri="http://schemas.openxmlformats.org/drawingml/2006/table">
            <a:tbl>
              <a:tblPr firstRow="1" bandRow="1"/>
              <a:tblGrid>
                <a:gridCol w="4009394">
                  <a:extLst>
                    <a:ext uri="{9D8B030D-6E8A-4147-A177-3AD203B41FA5}">
                      <a16:colId xmlns:a16="http://schemas.microsoft.com/office/drawing/2014/main" val="20000"/>
                    </a:ext>
                  </a:extLst>
                </a:gridCol>
              </a:tblGrid>
              <a:tr h="3051081">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Business users to have ability to change reports or create new reports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Support ad-hoc analysis and fact finding</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Easy to use and quick data retrieval for business users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Low number of users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little to no standardization</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Fairly simple formatting or calculations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Comprised of a single data source</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Have basic performance needs</a:t>
                      </a: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txBody>
                  <a:tcPr marL="68652" marR="686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6" name="Content Placeholder 9">
            <a:extLst>
              <a:ext uri="{FF2B5EF4-FFF2-40B4-BE49-F238E27FC236}">
                <a16:creationId xmlns:a16="http://schemas.microsoft.com/office/drawing/2014/main" id="{F29DBF12-6681-4086-B745-E5BCB35AFC8E}"/>
              </a:ext>
            </a:extLst>
          </p:cNvPr>
          <p:cNvGraphicFramePr>
            <a:graphicFrameLocks/>
          </p:cNvGraphicFramePr>
          <p:nvPr/>
        </p:nvGraphicFramePr>
        <p:xfrm>
          <a:off x="5810680" y="3126688"/>
          <a:ext cx="4009395" cy="3677920"/>
        </p:xfrm>
        <a:graphic>
          <a:graphicData uri="http://schemas.openxmlformats.org/drawingml/2006/table">
            <a:tbl>
              <a:tblPr firstRow="1" bandRow="1"/>
              <a:tblGrid>
                <a:gridCol w="4009395">
                  <a:extLst>
                    <a:ext uri="{9D8B030D-6E8A-4147-A177-3AD203B41FA5}">
                      <a16:colId xmlns:a16="http://schemas.microsoft.com/office/drawing/2014/main" val="20000"/>
                    </a:ext>
                  </a:extLst>
                </a:gridCol>
              </a:tblGrid>
              <a:tr h="3130280">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Specially designed to address a use case</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Strong formatting capabilities for pixel perfect reports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Strong In-Report calculation capabilities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Easy for designer to define and control report outline</a:t>
                      </a:r>
                    </a:p>
                    <a:p>
                      <a:pPr marL="171450" indent="-182880" algn="l" defTabSz="914400" rtl="0" eaLnBrk="1" fontAlgn="base" latinLnBrk="0" hangingPunct="1">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High number of users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a consistent standard view</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Contain specific formatting and complex calculations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May contain data from multiple sources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optimal performance during large queries and heavy usage</a:t>
                      </a: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kern="1200" cap="none" normalizeH="0" baseline="0">
                        <a:ln>
                          <a:noFill/>
                        </a:ln>
                        <a:solidFill>
                          <a:schemeClr val="tx2"/>
                        </a:solidFill>
                        <a:effectLst/>
                        <a:latin typeface="+mn-lt"/>
                        <a:ea typeface=""/>
                        <a:cs typeface=""/>
                      </a:endParaRPr>
                    </a:p>
                  </a:txBody>
                  <a:tcPr marL="68652" marR="686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Rectangle 56">
            <a:extLst>
              <a:ext uri="{FF2B5EF4-FFF2-40B4-BE49-F238E27FC236}">
                <a16:creationId xmlns:a16="http://schemas.microsoft.com/office/drawing/2014/main" id="{4AA58371-F3DD-4B08-A7BC-03B949DD6F0D}"/>
              </a:ext>
            </a:extLst>
          </p:cNvPr>
          <p:cNvSpPr/>
          <p:nvPr/>
        </p:nvSpPr>
        <p:spPr>
          <a:xfrm>
            <a:off x="5733109" y="2501190"/>
            <a:ext cx="2468880" cy="173736"/>
          </a:xfrm>
          <a:prstGeom prst="rect">
            <a:avLst/>
          </a:prstGeom>
          <a:solidFill>
            <a:schemeClr val="accent3"/>
          </a:solidFill>
          <a:ln w="25400" cap="flat" cmpd="sng" algn="ctr">
            <a:noFill/>
            <a:prstDash val="solid"/>
          </a:ln>
          <a:effectLst/>
        </p:spPr>
        <p:txBody>
          <a:bodyPr rtlCol="0" anchor="ctr"/>
          <a:lstStyle/>
          <a:p>
            <a:pPr>
              <a:defRPr/>
            </a:pPr>
            <a:endParaRPr lang="en-US" sz="2000" kern="0">
              <a:solidFill>
                <a:srgbClr val="FFFFFF"/>
              </a:solidFill>
            </a:endParaRPr>
          </a:p>
        </p:txBody>
      </p:sp>
      <p:sp>
        <p:nvSpPr>
          <p:cNvPr id="58" name="Rectangle 57">
            <a:extLst>
              <a:ext uri="{FF2B5EF4-FFF2-40B4-BE49-F238E27FC236}">
                <a16:creationId xmlns:a16="http://schemas.microsoft.com/office/drawing/2014/main" id="{EAEBE76E-1C43-424B-8AD3-DF0B85E740D2}"/>
              </a:ext>
            </a:extLst>
          </p:cNvPr>
          <p:cNvSpPr/>
          <p:nvPr/>
        </p:nvSpPr>
        <p:spPr>
          <a:xfrm rot="10800000">
            <a:off x="3375344" y="2501189"/>
            <a:ext cx="2357763" cy="171980"/>
          </a:xfrm>
          <a:prstGeom prst="rect">
            <a:avLst/>
          </a:prstGeom>
          <a:solidFill>
            <a:srgbClr val="006A36"/>
          </a:solidFill>
          <a:ln w="25400" cap="flat" cmpd="sng" algn="ctr">
            <a:noFill/>
            <a:prstDash val="solid"/>
          </a:ln>
          <a:effectLst/>
        </p:spPr>
        <p:txBody>
          <a:bodyPr rtlCol="0" anchor="ctr"/>
          <a:lstStyle/>
          <a:p>
            <a:pPr algn="ctr">
              <a:defRPr/>
            </a:pPr>
            <a:endParaRPr lang="en-US" sz="2000" kern="0">
              <a:solidFill>
                <a:srgbClr val="002776"/>
              </a:solidFill>
            </a:endParaRPr>
          </a:p>
        </p:txBody>
      </p:sp>
      <p:sp>
        <p:nvSpPr>
          <p:cNvPr id="59" name="TextBox 58">
            <a:extLst>
              <a:ext uri="{FF2B5EF4-FFF2-40B4-BE49-F238E27FC236}">
                <a16:creationId xmlns:a16="http://schemas.microsoft.com/office/drawing/2014/main" id="{4273862B-E30B-454F-9D9E-11263DF965DF}"/>
              </a:ext>
            </a:extLst>
          </p:cNvPr>
          <p:cNvSpPr txBox="1"/>
          <p:nvPr/>
        </p:nvSpPr>
        <p:spPr>
          <a:xfrm>
            <a:off x="6873641" y="2767511"/>
            <a:ext cx="1887917" cy="369332"/>
          </a:xfrm>
          <a:prstGeom prst="rect">
            <a:avLst/>
          </a:prstGeom>
          <a:noFill/>
        </p:spPr>
        <p:txBody>
          <a:bodyPr wrap="square" rtlCol="0">
            <a:spAutoFit/>
          </a:bodyPr>
          <a:lstStyle/>
          <a:p>
            <a:pPr algn="ctr">
              <a:defRPr/>
            </a:pPr>
            <a:r>
              <a:rPr lang="en-US" b="1" kern="0">
                <a:solidFill>
                  <a:srgbClr val="002776"/>
                </a:solidFill>
              </a:rPr>
              <a:t>Standardized</a:t>
            </a:r>
          </a:p>
        </p:txBody>
      </p:sp>
      <p:sp>
        <p:nvSpPr>
          <p:cNvPr id="60" name="TextBox 59">
            <a:extLst>
              <a:ext uri="{FF2B5EF4-FFF2-40B4-BE49-F238E27FC236}">
                <a16:creationId xmlns:a16="http://schemas.microsoft.com/office/drawing/2014/main" id="{03C08C9F-1478-4C76-A6DF-A9BB50865475}"/>
              </a:ext>
            </a:extLst>
          </p:cNvPr>
          <p:cNvSpPr txBox="1"/>
          <p:nvPr/>
        </p:nvSpPr>
        <p:spPr>
          <a:xfrm>
            <a:off x="2570641" y="2767511"/>
            <a:ext cx="2173965" cy="369332"/>
          </a:xfrm>
          <a:prstGeom prst="rect">
            <a:avLst/>
          </a:prstGeom>
          <a:noFill/>
        </p:spPr>
        <p:txBody>
          <a:bodyPr wrap="square" rtlCol="0">
            <a:spAutoFit/>
          </a:bodyPr>
          <a:lstStyle>
            <a:defPPr>
              <a:defRPr lang="en-US"/>
            </a:defPPr>
            <a:lvl1pPr>
              <a:defRPr sz="2000"/>
            </a:lvl1pPr>
          </a:lstStyle>
          <a:p>
            <a:pPr algn="ctr">
              <a:defRPr/>
            </a:pPr>
            <a:r>
              <a:rPr lang="en-US" sz="1800" b="1" kern="0">
                <a:solidFill>
                  <a:srgbClr val="002776"/>
                </a:solidFill>
              </a:rPr>
              <a:t>Ad-hoc</a:t>
            </a:r>
          </a:p>
        </p:txBody>
      </p:sp>
      <p:grpSp>
        <p:nvGrpSpPr>
          <p:cNvPr id="61" name="Group 60">
            <a:extLst>
              <a:ext uri="{FF2B5EF4-FFF2-40B4-BE49-F238E27FC236}">
                <a16:creationId xmlns:a16="http://schemas.microsoft.com/office/drawing/2014/main" id="{CCB5D6EC-C151-4957-87C1-0B5BF03E359E}"/>
              </a:ext>
            </a:extLst>
          </p:cNvPr>
          <p:cNvGrpSpPr>
            <a:grpSpLocks noChangeAspect="1"/>
          </p:cNvGrpSpPr>
          <p:nvPr/>
        </p:nvGrpSpPr>
        <p:grpSpPr bwMode="auto">
          <a:xfrm>
            <a:off x="7301677" y="1245234"/>
            <a:ext cx="2604323" cy="1463040"/>
            <a:chOff x="1798" y="2059"/>
            <a:chExt cx="2888" cy="1542"/>
          </a:xfrm>
          <a:solidFill>
            <a:schemeClr val="accent3"/>
          </a:solidFill>
        </p:grpSpPr>
        <p:sp>
          <p:nvSpPr>
            <p:cNvPr id="62" name="Freeform 57">
              <a:extLst>
                <a:ext uri="{FF2B5EF4-FFF2-40B4-BE49-F238E27FC236}">
                  <a16:creationId xmlns:a16="http://schemas.microsoft.com/office/drawing/2014/main" id="{11C495B6-8E6B-4A80-ACCD-42DF28675A0E}"/>
                </a:ext>
              </a:extLst>
            </p:cNvPr>
            <p:cNvSpPr>
              <a:spLocks/>
            </p:cNvSpPr>
            <p:nvPr/>
          </p:nvSpPr>
          <p:spPr bwMode="blackWhite">
            <a:xfrm>
              <a:off x="1798" y="3183"/>
              <a:ext cx="2888" cy="418"/>
            </a:xfrm>
            <a:custGeom>
              <a:avLst/>
              <a:gdLst>
                <a:gd name="T0" fmla="*/ 2824 w 2888"/>
                <a:gd name="T1" fmla="*/ 190 h 418"/>
                <a:gd name="T2" fmla="*/ 2455 w 2888"/>
                <a:gd name="T3" fmla="*/ 0 h 418"/>
                <a:gd name="T4" fmla="*/ 2558 w 2888"/>
                <a:gd name="T5" fmla="*/ 88 h 418"/>
                <a:gd name="T6" fmla="*/ 0 w 2888"/>
                <a:gd name="T7" fmla="*/ 190 h 418"/>
                <a:gd name="T8" fmla="*/ 621 w 2888"/>
                <a:gd name="T9" fmla="*/ 380 h 418"/>
                <a:gd name="T10" fmla="*/ 2755 w 2888"/>
                <a:gd name="T11" fmla="*/ 333 h 418"/>
                <a:gd name="T12" fmla="*/ 2887 w 2888"/>
                <a:gd name="T13" fmla="*/ 417 h 418"/>
                <a:gd name="T14" fmla="*/ 2824 w 2888"/>
                <a:gd name="T15" fmla="*/ 190 h 418"/>
                <a:gd name="T16" fmla="*/ 0 60000 65536"/>
                <a:gd name="T17" fmla="*/ 0 60000 65536"/>
                <a:gd name="T18" fmla="*/ 0 60000 65536"/>
                <a:gd name="T19" fmla="*/ 0 60000 65536"/>
                <a:gd name="T20" fmla="*/ 0 60000 65536"/>
                <a:gd name="T21" fmla="*/ 0 60000 65536"/>
                <a:gd name="T22" fmla="*/ 0 60000 65536"/>
                <a:gd name="T23" fmla="*/ 0 60000 65536"/>
                <a:gd name="T24" fmla="*/ 0 w 2888"/>
                <a:gd name="T25" fmla="*/ 0 h 418"/>
                <a:gd name="T26" fmla="*/ 2888 w 2888"/>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8" h="418">
                  <a:moveTo>
                    <a:pt x="2824" y="190"/>
                  </a:moveTo>
                  <a:lnTo>
                    <a:pt x="2455" y="0"/>
                  </a:lnTo>
                  <a:lnTo>
                    <a:pt x="2558" y="88"/>
                  </a:lnTo>
                  <a:lnTo>
                    <a:pt x="0" y="190"/>
                  </a:lnTo>
                  <a:lnTo>
                    <a:pt x="621" y="380"/>
                  </a:lnTo>
                  <a:lnTo>
                    <a:pt x="2755" y="333"/>
                  </a:lnTo>
                  <a:lnTo>
                    <a:pt x="2887" y="417"/>
                  </a:lnTo>
                  <a:lnTo>
                    <a:pt x="2824" y="190"/>
                  </a:lnTo>
                </a:path>
              </a:pathLst>
            </a:custGeom>
            <a:grpFill/>
            <a:ln w="9525" cap="rnd" cmpd="sng">
              <a:solidFill>
                <a:schemeClr val="bg1"/>
              </a:solidFill>
              <a:prstDash val="solid"/>
              <a:round/>
              <a:headEnd/>
              <a:tailEnd/>
            </a:ln>
          </p:spPr>
          <p:txBody>
            <a:bodyPr/>
            <a:lstStyle/>
            <a:p>
              <a:endParaRPr lang="en-US" sz="1200">
                <a:solidFill>
                  <a:srgbClr val="000000"/>
                </a:solidFill>
              </a:endParaRPr>
            </a:p>
          </p:txBody>
        </p:sp>
        <p:sp>
          <p:nvSpPr>
            <p:cNvPr id="64" name="Freeform 59">
              <a:extLst>
                <a:ext uri="{FF2B5EF4-FFF2-40B4-BE49-F238E27FC236}">
                  <a16:creationId xmlns:a16="http://schemas.microsoft.com/office/drawing/2014/main" id="{5E5F5B95-37D3-4275-95FF-916FEB0162E4}"/>
                </a:ext>
              </a:extLst>
            </p:cNvPr>
            <p:cNvSpPr>
              <a:spLocks/>
            </p:cNvSpPr>
            <p:nvPr/>
          </p:nvSpPr>
          <p:spPr bwMode="blackWhite">
            <a:xfrm>
              <a:off x="1800" y="2059"/>
              <a:ext cx="2690" cy="1505"/>
            </a:xfrm>
            <a:custGeom>
              <a:avLst/>
              <a:gdLst>
                <a:gd name="T0" fmla="*/ 669 w 2690"/>
                <a:gd name="T1" fmla="*/ 1491 h 1505"/>
                <a:gd name="T2" fmla="*/ 790 w 2690"/>
                <a:gd name="T3" fmla="*/ 1458 h 1505"/>
                <a:gd name="T4" fmla="*/ 909 w 2690"/>
                <a:gd name="T5" fmla="*/ 1415 h 1505"/>
                <a:gd name="T6" fmla="*/ 1024 w 2690"/>
                <a:gd name="T7" fmla="*/ 1361 h 1505"/>
                <a:gd name="T8" fmla="*/ 1137 w 2690"/>
                <a:gd name="T9" fmla="*/ 1296 h 1505"/>
                <a:gd name="T10" fmla="*/ 1244 w 2690"/>
                <a:gd name="T11" fmla="*/ 1223 h 1505"/>
                <a:gd name="T12" fmla="*/ 1346 w 2690"/>
                <a:gd name="T13" fmla="*/ 1140 h 1505"/>
                <a:gd name="T14" fmla="*/ 1441 w 2690"/>
                <a:gd name="T15" fmla="*/ 1049 h 1505"/>
                <a:gd name="T16" fmla="*/ 1529 w 2690"/>
                <a:gd name="T17" fmla="*/ 951 h 1505"/>
                <a:gd name="T18" fmla="*/ 1609 w 2690"/>
                <a:gd name="T19" fmla="*/ 846 h 1505"/>
                <a:gd name="T20" fmla="*/ 1680 w 2690"/>
                <a:gd name="T21" fmla="*/ 735 h 1505"/>
                <a:gd name="T22" fmla="*/ 1723 w 2690"/>
                <a:gd name="T23" fmla="*/ 673 h 1505"/>
                <a:gd name="T24" fmla="*/ 1770 w 2690"/>
                <a:gd name="T25" fmla="*/ 614 h 1505"/>
                <a:gd name="T26" fmla="*/ 1819 w 2690"/>
                <a:gd name="T27" fmla="*/ 559 h 1505"/>
                <a:gd name="T28" fmla="*/ 1870 w 2690"/>
                <a:gd name="T29" fmla="*/ 510 h 1505"/>
                <a:gd name="T30" fmla="*/ 1922 w 2690"/>
                <a:gd name="T31" fmla="*/ 468 h 1505"/>
                <a:gd name="T32" fmla="*/ 1972 w 2690"/>
                <a:gd name="T33" fmla="*/ 433 h 1505"/>
                <a:gd name="T34" fmla="*/ 2020 w 2690"/>
                <a:gd name="T35" fmla="*/ 407 h 1505"/>
                <a:gd name="T36" fmla="*/ 2065 w 2690"/>
                <a:gd name="T37" fmla="*/ 389 h 1505"/>
                <a:gd name="T38" fmla="*/ 2155 w 2690"/>
                <a:gd name="T39" fmla="*/ 371 h 1505"/>
                <a:gd name="T40" fmla="*/ 2295 w 2690"/>
                <a:gd name="T41" fmla="*/ 351 h 1505"/>
                <a:gd name="T42" fmla="*/ 2435 w 2690"/>
                <a:gd name="T43" fmla="*/ 343 h 1505"/>
                <a:gd name="T44" fmla="*/ 2546 w 2690"/>
                <a:gd name="T45" fmla="*/ 379 h 1505"/>
                <a:gd name="T46" fmla="*/ 2621 w 2690"/>
                <a:gd name="T47" fmla="*/ 452 h 1505"/>
                <a:gd name="T48" fmla="*/ 2689 w 2690"/>
                <a:gd name="T49" fmla="*/ 532 h 1505"/>
                <a:gd name="T50" fmla="*/ 2494 w 2690"/>
                <a:gd name="T51" fmla="*/ 119 h 1505"/>
                <a:gd name="T52" fmla="*/ 2173 w 2690"/>
                <a:gd name="T53" fmla="*/ 37 h 1505"/>
                <a:gd name="T54" fmla="*/ 2157 w 2690"/>
                <a:gd name="T55" fmla="*/ 97 h 1505"/>
                <a:gd name="T56" fmla="*/ 2056 w 2690"/>
                <a:gd name="T57" fmla="*/ 88 h 1505"/>
                <a:gd name="T58" fmla="*/ 1955 w 2690"/>
                <a:gd name="T59" fmla="*/ 88 h 1505"/>
                <a:gd name="T60" fmla="*/ 1854 w 2690"/>
                <a:gd name="T61" fmla="*/ 97 h 1505"/>
                <a:gd name="T62" fmla="*/ 1755 w 2690"/>
                <a:gd name="T63" fmla="*/ 115 h 1505"/>
                <a:gd name="T64" fmla="*/ 1658 w 2690"/>
                <a:gd name="T65" fmla="*/ 140 h 1505"/>
                <a:gd name="T66" fmla="*/ 1586 w 2690"/>
                <a:gd name="T67" fmla="*/ 165 h 1505"/>
                <a:gd name="T68" fmla="*/ 1519 w 2690"/>
                <a:gd name="T69" fmla="*/ 199 h 1505"/>
                <a:gd name="T70" fmla="*/ 1459 w 2690"/>
                <a:gd name="T71" fmla="*/ 242 h 1505"/>
                <a:gd name="T72" fmla="*/ 1407 w 2690"/>
                <a:gd name="T73" fmla="*/ 293 h 1505"/>
                <a:gd name="T74" fmla="*/ 1365 w 2690"/>
                <a:gd name="T75" fmla="*/ 349 h 1505"/>
                <a:gd name="T76" fmla="*/ 1333 w 2690"/>
                <a:gd name="T77" fmla="*/ 411 h 1505"/>
                <a:gd name="T78" fmla="*/ 1283 w 2690"/>
                <a:gd name="T79" fmla="*/ 522 h 1505"/>
                <a:gd name="T80" fmla="*/ 1222 w 2690"/>
                <a:gd name="T81" fmla="*/ 629 h 1505"/>
                <a:gd name="T82" fmla="*/ 1150 w 2690"/>
                <a:gd name="T83" fmla="*/ 731 h 1505"/>
                <a:gd name="T84" fmla="*/ 1068 w 2690"/>
                <a:gd name="T85" fmla="*/ 827 h 1505"/>
                <a:gd name="T86" fmla="*/ 977 w 2690"/>
                <a:gd name="T87" fmla="*/ 916 h 1505"/>
                <a:gd name="T88" fmla="*/ 876 w 2690"/>
                <a:gd name="T89" fmla="*/ 998 h 1505"/>
                <a:gd name="T90" fmla="*/ 768 w 2690"/>
                <a:gd name="T91" fmla="*/ 1072 h 1505"/>
                <a:gd name="T92" fmla="*/ 652 w 2690"/>
                <a:gd name="T93" fmla="*/ 1137 h 1505"/>
                <a:gd name="T94" fmla="*/ 530 w 2690"/>
                <a:gd name="T95" fmla="*/ 1193 h 1505"/>
                <a:gd name="T96" fmla="*/ 403 w 2690"/>
                <a:gd name="T97" fmla="*/ 1239 h 1505"/>
                <a:gd name="T98" fmla="*/ 272 w 2690"/>
                <a:gd name="T99" fmla="*/ 1275 h 1505"/>
                <a:gd name="T100" fmla="*/ 137 w 2690"/>
                <a:gd name="T101" fmla="*/ 1301 h 1505"/>
                <a:gd name="T102" fmla="*/ 0 w 2690"/>
                <a:gd name="T103" fmla="*/ 1317 h 15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0"/>
                <a:gd name="T157" fmla="*/ 0 h 1505"/>
                <a:gd name="T158" fmla="*/ 2690 w 2690"/>
                <a:gd name="T159" fmla="*/ 1505 h 15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0" h="1505">
                  <a:moveTo>
                    <a:pt x="608" y="1504"/>
                  </a:moveTo>
                  <a:lnTo>
                    <a:pt x="669" y="1491"/>
                  </a:lnTo>
                  <a:lnTo>
                    <a:pt x="730" y="1476"/>
                  </a:lnTo>
                  <a:lnTo>
                    <a:pt x="790" y="1458"/>
                  </a:lnTo>
                  <a:lnTo>
                    <a:pt x="850" y="1438"/>
                  </a:lnTo>
                  <a:lnTo>
                    <a:pt x="909" y="1415"/>
                  </a:lnTo>
                  <a:lnTo>
                    <a:pt x="968" y="1389"/>
                  </a:lnTo>
                  <a:lnTo>
                    <a:pt x="1024" y="1361"/>
                  </a:lnTo>
                  <a:lnTo>
                    <a:pt x="1081" y="1330"/>
                  </a:lnTo>
                  <a:lnTo>
                    <a:pt x="1137" y="1296"/>
                  </a:lnTo>
                  <a:lnTo>
                    <a:pt x="1191" y="1261"/>
                  </a:lnTo>
                  <a:lnTo>
                    <a:pt x="1244" y="1223"/>
                  </a:lnTo>
                  <a:lnTo>
                    <a:pt x="1296" y="1182"/>
                  </a:lnTo>
                  <a:lnTo>
                    <a:pt x="1346" y="1140"/>
                  </a:lnTo>
                  <a:lnTo>
                    <a:pt x="1395" y="1096"/>
                  </a:lnTo>
                  <a:lnTo>
                    <a:pt x="1441" y="1049"/>
                  </a:lnTo>
                  <a:lnTo>
                    <a:pt x="1486" y="1001"/>
                  </a:lnTo>
                  <a:lnTo>
                    <a:pt x="1529" y="951"/>
                  </a:lnTo>
                  <a:lnTo>
                    <a:pt x="1570" y="899"/>
                  </a:lnTo>
                  <a:lnTo>
                    <a:pt x="1609" y="846"/>
                  </a:lnTo>
                  <a:lnTo>
                    <a:pt x="1646" y="791"/>
                  </a:lnTo>
                  <a:lnTo>
                    <a:pt x="1680" y="735"/>
                  </a:lnTo>
                  <a:lnTo>
                    <a:pt x="1701" y="704"/>
                  </a:lnTo>
                  <a:lnTo>
                    <a:pt x="1723" y="673"/>
                  </a:lnTo>
                  <a:lnTo>
                    <a:pt x="1746" y="643"/>
                  </a:lnTo>
                  <a:lnTo>
                    <a:pt x="1770" y="614"/>
                  </a:lnTo>
                  <a:lnTo>
                    <a:pt x="1794" y="586"/>
                  </a:lnTo>
                  <a:lnTo>
                    <a:pt x="1819" y="559"/>
                  </a:lnTo>
                  <a:lnTo>
                    <a:pt x="1845" y="534"/>
                  </a:lnTo>
                  <a:lnTo>
                    <a:pt x="1870" y="510"/>
                  </a:lnTo>
                  <a:lnTo>
                    <a:pt x="1896" y="488"/>
                  </a:lnTo>
                  <a:lnTo>
                    <a:pt x="1922" y="468"/>
                  </a:lnTo>
                  <a:lnTo>
                    <a:pt x="1947" y="449"/>
                  </a:lnTo>
                  <a:lnTo>
                    <a:pt x="1972" y="433"/>
                  </a:lnTo>
                  <a:lnTo>
                    <a:pt x="1996" y="418"/>
                  </a:lnTo>
                  <a:lnTo>
                    <a:pt x="2020" y="407"/>
                  </a:lnTo>
                  <a:lnTo>
                    <a:pt x="2043" y="396"/>
                  </a:lnTo>
                  <a:lnTo>
                    <a:pt x="2065" y="389"/>
                  </a:lnTo>
                  <a:lnTo>
                    <a:pt x="2086" y="384"/>
                  </a:lnTo>
                  <a:lnTo>
                    <a:pt x="2155" y="371"/>
                  </a:lnTo>
                  <a:lnTo>
                    <a:pt x="2225" y="360"/>
                  </a:lnTo>
                  <a:lnTo>
                    <a:pt x="2295" y="351"/>
                  </a:lnTo>
                  <a:lnTo>
                    <a:pt x="2365" y="346"/>
                  </a:lnTo>
                  <a:lnTo>
                    <a:pt x="2435" y="343"/>
                  </a:lnTo>
                  <a:lnTo>
                    <a:pt x="2506" y="343"/>
                  </a:lnTo>
                  <a:lnTo>
                    <a:pt x="2546" y="379"/>
                  </a:lnTo>
                  <a:lnTo>
                    <a:pt x="2584" y="415"/>
                  </a:lnTo>
                  <a:lnTo>
                    <a:pt x="2621" y="452"/>
                  </a:lnTo>
                  <a:lnTo>
                    <a:pt x="2656" y="491"/>
                  </a:lnTo>
                  <a:lnTo>
                    <a:pt x="2689" y="532"/>
                  </a:lnTo>
                  <a:lnTo>
                    <a:pt x="2654" y="162"/>
                  </a:lnTo>
                  <a:lnTo>
                    <a:pt x="2494" y="119"/>
                  </a:lnTo>
                  <a:lnTo>
                    <a:pt x="2334" y="76"/>
                  </a:lnTo>
                  <a:lnTo>
                    <a:pt x="2173" y="37"/>
                  </a:lnTo>
                  <a:lnTo>
                    <a:pt x="2011" y="0"/>
                  </a:lnTo>
                  <a:lnTo>
                    <a:pt x="2157" y="97"/>
                  </a:lnTo>
                  <a:lnTo>
                    <a:pt x="2107" y="91"/>
                  </a:lnTo>
                  <a:lnTo>
                    <a:pt x="2056" y="88"/>
                  </a:lnTo>
                  <a:lnTo>
                    <a:pt x="2006" y="87"/>
                  </a:lnTo>
                  <a:lnTo>
                    <a:pt x="1955" y="88"/>
                  </a:lnTo>
                  <a:lnTo>
                    <a:pt x="1904" y="91"/>
                  </a:lnTo>
                  <a:lnTo>
                    <a:pt x="1854" y="97"/>
                  </a:lnTo>
                  <a:lnTo>
                    <a:pt x="1804" y="105"/>
                  </a:lnTo>
                  <a:lnTo>
                    <a:pt x="1755" y="115"/>
                  </a:lnTo>
                  <a:lnTo>
                    <a:pt x="1706" y="126"/>
                  </a:lnTo>
                  <a:lnTo>
                    <a:pt x="1658" y="140"/>
                  </a:lnTo>
                  <a:lnTo>
                    <a:pt x="1621" y="152"/>
                  </a:lnTo>
                  <a:lnTo>
                    <a:pt x="1586" y="165"/>
                  </a:lnTo>
                  <a:lnTo>
                    <a:pt x="1552" y="181"/>
                  </a:lnTo>
                  <a:lnTo>
                    <a:pt x="1519" y="199"/>
                  </a:lnTo>
                  <a:lnTo>
                    <a:pt x="1488" y="220"/>
                  </a:lnTo>
                  <a:lnTo>
                    <a:pt x="1459" y="242"/>
                  </a:lnTo>
                  <a:lnTo>
                    <a:pt x="1432" y="266"/>
                  </a:lnTo>
                  <a:lnTo>
                    <a:pt x="1407" y="293"/>
                  </a:lnTo>
                  <a:lnTo>
                    <a:pt x="1385" y="320"/>
                  </a:lnTo>
                  <a:lnTo>
                    <a:pt x="1365" y="349"/>
                  </a:lnTo>
                  <a:lnTo>
                    <a:pt x="1348" y="379"/>
                  </a:lnTo>
                  <a:lnTo>
                    <a:pt x="1333" y="411"/>
                  </a:lnTo>
                  <a:lnTo>
                    <a:pt x="1310" y="467"/>
                  </a:lnTo>
                  <a:lnTo>
                    <a:pt x="1283" y="522"/>
                  </a:lnTo>
                  <a:lnTo>
                    <a:pt x="1254" y="576"/>
                  </a:lnTo>
                  <a:lnTo>
                    <a:pt x="1222" y="629"/>
                  </a:lnTo>
                  <a:lnTo>
                    <a:pt x="1187" y="681"/>
                  </a:lnTo>
                  <a:lnTo>
                    <a:pt x="1150" y="731"/>
                  </a:lnTo>
                  <a:lnTo>
                    <a:pt x="1110" y="779"/>
                  </a:lnTo>
                  <a:lnTo>
                    <a:pt x="1068" y="827"/>
                  </a:lnTo>
                  <a:lnTo>
                    <a:pt x="1024" y="872"/>
                  </a:lnTo>
                  <a:lnTo>
                    <a:pt x="977" y="916"/>
                  </a:lnTo>
                  <a:lnTo>
                    <a:pt x="928" y="958"/>
                  </a:lnTo>
                  <a:lnTo>
                    <a:pt x="876" y="998"/>
                  </a:lnTo>
                  <a:lnTo>
                    <a:pt x="823" y="1036"/>
                  </a:lnTo>
                  <a:lnTo>
                    <a:pt x="768" y="1072"/>
                  </a:lnTo>
                  <a:lnTo>
                    <a:pt x="710" y="1105"/>
                  </a:lnTo>
                  <a:lnTo>
                    <a:pt x="652" y="1137"/>
                  </a:lnTo>
                  <a:lnTo>
                    <a:pt x="592" y="1166"/>
                  </a:lnTo>
                  <a:lnTo>
                    <a:pt x="530" y="1193"/>
                  </a:lnTo>
                  <a:lnTo>
                    <a:pt x="467" y="1217"/>
                  </a:lnTo>
                  <a:lnTo>
                    <a:pt x="403" y="1239"/>
                  </a:lnTo>
                  <a:lnTo>
                    <a:pt x="338" y="1258"/>
                  </a:lnTo>
                  <a:lnTo>
                    <a:pt x="272" y="1275"/>
                  </a:lnTo>
                  <a:lnTo>
                    <a:pt x="204" y="1290"/>
                  </a:lnTo>
                  <a:lnTo>
                    <a:pt x="137" y="1301"/>
                  </a:lnTo>
                  <a:lnTo>
                    <a:pt x="69" y="1310"/>
                  </a:lnTo>
                  <a:lnTo>
                    <a:pt x="0" y="1317"/>
                  </a:lnTo>
                  <a:lnTo>
                    <a:pt x="608" y="1504"/>
                  </a:lnTo>
                </a:path>
              </a:pathLst>
            </a:custGeom>
            <a:grpFill/>
            <a:ln w="9525" cap="rnd" cmpd="sng">
              <a:solidFill>
                <a:schemeClr val="bg1"/>
              </a:solidFill>
              <a:prstDash val="solid"/>
              <a:round/>
              <a:headEnd/>
              <a:tailEnd/>
            </a:ln>
          </p:spPr>
          <p:txBody>
            <a:bodyPr/>
            <a:lstStyle/>
            <a:p>
              <a:endParaRPr lang="en-US" sz="1200">
                <a:solidFill>
                  <a:srgbClr val="000000"/>
                </a:solidFill>
              </a:endParaRPr>
            </a:p>
          </p:txBody>
        </p:sp>
      </p:grpSp>
      <p:sp>
        <p:nvSpPr>
          <p:cNvPr id="66" name="Freeform 61">
            <a:extLst>
              <a:ext uri="{FF2B5EF4-FFF2-40B4-BE49-F238E27FC236}">
                <a16:creationId xmlns:a16="http://schemas.microsoft.com/office/drawing/2014/main" id="{CFE4B4A2-4C9F-4406-B265-FDC3575C4FD4}"/>
              </a:ext>
            </a:extLst>
          </p:cNvPr>
          <p:cNvSpPr>
            <a:spLocks/>
          </p:cNvSpPr>
          <p:nvPr/>
        </p:nvSpPr>
        <p:spPr bwMode="blackWhite">
          <a:xfrm flipH="1">
            <a:off x="1567561" y="2323745"/>
            <a:ext cx="2604323" cy="396596"/>
          </a:xfrm>
          <a:custGeom>
            <a:avLst/>
            <a:gdLst>
              <a:gd name="T0" fmla="*/ 2824 w 2888"/>
              <a:gd name="T1" fmla="*/ 190 h 418"/>
              <a:gd name="T2" fmla="*/ 2455 w 2888"/>
              <a:gd name="T3" fmla="*/ 0 h 418"/>
              <a:gd name="T4" fmla="*/ 2558 w 2888"/>
              <a:gd name="T5" fmla="*/ 88 h 418"/>
              <a:gd name="T6" fmla="*/ 0 w 2888"/>
              <a:gd name="T7" fmla="*/ 190 h 418"/>
              <a:gd name="T8" fmla="*/ 621 w 2888"/>
              <a:gd name="T9" fmla="*/ 380 h 418"/>
              <a:gd name="T10" fmla="*/ 2755 w 2888"/>
              <a:gd name="T11" fmla="*/ 333 h 418"/>
              <a:gd name="T12" fmla="*/ 2887 w 2888"/>
              <a:gd name="T13" fmla="*/ 417 h 418"/>
              <a:gd name="T14" fmla="*/ 2824 w 2888"/>
              <a:gd name="T15" fmla="*/ 190 h 418"/>
              <a:gd name="T16" fmla="*/ 0 60000 65536"/>
              <a:gd name="T17" fmla="*/ 0 60000 65536"/>
              <a:gd name="T18" fmla="*/ 0 60000 65536"/>
              <a:gd name="T19" fmla="*/ 0 60000 65536"/>
              <a:gd name="T20" fmla="*/ 0 60000 65536"/>
              <a:gd name="T21" fmla="*/ 0 60000 65536"/>
              <a:gd name="T22" fmla="*/ 0 60000 65536"/>
              <a:gd name="T23" fmla="*/ 0 60000 65536"/>
              <a:gd name="T24" fmla="*/ 0 w 2888"/>
              <a:gd name="T25" fmla="*/ 0 h 418"/>
              <a:gd name="T26" fmla="*/ 2888 w 2888"/>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8" h="418">
                <a:moveTo>
                  <a:pt x="2824" y="190"/>
                </a:moveTo>
                <a:lnTo>
                  <a:pt x="2455" y="0"/>
                </a:lnTo>
                <a:lnTo>
                  <a:pt x="2558" y="88"/>
                </a:lnTo>
                <a:lnTo>
                  <a:pt x="0" y="190"/>
                </a:lnTo>
                <a:lnTo>
                  <a:pt x="621" y="380"/>
                </a:lnTo>
                <a:lnTo>
                  <a:pt x="2755" y="333"/>
                </a:lnTo>
                <a:lnTo>
                  <a:pt x="2887" y="417"/>
                </a:lnTo>
                <a:lnTo>
                  <a:pt x="2824" y="190"/>
                </a:lnTo>
              </a:path>
            </a:pathLst>
          </a:custGeom>
          <a:solidFill>
            <a:srgbClr val="006A36"/>
          </a:solidFill>
          <a:ln w="9525" cap="rnd" cmpd="sng">
            <a:solidFill>
              <a:schemeClr val="bg1"/>
            </a:solidFill>
            <a:prstDash val="solid"/>
            <a:round/>
            <a:headEnd/>
            <a:tailEnd/>
          </a:ln>
        </p:spPr>
        <p:txBody>
          <a:bodyPr/>
          <a:lstStyle/>
          <a:p>
            <a:endParaRPr lang="en-US" sz="1200">
              <a:solidFill>
                <a:srgbClr val="000000"/>
              </a:solidFill>
            </a:endParaRPr>
          </a:p>
        </p:txBody>
      </p:sp>
      <p:sp>
        <p:nvSpPr>
          <p:cNvPr id="69" name="TextBox 68">
            <a:extLst>
              <a:ext uri="{FF2B5EF4-FFF2-40B4-BE49-F238E27FC236}">
                <a16:creationId xmlns:a16="http://schemas.microsoft.com/office/drawing/2014/main" id="{A5520836-6F62-4A81-B927-DDE22372D1CD}"/>
              </a:ext>
            </a:extLst>
          </p:cNvPr>
          <p:cNvSpPr txBox="1"/>
          <p:nvPr/>
        </p:nvSpPr>
        <p:spPr>
          <a:xfrm>
            <a:off x="9753600" y="1244600"/>
            <a:ext cx="1989666"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FRS/Narrative Reporting</a:t>
            </a:r>
          </a:p>
        </p:txBody>
      </p:sp>
      <p:sp>
        <p:nvSpPr>
          <p:cNvPr id="70" name="TextBox 69">
            <a:extLst>
              <a:ext uri="{FF2B5EF4-FFF2-40B4-BE49-F238E27FC236}">
                <a16:creationId xmlns:a16="http://schemas.microsoft.com/office/drawing/2014/main" id="{60088CA9-9A7B-493D-9469-B6FDAB775AAA}"/>
              </a:ext>
            </a:extLst>
          </p:cNvPr>
          <p:cNvSpPr txBox="1"/>
          <p:nvPr/>
        </p:nvSpPr>
        <p:spPr>
          <a:xfrm>
            <a:off x="9879589" y="2444822"/>
            <a:ext cx="1745996"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Dashboards</a:t>
            </a:r>
          </a:p>
        </p:txBody>
      </p:sp>
      <p:sp>
        <p:nvSpPr>
          <p:cNvPr id="72" name="TextBox 71">
            <a:extLst>
              <a:ext uri="{FF2B5EF4-FFF2-40B4-BE49-F238E27FC236}">
                <a16:creationId xmlns:a16="http://schemas.microsoft.com/office/drawing/2014/main" id="{5FE7082D-6BBA-4A83-95AC-A83719261DA6}"/>
              </a:ext>
            </a:extLst>
          </p:cNvPr>
          <p:cNvSpPr txBox="1"/>
          <p:nvPr/>
        </p:nvSpPr>
        <p:spPr>
          <a:xfrm>
            <a:off x="582090" y="2443164"/>
            <a:ext cx="1524000"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Smart View</a:t>
            </a:r>
          </a:p>
        </p:txBody>
      </p:sp>
      <p:sp>
        <p:nvSpPr>
          <p:cNvPr id="73" name="Text Placeholder 4">
            <a:extLst>
              <a:ext uri="{FF2B5EF4-FFF2-40B4-BE49-F238E27FC236}">
                <a16:creationId xmlns:a16="http://schemas.microsoft.com/office/drawing/2014/main" id="{17185F4B-E78A-407D-8A0E-A943274A0EB8}"/>
              </a:ext>
            </a:extLst>
          </p:cNvPr>
          <p:cNvSpPr txBox="1">
            <a:spLocks/>
          </p:cNvSpPr>
          <p:nvPr/>
        </p:nvSpPr>
        <p:spPr>
          <a:xfrm>
            <a:off x="469900" y="881695"/>
            <a:ext cx="11252200" cy="757255"/>
          </a:xfrm>
          <a:prstGeom prst="rect">
            <a:avLst/>
          </a:prstGeom>
        </p:spPr>
        <p:txBody>
          <a:bodyPr/>
          <a:lstStyle>
            <a:lvl1pPr marL="0" indent="0" algn="l" defTabSz="914400" rtl="0" eaLnBrk="1" latinLnBrk="0" hangingPunct="1">
              <a:lnSpc>
                <a:spcPct val="95000"/>
              </a:lnSpc>
              <a:spcBef>
                <a:spcPts val="600"/>
              </a:spcBef>
              <a:buFontTx/>
              <a:buNone/>
              <a:defRPr sz="1400" kern="1200">
                <a:solidFill>
                  <a:schemeClr val="tx1"/>
                </a:solidFill>
                <a:latin typeface="+mn-lt"/>
                <a:ea typeface="+mn-ea"/>
                <a:cs typeface="+mn-cs"/>
              </a:defRPr>
            </a:lvl1pPr>
            <a:lvl2pPr marL="171450" indent="-171450" algn="l" defTabSz="914400" rtl="0" eaLnBrk="1" latinLnBrk="0" hangingPunct="1">
              <a:lnSpc>
                <a:spcPct val="95000"/>
              </a:lnSpc>
              <a:spcBef>
                <a:spcPts val="300"/>
              </a:spcBef>
              <a:buFont typeface="Arial" pitchFamily="34" charset="0"/>
              <a:buChar char="•"/>
              <a:defRPr sz="1400" kern="1200">
                <a:solidFill>
                  <a:schemeClr val="tx1"/>
                </a:solidFill>
                <a:latin typeface="+mn-lt"/>
                <a:ea typeface="+mn-ea"/>
                <a:cs typeface="+mn-cs"/>
              </a:defRPr>
            </a:lvl2pPr>
            <a:lvl3pPr marL="342900" indent="-171450" algn="l" defTabSz="914400" rtl="0" eaLnBrk="1" latinLnBrk="0" hangingPunct="1">
              <a:lnSpc>
                <a:spcPct val="95000"/>
              </a:lnSpc>
              <a:spcBef>
                <a:spcPts val="200"/>
              </a:spcBef>
              <a:buFont typeface="Franklin Gothic Book" pitchFamily="34" charset="0"/>
              <a:buChar char="–"/>
              <a:defRPr sz="1400" kern="1200">
                <a:solidFill>
                  <a:schemeClr val="tx1"/>
                </a:solidFill>
                <a:latin typeface="+mn-lt"/>
                <a:ea typeface="+mn-ea"/>
                <a:cs typeface="+mn-cs"/>
              </a:defRPr>
            </a:lvl3pPr>
            <a:lvl4pPr marL="514350" indent="-171450" algn="l" defTabSz="914400" rtl="0" eaLnBrk="1" latinLnBrk="0" hangingPunct="1">
              <a:lnSpc>
                <a:spcPct val="95000"/>
              </a:lnSpc>
              <a:spcBef>
                <a:spcPts val="100"/>
              </a:spcBef>
              <a:buFont typeface="Arial" pitchFamily="34" charset="0"/>
              <a:buChar char="•"/>
              <a:defRPr sz="1400" kern="1200">
                <a:solidFill>
                  <a:schemeClr val="tx1"/>
                </a:solidFill>
                <a:latin typeface="+mn-lt"/>
                <a:ea typeface="+mn-ea"/>
                <a:cs typeface="+mn-cs"/>
              </a:defRPr>
            </a:lvl4pPr>
            <a:lvl5pPr marL="628650" indent="-114300" algn="l" defTabSz="914400" rtl="0" eaLnBrk="1" latinLnBrk="0" hangingPunct="1">
              <a:lnSpc>
                <a:spcPct val="95000"/>
              </a:lnSpc>
              <a:spcBef>
                <a:spcPts val="1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The final selection of a tool comes down to striking the right balance of information needs for the user.  </a:t>
            </a:r>
          </a:p>
        </p:txBody>
      </p:sp>
    </p:spTree>
    <p:extLst>
      <p:ext uri="{BB962C8B-B14F-4D97-AF65-F5344CB8AC3E}">
        <p14:creationId xmlns:p14="http://schemas.microsoft.com/office/powerpoint/2010/main" val="1987303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510807"/>
            <a:ext cx="10480301" cy="794052"/>
          </a:xfrm>
        </p:spPr>
        <p:txBody>
          <a:bodyPr>
            <a:noAutofit/>
          </a:bodyPr>
          <a:lstStyle/>
          <a:p>
            <a:r>
              <a:rPr lang="en-US">
                <a:solidFill>
                  <a:schemeClr val="accent1"/>
                </a:solidFill>
              </a:rPr>
              <a:t>Decision Data Point Matrix</a:t>
            </a:r>
            <a:br>
              <a:rPr lang="en-US">
                <a:solidFill>
                  <a:schemeClr val="accent1"/>
                </a:solidFill>
              </a:rPr>
            </a:br>
            <a:endParaRPr lang="en-US">
              <a:solidFill>
                <a:schemeClr val="accent1"/>
              </a:solidFill>
            </a:endParaRPr>
          </a:p>
        </p:txBody>
      </p:sp>
      <p:graphicFrame>
        <p:nvGraphicFramePr>
          <p:cNvPr id="23" name="Table 2">
            <a:extLst>
              <a:ext uri="{FF2B5EF4-FFF2-40B4-BE49-F238E27FC236}">
                <a16:creationId xmlns:a16="http://schemas.microsoft.com/office/drawing/2014/main" id="{96816175-9FA4-4677-98DF-632395A344CC}"/>
              </a:ext>
            </a:extLst>
          </p:cNvPr>
          <p:cNvGraphicFramePr>
            <a:graphicFrameLocks noGrp="1"/>
          </p:cNvGraphicFramePr>
          <p:nvPr/>
        </p:nvGraphicFramePr>
        <p:xfrm>
          <a:off x="630190" y="1181877"/>
          <a:ext cx="10640063" cy="3830796"/>
        </p:xfrm>
        <a:graphic>
          <a:graphicData uri="http://schemas.openxmlformats.org/drawingml/2006/table">
            <a:tbl>
              <a:tblPr firstRow="1" bandRow="1">
                <a:tableStyleId>{5C22544A-7EE6-4342-B048-85BDC9FD1C3A}</a:tableStyleId>
              </a:tblPr>
              <a:tblGrid>
                <a:gridCol w="1290338">
                  <a:extLst>
                    <a:ext uri="{9D8B030D-6E8A-4147-A177-3AD203B41FA5}">
                      <a16:colId xmlns:a16="http://schemas.microsoft.com/office/drawing/2014/main" val="3191387373"/>
                    </a:ext>
                  </a:extLst>
                </a:gridCol>
                <a:gridCol w="1869945">
                  <a:extLst>
                    <a:ext uri="{9D8B030D-6E8A-4147-A177-3AD203B41FA5}">
                      <a16:colId xmlns:a16="http://schemas.microsoft.com/office/drawing/2014/main" val="1358470260"/>
                    </a:ext>
                  </a:extLst>
                </a:gridCol>
                <a:gridCol w="1869945">
                  <a:extLst>
                    <a:ext uri="{9D8B030D-6E8A-4147-A177-3AD203B41FA5}">
                      <a16:colId xmlns:a16="http://schemas.microsoft.com/office/drawing/2014/main" val="896112912"/>
                    </a:ext>
                  </a:extLst>
                </a:gridCol>
                <a:gridCol w="1869945">
                  <a:extLst>
                    <a:ext uri="{9D8B030D-6E8A-4147-A177-3AD203B41FA5}">
                      <a16:colId xmlns:a16="http://schemas.microsoft.com/office/drawing/2014/main" val="3871645117"/>
                    </a:ext>
                  </a:extLst>
                </a:gridCol>
                <a:gridCol w="1869945">
                  <a:extLst>
                    <a:ext uri="{9D8B030D-6E8A-4147-A177-3AD203B41FA5}">
                      <a16:colId xmlns:a16="http://schemas.microsoft.com/office/drawing/2014/main" val="3206679376"/>
                    </a:ext>
                  </a:extLst>
                </a:gridCol>
                <a:gridCol w="1869945">
                  <a:extLst>
                    <a:ext uri="{9D8B030D-6E8A-4147-A177-3AD203B41FA5}">
                      <a16:colId xmlns:a16="http://schemas.microsoft.com/office/drawing/2014/main" val="4013264633"/>
                    </a:ext>
                  </a:extLst>
                </a:gridCol>
              </a:tblGrid>
              <a:tr h="520480">
                <a:tc>
                  <a:txBody>
                    <a:bodyPr/>
                    <a:lstStyle/>
                    <a:p>
                      <a:pPr algn="ctr" fontAlgn="ctr"/>
                      <a:endParaRPr lang="en-US" sz="1200" b="1" i="0" u="none" strike="noStrike">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200" b="1" u="none" strike="noStrike">
                          <a:solidFill>
                            <a:schemeClr val="bg1"/>
                          </a:solidFill>
                          <a:effectLst/>
                        </a:rPr>
                        <a:t>OTBI</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3"/>
                    </a:solidFill>
                  </a:tcPr>
                </a:tc>
                <a:tc>
                  <a:txBody>
                    <a:bodyPr/>
                    <a:lstStyle/>
                    <a:p>
                      <a:pPr marL="0" algn="ctr" defTabSz="1219170" rtl="0" eaLnBrk="1" fontAlgn="ctr" latinLnBrk="0" hangingPunct="1"/>
                      <a:r>
                        <a:rPr lang="en-US" sz="1200" b="1" u="none" strike="noStrike" kern="1200">
                          <a:solidFill>
                            <a:schemeClr val="bg1"/>
                          </a:solidFill>
                          <a:effectLst/>
                        </a:rPr>
                        <a:t>BI Publisher</a:t>
                      </a:r>
                    </a:p>
                  </a:txBody>
                  <a:tcPr anchor="ctr">
                    <a:lnB w="12700" cap="flat" cmpd="sng" algn="ctr">
                      <a:solidFill>
                        <a:schemeClr val="accent1"/>
                      </a:solidFill>
                      <a:prstDash val="solid"/>
                      <a:round/>
                      <a:headEnd type="none" w="med" len="med"/>
                      <a:tailEnd type="none" w="med" len="med"/>
                    </a:lnB>
                    <a:solidFill>
                      <a:schemeClr val="accent3"/>
                    </a:solidFill>
                  </a:tcPr>
                </a:tc>
                <a:tc>
                  <a:txBody>
                    <a:bodyPr/>
                    <a:lstStyle/>
                    <a:p>
                      <a:pPr marL="0" algn="ctr" defTabSz="1219170" rtl="0" eaLnBrk="1" fontAlgn="ctr" latinLnBrk="0" hangingPunct="1"/>
                      <a:r>
                        <a:rPr lang="en-US" sz="1200" b="1" u="none" strike="noStrike" kern="1200">
                          <a:solidFill>
                            <a:schemeClr val="bg1"/>
                          </a:solidFill>
                          <a:effectLst/>
                        </a:rPr>
                        <a:t>Management Reporting (Previous FRS)</a:t>
                      </a:r>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SmartView</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i="0" u="none" strike="noStrike">
                          <a:solidFill>
                            <a:schemeClr val="bg1"/>
                          </a:solidFill>
                          <a:effectLst/>
                          <a:latin typeface="+mn-lt"/>
                        </a:rPr>
                        <a:t>Narrative Reporting</a:t>
                      </a: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511816">
                <a:tc>
                  <a:txBody>
                    <a:bodyPr/>
                    <a:lstStyle/>
                    <a:p>
                      <a:pPr algn="l" fontAlgn="ctr"/>
                      <a:r>
                        <a:rPr lang="en-US" sz="1100" b="1" u="none" strike="noStrike">
                          <a:solidFill>
                            <a:schemeClr val="tx1"/>
                          </a:solidFill>
                          <a:effectLst/>
                        </a:rPr>
                        <a:t>Real Time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Yes</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Partial</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Partial</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Partial</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523492">
                <a:tc>
                  <a:txBody>
                    <a:bodyPr/>
                    <a:lstStyle/>
                    <a:p>
                      <a:pPr marL="0" algn="l" defTabSz="1219170" rtl="0" eaLnBrk="1" fontAlgn="ctr" latinLnBrk="0" hangingPunct="1"/>
                      <a:r>
                        <a:rPr lang="en-US" sz="1100" b="1" u="none" strike="noStrike" kern="1200">
                          <a:solidFill>
                            <a:schemeClr val="tx1"/>
                          </a:solidFill>
                          <a:effectLst/>
                        </a:rPr>
                        <a:t>Dashboard Support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latin typeface="+mn-lt"/>
                          <a:ea typeface="+mn-ea"/>
                          <a:cs typeface="+mn-cs"/>
                        </a:rPr>
                        <a:t>No</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518084">
                <a:tc>
                  <a:txBody>
                    <a:bodyPr/>
                    <a:lstStyle/>
                    <a:p>
                      <a:pPr marL="0" algn="l" defTabSz="1219170" rtl="0" eaLnBrk="1" fontAlgn="ctr" latinLnBrk="0" hangingPunct="1"/>
                      <a:r>
                        <a:rPr lang="en-US" sz="1100" b="1" u="none" strike="noStrike" kern="1200">
                          <a:solidFill>
                            <a:schemeClr val="tx1"/>
                          </a:solidFill>
                          <a:effectLst/>
                        </a:rPr>
                        <a:t>Ad-hoc Reporting</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Yes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511816">
                <a:tc>
                  <a:txBody>
                    <a:bodyPr/>
                    <a:lstStyle/>
                    <a:p>
                      <a:pPr algn="l" fontAlgn="ctr"/>
                      <a:r>
                        <a:rPr lang="en-US" sz="1100" b="1" u="none" strike="noStrike">
                          <a:solidFill>
                            <a:schemeClr val="tx1"/>
                          </a:solidFill>
                          <a:effectLst/>
                        </a:rPr>
                        <a:t>Data Volume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Low</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rPr>
                        <a:t>Medium to 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High</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High</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721616">
                <a:tc>
                  <a:txBody>
                    <a:bodyPr/>
                    <a:lstStyle/>
                    <a:p>
                      <a:pPr marL="0" algn="l" defTabSz="1219170" rtl="0" eaLnBrk="1" fontAlgn="ctr" latinLnBrk="0" hangingPunct="1"/>
                      <a:r>
                        <a:rPr lang="en-US" sz="1100" b="1" u="none" strike="noStrike" kern="1200">
                          <a:solidFill>
                            <a:schemeClr val="tx1"/>
                          </a:solidFill>
                          <a:effectLst/>
                        </a:rPr>
                        <a:t>Data Limit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75K CSV /25K for excel</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lvl="0" algn="ctr">
                        <a:lnSpc>
                          <a:spcPct val="100000"/>
                        </a:lnSpc>
                        <a:spcBef>
                          <a:spcPts val="0"/>
                        </a:spcBef>
                        <a:spcAft>
                          <a:spcPts val="0"/>
                        </a:spcAft>
                        <a:buNone/>
                      </a:pPr>
                      <a:r>
                        <a:rPr lang="en-US" sz="1100" b="0" i="0" u="none" strike="noStrike" kern="1200" noProof="0">
                          <a:effectLst/>
                          <a:latin typeface="Arial"/>
                        </a:rPr>
                        <a:t>300 MB (online) *</a:t>
                      </a:r>
                      <a:endParaRPr lang="en-US"/>
                    </a:p>
                    <a:p>
                      <a:pPr lvl="0" algn="ctr">
                        <a:lnSpc>
                          <a:spcPct val="100000"/>
                        </a:lnSpc>
                        <a:spcBef>
                          <a:spcPts val="0"/>
                        </a:spcBef>
                        <a:spcAft>
                          <a:spcPts val="0"/>
                        </a:spcAft>
                        <a:buNone/>
                      </a:pPr>
                      <a:r>
                        <a:rPr lang="en-US" sz="1100" b="0" i="0" u="none" strike="noStrike" kern="1200" noProof="0">
                          <a:effectLst/>
                          <a:latin typeface="Arial"/>
                        </a:rPr>
                        <a:t>500 MB (scheduled) *</a:t>
                      </a:r>
                      <a:endParaRPr lang="en-US"/>
                    </a:p>
                    <a:p>
                      <a:pPr lvl="0" algn="ctr">
                        <a:lnSpc>
                          <a:spcPct val="100000"/>
                        </a:lnSpc>
                        <a:spcBef>
                          <a:spcPts val="0"/>
                        </a:spcBef>
                        <a:spcAft>
                          <a:spcPts val="0"/>
                        </a:spcAft>
                        <a:buNone/>
                      </a:pPr>
                      <a:r>
                        <a:rPr lang="en-US" sz="1100" b="0" i="0" u="none" strike="noStrike" kern="1200" noProof="0">
                          <a:effectLst/>
                          <a:latin typeface="Arial"/>
                        </a:rPr>
                        <a:t>15 MB (mail attachment)</a:t>
                      </a:r>
                      <a:endParaRPr lang="en-US"/>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b="0" i="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30 or less for count </a:t>
                      </a:r>
                    </a:p>
                    <a:p>
                      <a:pPr algn="ctr" fontAlgn="ctr"/>
                      <a:r>
                        <a:rPr lang="en-US" sz="1100" u="none" strike="noStrike" kern="1200">
                          <a:solidFill>
                            <a:schemeClr val="tx1"/>
                          </a:solidFill>
                          <a:effectLst/>
                          <a:latin typeface="+mn-lt"/>
                          <a:ea typeface="+mn-ea"/>
                          <a:cs typeface="+mn-cs"/>
                        </a:rPr>
                        <a:t>5MB for size</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r h="523492">
                <a:tc>
                  <a:txBody>
                    <a:bodyPr/>
                    <a:lstStyle/>
                    <a:p>
                      <a:pPr algn="l" fontAlgn="ctr"/>
                      <a:r>
                        <a:rPr lang="en-US" sz="1100" b="1" u="none" strike="noStrike">
                          <a:solidFill>
                            <a:schemeClr val="tx1"/>
                          </a:solidFill>
                          <a:effectLst/>
                        </a:rPr>
                        <a:t>Typical Usage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Ad-Hoc,</a:t>
                      </a:r>
                      <a:r>
                        <a:rPr lang="en-US" sz="1100" u="none" strike="noStrike" kern="1200" baseline="0">
                          <a:solidFill>
                            <a:schemeClr val="tx1"/>
                          </a:solidFill>
                          <a:effectLst/>
                        </a:rPr>
                        <a:t> </a:t>
                      </a:r>
                      <a:r>
                        <a:rPr lang="en-US" sz="1100" u="none" strike="noStrike" kern="1200">
                          <a:solidFill>
                            <a:schemeClr val="tx1"/>
                          </a:solidFill>
                          <a:effectLst/>
                        </a:rPr>
                        <a:t>Dashboards, Headcounts,</a:t>
                      </a:r>
                      <a:r>
                        <a:rPr lang="en-US" sz="1100" u="none" strike="noStrike" kern="1200" baseline="0">
                          <a:solidFill>
                            <a:schemeClr val="tx1"/>
                          </a:solidFill>
                          <a:effectLst/>
                        </a:rPr>
                        <a:t> Drill Downs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Data Listings, Forms, Audits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P&amp;L, Balance Sheet, Account Balance</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Drill down of account balance</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Cross GL vs EPM, within different EPM modules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155582271"/>
                  </a:ext>
                </a:extLst>
              </a:tr>
            </a:tbl>
          </a:graphicData>
        </a:graphic>
      </p:graphicFrame>
      <p:sp>
        <p:nvSpPr>
          <p:cNvPr id="10" name="TextBox 9">
            <a:extLst>
              <a:ext uri="{FF2B5EF4-FFF2-40B4-BE49-F238E27FC236}">
                <a16:creationId xmlns:a16="http://schemas.microsoft.com/office/drawing/2014/main" id="{A21A5EB8-F755-4CB6-AF1F-68195E314696}"/>
              </a:ext>
            </a:extLst>
          </p:cNvPr>
          <p:cNvSpPr txBox="1"/>
          <p:nvPr/>
        </p:nvSpPr>
        <p:spPr>
          <a:xfrm>
            <a:off x="630190" y="6214669"/>
            <a:ext cx="6097836"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6B767D"/>
                </a:solidFill>
                <a:effectLst/>
                <a:uLnTx/>
                <a:uFillTx/>
                <a:latin typeface="Arial" panose="020B0604020202020204"/>
                <a:ea typeface="+mn-ea"/>
                <a:cs typeface="+mn-cs"/>
              </a:rPr>
              <a:t>* Size of XML output data. Configurable.</a:t>
            </a:r>
          </a:p>
        </p:txBody>
      </p:sp>
      <p:sp>
        <p:nvSpPr>
          <p:cNvPr id="11" name="Rectangle 10">
            <a:extLst>
              <a:ext uri="{FF2B5EF4-FFF2-40B4-BE49-F238E27FC236}">
                <a16:creationId xmlns:a16="http://schemas.microsoft.com/office/drawing/2014/main" id="{796DC39A-F97F-404C-8170-B5CFF973ED67}"/>
              </a:ext>
            </a:extLst>
          </p:cNvPr>
          <p:cNvSpPr/>
          <p:nvPr/>
        </p:nvSpPr>
        <p:spPr bwMode="gray">
          <a:xfrm>
            <a:off x="630190" y="5534192"/>
            <a:ext cx="584542" cy="199275"/>
          </a:xfrm>
          <a:prstGeom prst="rect">
            <a:avLst/>
          </a:prstGeom>
          <a:solidFill>
            <a:schemeClr val="accent1"/>
          </a:solidFill>
          <a:ln w="19050" algn="ctr">
            <a:noFill/>
            <a:miter lim="800000"/>
            <a:headEnd/>
            <a:tailEnd/>
          </a:ln>
        </p:spPr>
        <p:txBody>
          <a:bodyPr wrap="square" lIns="89120" tIns="89120" rIns="89120" bIns="8912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3"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CE1AE95-DA03-40A4-A14B-7C278943889A}"/>
              </a:ext>
            </a:extLst>
          </p:cNvPr>
          <p:cNvSpPr txBox="1"/>
          <p:nvPr/>
        </p:nvSpPr>
        <p:spPr>
          <a:xfrm>
            <a:off x="1247941" y="5560762"/>
            <a:ext cx="1741669" cy="3856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2"/>
              </a:spcBef>
              <a:spcAft>
                <a:spcPts val="0"/>
              </a:spcAft>
              <a:buClrTx/>
              <a:buSzPct val="100000"/>
              <a:buFontTx/>
              <a:buNone/>
              <a:tabLst/>
              <a:defRPr/>
            </a:pPr>
            <a:r>
              <a:rPr kumimoji="0" lang="en-US" sz="1003" b="0" i="0" u="none" strike="noStrike" kern="1200" cap="none" spc="0" normalizeH="0" baseline="0" noProof="0">
                <a:ln>
                  <a:noFill/>
                </a:ln>
                <a:solidFill>
                  <a:srgbClr val="384951"/>
                </a:solidFill>
                <a:effectLst/>
                <a:uLnTx/>
                <a:uFillTx/>
                <a:latin typeface="Arial" panose="020B0604020202020204" pitchFamily="34" charset="0"/>
                <a:ea typeface="+mn-ea"/>
                <a:cs typeface="Arial" panose="020B0604020202020204" pitchFamily="34" charset="0"/>
              </a:rPr>
              <a:t>Used in both ERP &amp; EPM</a:t>
            </a:r>
          </a:p>
          <a:p>
            <a:pPr marL="0" marR="0" lvl="0" indent="0" algn="l" defTabSz="914400" rtl="0" eaLnBrk="1" fontAlgn="auto" latinLnBrk="0" hangingPunct="1">
              <a:lnSpc>
                <a:spcPct val="100000"/>
              </a:lnSpc>
              <a:spcBef>
                <a:spcPts val="602"/>
              </a:spcBef>
              <a:spcAft>
                <a:spcPts val="0"/>
              </a:spcAft>
              <a:buClrTx/>
              <a:buSzPct val="100000"/>
              <a:buFontTx/>
              <a:buNone/>
              <a:tabLst/>
              <a:defRPr/>
            </a:pPr>
            <a:r>
              <a:rPr kumimoji="0" lang="en-US" sz="1003" b="0" i="0" u="none" strike="noStrike" kern="1200" cap="none" spc="0" normalizeH="0" baseline="0" noProof="0">
                <a:ln>
                  <a:noFill/>
                </a:ln>
                <a:solidFill>
                  <a:srgbClr val="384951"/>
                </a:solidFill>
                <a:effectLst/>
                <a:uLnTx/>
                <a:uFillTx/>
                <a:latin typeface="Arial" panose="020B0604020202020204" pitchFamily="34" charset="0"/>
                <a:ea typeface="+mn-ea"/>
                <a:cs typeface="Arial" panose="020B0604020202020204" pitchFamily="34" charset="0"/>
              </a:rPr>
              <a:t>Used only in ERP</a:t>
            </a:r>
          </a:p>
        </p:txBody>
      </p:sp>
      <p:sp>
        <p:nvSpPr>
          <p:cNvPr id="13" name="Rectangle 12">
            <a:extLst>
              <a:ext uri="{FF2B5EF4-FFF2-40B4-BE49-F238E27FC236}">
                <a16:creationId xmlns:a16="http://schemas.microsoft.com/office/drawing/2014/main" id="{D7EBEC71-7F04-4628-AC36-8A9E8264D5FF}"/>
              </a:ext>
            </a:extLst>
          </p:cNvPr>
          <p:cNvSpPr/>
          <p:nvPr/>
        </p:nvSpPr>
        <p:spPr bwMode="gray">
          <a:xfrm>
            <a:off x="630190" y="5766679"/>
            <a:ext cx="584542" cy="199275"/>
          </a:xfrm>
          <a:prstGeom prst="rect">
            <a:avLst/>
          </a:prstGeom>
          <a:solidFill>
            <a:schemeClr val="accent3"/>
          </a:solidFill>
          <a:ln w="19050" algn="ctr">
            <a:noFill/>
            <a:miter lim="800000"/>
            <a:headEnd/>
            <a:tailEnd/>
          </a:ln>
        </p:spPr>
        <p:txBody>
          <a:bodyPr wrap="square" lIns="89120" tIns="89120" rIns="89120" bIns="8912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3" b="0" i="0" u="none" strike="noStrike" kern="1200" cap="none" spc="0" normalizeH="0" baseline="0" noProof="0">
              <a:ln>
                <a:noFill/>
              </a:ln>
              <a:solidFill>
                <a:srgbClr val="38495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8307733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p:txBody>
          <a:bodyPr/>
          <a:lstStyle/>
          <a:p>
            <a:r>
              <a:rPr lang="en-US">
                <a:solidFill>
                  <a:srgbClr val="F3753F"/>
                </a:solidFill>
              </a:rPr>
              <a:t>Reporting Definitions</a:t>
            </a: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640080" y="1463040"/>
            <a:ext cx="10515600" cy="4610100"/>
          </a:xfrm>
        </p:spPr>
        <p:txBody>
          <a:bodyPr vert="horz" lIns="91440" tIns="45720" rIns="91440" bIns="45720" rtlCol="0" anchor="t">
            <a:noAutofit/>
          </a:bodyPr>
          <a:lstStyle/>
          <a:p>
            <a:endParaRPr lang="en-US" sz="1600" b="1" dirty="0"/>
          </a:p>
          <a:p>
            <a:r>
              <a:rPr lang="en-US" sz="1600" b="1" dirty="0"/>
              <a:t>System of Record – </a:t>
            </a:r>
            <a:r>
              <a:rPr lang="en-US" sz="1600" dirty="0">
                <a:ea typeface="+mn-lt"/>
                <a:cs typeface="+mn-lt"/>
              </a:rPr>
              <a:t>The authoritative source for a particular data element. </a:t>
            </a:r>
            <a:r>
              <a:rPr lang="en-US" sz="1600" dirty="0"/>
              <a:t>Data elements should be edited only within their System of Record.  Any physical replication of a data element, often necessitated for performance of operational or analytical systems, should be regularly audited against its System of Record to make sure no drift occurs.</a:t>
            </a:r>
            <a:endParaRPr lang="en-US" dirty="0">
              <a:cs typeface="Arial" panose="020B0604020202020204"/>
            </a:endParaRPr>
          </a:p>
          <a:p>
            <a:r>
              <a:rPr lang="en-US" sz="1600" b="1" dirty="0"/>
              <a:t>System of Reference – </a:t>
            </a:r>
            <a:r>
              <a:rPr lang="en-US" sz="1600" dirty="0">
                <a:ea typeface="+mn-lt"/>
                <a:cs typeface="+mn-lt"/>
              </a:rPr>
              <a:t>The recommended source for decision-making, reporting, and analytics.  The System of Reference </a:t>
            </a:r>
            <a:r>
              <a:rPr lang="en-US" sz="1600" dirty="0"/>
              <a:t>is synchronized with the Systems of Record.  Transcend is the System of Reference for the  enterprise.</a:t>
            </a:r>
            <a:endParaRPr lang="en-US" sz="1600" dirty="0">
              <a:cs typeface="Arial"/>
            </a:endParaRPr>
          </a:p>
          <a:p>
            <a:r>
              <a:rPr lang="en-US" sz="1600" b="1" dirty="0"/>
              <a:t>Operational Systems – </a:t>
            </a:r>
            <a:r>
              <a:rPr lang="en-US" sz="1600" dirty="0"/>
              <a:t>The set of applications that power business operations (e.g. Salesforce, Workday, ServiceNow).  Operational systems are typically the Systems of Record for operational data elements.</a:t>
            </a:r>
            <a:endParaRPr lang="en-US" sz="2000" dirty="0"/>
          </a:p>
        </p:txBody>
      </p:sp>
    </p:spTree>
    <p:extLst>
      <p:ext uri="{BB962C8B-B14F-4D97-AF65-F5344CB8AC3E}">
        <p14:creationId xmlns:p14="http://schemas.microsoft.com/office/powerpoint/2010/main" val="22511563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CCB8-35E9-456F-B1FD-FF539E14ECDA}"/>
              </a:ext>
            </a:extLst>
          </p:cNvPr>
          <p:cNvSpPr>
            <a:spLocks noGrp="1"/>
          </p:cNvSpPr>
          <p:nvPr>
            <p:ph type="title"/>
          </p:nvPr>
        </p:nvSpPr>
        <p:spPr>
          <a:xfrm>
            <a:off x="481742" y="395492"/>
            <a:ext cx="10515600" cy="715294"/>
          </a:xfrm>
        </p:spPr>
        <p:txBody>
          <a:bodyPr/>
          <a:lstStyle/>
          <a:p>
            <a:r>
              <a:rPr lang="en-US">
                <a:solidFill>
                  <a:srgbClr val="F3753F"/>
                </a:solidFill>
                <a:latin typeface="Arial"/>
                <a:cs typeface="Arial"/>
              </a:rPr>
              <a:t>Enterprise Reporting</a:t>
            </a:r>
            <a:endParaRPr lang="en-US">
              <a:solidFill>
                <a:srgbClr val="F3753F"/>
              </a:solidFill>
            </a:endParaRPr>
          </a:p>
        </p:txBody>
      </p:sp>
      <p:sp>
        <p:nvSpPr>
          <p:cNvPr id="3" name="Content Placeholder 2">
            <a:extLst>
              <a:ext uri="{FF2B5EF4-FFF2-40B4-BE49-F238E27FC236}">
                <a16:creationId xmlns:a16="http://schemas.microsoft.com/office/drawing/2014/main" id="{249DA0FD-C6D1-4468-A3FA-5FDF41112B64}"/>
              </a:ext>
            </a:extLst>
          </p:cNvPr>
          <p:cNvSpPr>
            <a:spLocks noGrp="1"/>
          </p:cNvSpPr>
          <p:nvPr>
            <p:ph idx="1"/>
          </p:nvPr>
        </p:nvSpPr>
        <p:spPr>
          <a:xfrm>
            <a:off x="640080" y="1463040"/>
            <a:ext cx="10918718" cy="4610100"/>
          </a:xfrm>
        </p:spPr>
        <p:txBody>
          <a:bodyPr vert="horz" lIns="91440" tIns="45720" rIns="91440" bIns="45720" rtlCol="0" anchor="t">
            <a:noAutofit/>
          </a:bodyPr>
          <a:lstStyle/>
          <a:p>
            <a:pPr marL="0" indent="0">
              <a:spcAft>
                <a:spcPts val="600"/>
              </a:spcAft>
              <a:buNone/>
            </a:pPr>
            <a:r>
              <a:rPr lang="en-US" sz="1600" dirty="0"/>
              <a:t>Transcend is  enterprise reporting platform housing Enterprise Data Warehouse that utilizes  platform capabilities bringing value to  as its first Customer along with integrating data from multiple applications that utilizes for its operations. Reporting utilizing Transcend provides following benefits: </a:t>
            </a:r>
            <a:endParaRPr lang="en-US" sz="1600" dirty="0">
              <a:cs typeface="Arial" panose="020B0604020202020204"/>
            </a:endParaRPr>
          </a:p>
          <a:p>
            <a:pPr lvl="1" indent="-223520">
              <a:spcAft>
                <a:spcPts val="600"/>
              </a:spcAft>
              <a:buFont typeface="Arial" panose="020B0604020202020204" pitchFamily="34" charset="0"/>
              <a:buChar char="-"/>
            </a:pPr>
            <a:r>
              <a:rPr lang="en-US" sz="1600" dirty="0"/>
              <a:t>One-stop-shop for integrated enterprise </a:t>
            </a:r>
            <a:r>
              <a:rPr lang="en-US" sz="1600" dirty="0">
                <a:hlinkClick r:id="rId3"/>
              </a:rPr>
              <a:t>data</a:t>
            </a:r>
            <a:r>
              <a:rPr lang="en-US" sz="1600" dirty="0"/>
              <a:t> and </a:t>
            </a:r>
            <a:r>
              <a:rPr lang="en-US" sz="1600" dirty="0">
                <a:hlinkClick r:id="rId4"/>
              </a:rPr>
              <a:t>reporting</a:t>
            </a:r>
            <a:endParaRPr lang="en-US" sz="1600" dirty="0"/>
          </a:p>
          <a:p>
            <a:pPr lvl="1" indent="-223520">
              <a:spcAft>
                <a:spcPts val="600"/>
              </a:spcAft>
              <a:buFont typeface="Arial" panose="020B0604020202020204" pitchFamily="34" charset="0"/>
              <a:buChar char="-"/>
            </a:pPr>
            <a:r>
              <a:rPr lang="en-US" sz="1600" dirty="0"/>
              <a:t>Designed for efficiency and reusability in reporting and analytics</a:t>
            </a:r>
            <a:endParaRPr lang="en-US" dirty="0">
              <a:cs typeface="Arial" panose="020B0604020202020204"/>
            </a:endParaRPr>
          </a:p>
          <a:p>
            <a:pPr lvl="1" indent="-223520">
              <a:spcAft>
                <a:spcPts val="600"/>
              </a:spcAft>
              <a:buFont typeface="Arial" panose="020B0604020202020204" pitchFamily="34" charset="0"/>
              <a:buChar char="-"/>
            </a:pPr>
            <a:r>
              <a:rPr lang="en-US" sz="1600" dirty="0"/>
              <a:t>System of Reference for most enterprise data, audited to ensure it reconciles to the Systems of Record</a:t>
            </a:r>
            <a:endParaRPr lang="en-US" sz="1600" dirty="0">
              <a:cs typeface="Arial"/>
            </a:endParaRPr>
          </a:p>
          <a:p>
            <a:pPr lvl="1" indent="-223520">
              <a:spcAft>
                <a:spcPts val="600"/>
              </a:spcAft>
              <a:buFont typeface="Arial" panose="020B0604020202020204" pitchFamily="34" charset="0"/>
              <a:buChar char="-"/>
            </a:pPr>
            <a:r>
              <a:rPr lang="en-US" sz="1600" dirty="0"/>
              <a:t>Centralized and standardized role-based security for accessing data</a:t>
            </a:r>
            <a:endParaRPr lang="en-US" sz="1600" dirty="0">
              <a:cs typeface="Arial"/>
            </a:endParaRPr>
          </a:p>
          <a:p>
            <a:pPr lvl="1" indent="-223520">
              <a:spcAft>
                <a:spcPts val="600"/>
              </a:spcAft>
              <a:buFont typeface="Arial" panose="020B0604020202020204" pitchFamily="34" charset="0"/>
              <a:buChar char="-"/>
            </a:pPr>
            <a:r>
              <a:rPr lang="en-US" sz="1600" dirty="0"/>
              <a:t>Centralized tools for analysis, visualization, and data science</a:t>
            </a:r>
            <a:endParaRPr lang="en-US" sz="1600" dirty="0">
              <a:cs typeface="Arial" panose="020B0604020202020204"/>
            </a:endParaRPr>
          </a:p>
          <a:p>
            <a:pPr lvl="1" indent="-223520">
              <a:spcAft>
                <a:spcPts val="600"/>
              </a:spcAft>
              <a:buFont typeface="Arial" panose="020B0604020202020204" pitchFamily="34" charset="0"/>
              <a:buChar char="-"/>
            </a:pPr>
            <a:r>
              <a:rPr lang="en-US" sz="1600" dirty="0">
                <a:hlinkClick r:id="rId5"/>
              </a:rPr>
              <a:t>Data labs </a:t>
            </a:r>
            <a:r>
              <a:rPr lang="en-US" sz="1600" dirty="0"/>
              <a:t>for bringing your own data and joining with enterprise data, avoiding costly data replication</a:t>
            </a:r>
            <a:endParaRPr lang="en-US" sz="1600" dirty="0">
              <a:cs typeface="Arial"/>
            </a:endParaRPr>
          </a:p>
          <a:p>
            <a:pPr lvl="1" indent="-223520">
              <a:spcAft>
                <a:spcPts val="600"/>
              </a:spcAft>
              <a:buFont typeface="Arial" panose="020B0604020202020204" pitchFamily="34" charset="0"/>
              <a:buChar char="-"/>
            </a:pPr>
            <a:r>
              <a:rPr lang="en-US" sz="1600" dirty="0"/>
              <a:t>Fully documented, layered data architecture, including detailed historical and trending data as well as curated single-source-of-truth metrics and dimensions</a:t>
            </a:r>
            <a:endParaRPr lang="en-US" sz="1600" dirty="0">
              <a:cs typeface="Arial"/>
            </a:endParaRPr>
          </a:p>
          <a:p>
            <a:pPr lvl="1" indent="-223520">
              <a:spcAft>
                <a:spcPts val="600"/>
              </a:spcAft>
              <a:buFont typeface="Arial" panose="020B0604020202020204" pitchFamily="34" charset="0"/>
              <a:buChar char="-"/>
            </a:pPr>
            <a:r>
              <a:rPr lang="en-US" sz="1600" dirty="0"/>
              <a:t>Based on products and technology, providing the opportunity for all employees to provide constructive feedback on product quality and enhancements</a:t>
            </a:r>
            <a:endParaRPr lang="en-US" sz="1600" dirty="0">
              <a:cs typeface="Arial"/>
            </a:endParaRPr>
          </a:p>
          <a:p>
            <a:pPr>
              <a:spcAft>
                <a:spcPts val="1200"/>
              </a:spcAft>
            </a:pPr>
            <a:endParaRPr lang="en-US" sz="1800" dirty="0"/>
          </a:p>
          <a:p>
            <a:endParaRPr lang="en-US" dirty="0"/>
          </a:p>
        </p:txBody>
      </p:sp>
    </p:spTree>
    <p:extLst>
      <p:ext uri="{BB962C8B-B14F-4D97-AF65-F5344CB8AC3E}">
        <p14:creationId xmlns:p14="http://schemas.microsoft.com/office/powerpoint/2010/main" val="15025922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EBBB8-D832-474B-B7AA-C1293D4819F5}"/>
              </a:ext>
            </a:extLst>
          </p:cNvPr>
          <p:cNvSpPr>
            <a:spLocks noGrp="1"/>
          </p:cNvSpPr>
          <p:nvPr>
            <p:ph idx="1"/>
          </p:nvPr>
        </p:nvSpPr>
        <p:spPr>
          <a:xfrm>
            <a:off x="640080" y="1463040"/>
            <a:ext cx="10515600" cy="5099514"/>
          </a:xfrm>
        </p:spPr>
        <p:txBody>
          <a:bodyPr/>
          <a:lstStyle/>
          <a:p>
            <a:pPr marL="0" indent="0">
              <a:buNone/>
            </a:pPr>
            <a:r>
              <a:rPr lang="en-US" sz="1600"/>
              <a:t>Applications may have out of box reporting capabilities. This can offset the need to build the reporting on Transcend, but following points should be investigated before starting to report:</a:t>
            </a:r>
            <a:endParaRPr lang="en-US" sz="100"/>
          </a:p>
          <a:p>
            <a:pPr marL="0" indent="0">
              <a:buNone/>
            </a:pPr>
            <a:r>
              <a:rPr lang="en-US" sz="1800">
                <a:solidFill>
                  <a:schemeClr val="accent1"/>
                </a:solidFill>
              </a:rPr>
              <a:t>Recommend to use only if</a:t>
            </a:r>
          </a:p>
          <a:p>
            <a:pPr lvl="1"/>
            <a:r>
              <a:rPr lang="en-US" sz="1400"/>
              <a:t>Data requirements are met</a:t>
            </a:r>
          </a:p>
          <a:p>
            <a:pPr marL="354012" lvl="1" indent="0">
              <a:buNone/>
            </a:pPr>
            <a:r>
              <a:rPr lang="en-US" sz="1400"/>
              <a:t>	</a:t>
            </a:r>
            <a:r>
              <a:rPr lang="en-US" sz="1200"/>
              <a:t>The Application has data that is being reported on, requiring no data integration for completeness.</a:t>
            </a:r>
          </a:p>
          <a:p>
            <a:pPr lvl="3"/>
            <a:r>
              <a:rPr lang="en-US" sz="1200"/>
              <a:t>Applications have no mechanisms in place to audit/maintain data for which they are not the System of Record, integrations with other applications are expensive.</a:t>
            </a:r>
          </a:p>
          <a:p>
            <a:pPr lvl="3"/>
            <a:r>
              <a:rPr lang="en-US" sz="1200"/>
              <a:t>Applications are the only source for real-time data.</a:t>
            </a:r>
          </a:p>
          <a:p>
            <a:pPr lvl="1"/>
            <a:r>
              <a:rPr lang="en-US" sz="1400"/>
              <a:t>Reports are available out-of-box</a:t>
            </a:r>
          </a:p>
          <a:p>
            <a:pPr marL="354012" lvl="1" indent="0">
              <a:buNone/>
            </a:pPr>
            <a:r>
              <a:rPr lang="en-US" sz="1400"/>
              <a:t>	</a:t>
            </a:r>
            <a:r>
              <a:rPr lang="en-US" sz="1200"/>
              <a:t>The desired report is available out-of-box within Application.</a:t>
            </a:r>
          </a:p>
          <a:p>
            <a:pPr lvl="3"/>
            <a:r>
              <a:rPr lang="en-US" sz="1200"/>
              <a:t>Applications are not built specifically for reporting and customizations increase the overall cost and complexity of maintaining these systems over time. </a:t>
            </a:r>
          </a:p>
          <a:p>
            <a:pPr lvl="3"/>
            <a:r>
              <a:rPr lang="en-US" sz="1200"/>
              <a:t>Building a custom report/object could lead to increased load on the source application when it uses multiple objects that result in complex joins.</a:t>
            </a:r>
          </a:p>
          <a:p>
            <a:pPr lvl="1"/>
            <a:r>
              <a:rPr lang="en-US" sz="1400"/>
              <a:t>Licensing requirements are met</a:t>
            </a:r>
          </a:p>
          <a:p>
            <a:pPr marL="681037" lvl="2" indent="0">
              <a:buNone/>
            </a:pPr>
            <a:r>
              <a:rPr lang="en-US" sz="1200"/>
              <a:t>Ensure that there is enough funding and budget to accommodate the reporting and can be accessed easily by all necessary consumers. Licensing of additional users could be expensive based on application.</a:t>
            </a:r>
          </a:p>
          <a:p>
            <a:pPr lvl="1"/>
            <a:r>
              <a:rPr lang="en-US" sz="1400"/>
              <a:t>Data Security requirements are met</a:t>
            </a:r>
          </a:p>
          <a:p>
            <a:pPr marL="690562" lvl="2" indent="0">
              <a:buNone/>
            </a:pPr>
            <a:r>
              <a:rPr lang="en-US" sz="1200"/>
              <a:t>Data security management on Applications can be complex. Some applications may require customization of access policies for reporting which could lead to unnecessary exposure of data.</a:t>
            </a:r>
          </a:p>
        </p:txBody>
      </p:sp>
      <p:sp>
        <p:nvSpPr>
          <p:cNvPr id="5" name="Title 4">
            <a:extLst>
              <a:ext uri="{FF2B5EF4-FFF2-40B4-BE49-F238E27FC236}">
                <a16:creationId xmlns:a16="http://schemas.microsoft.com/office/drawing/2014/main" id="{3937BA36-86AB-439C-A697-94EE8687A21D}"/>
              </a:ext>
            </a:extLst>
          </p:cNvPr>
          <p:cNvSpPr>
            <a:spLocks noGrp="1"/>
          </p:cNvSpPr>
          <p:nvPr>
            <p:ph type="title"/>
          </p:nvPr>
        </p:nvSpPr>
        <p:spPr/>
        <p:txBody>
          <a:bodyPr/>
          <a:lstStyle/>
          <a:p>
            <a:r>
              <a:rPr lang="en-US">
                <a:solidFill>
                  <a:srgbClr val="F3753F"/>
                </a:solidFill>
              </a:rPr>
              <a:t>Application Reporting</a:t>
            </a:r>
          </a:p>
        </p:txBody>
      </p:sp>
    </p:spTree>
    <p:extLst>
      <p:ext uri="{BB962C8B-B14F-4D97-AF65-F5344CB8AC3E}">
        <p14:creationId xmlns:p14="http://schemas.microsoft.com/office/powerpoint/2010/main" val="317236279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D3134-1610-4EED-868D-F73992128562}"/>
              </a:ext>
            </a:extLst>
          </p:cNvPr>
          <p:cNvSpPr>
            <a:spLocks noGrp="1"/>
          </p:cNvSpPr>
          <p:nvPr>
            <p:ph type="title"/>
          </p:nvPr>
        </p:nvSpPr>
        <p:spPr/>
        <p:txBody>
          <a:bodyPr/>
          <a:lstStyle/>
          <a:p>
            <a:r>
              <a:rPr lang="en-US">
                <a:solidFill>
                  <a:srgbClr val="F3753F"/>
                </a:solidFill>
                <a:latin typeface="Arial"/>
                <a:cs typeface="Arial"/>
              </a:rPr>
              <a:t>Application Deployment – Reporting Considerations</a:t>
            </a:r>
            <a:endParaRPr lang="en-US">
              <a:solidFill>
                <a:srgbClr val="F3753F"/>
              </a:solidFill>
            </a:endParaRPr>
          </a:p>
        </p:txBody>
      </p:sp>
      <p:sp>
        <p:nvSpPr>
          <p:cNvPr id="3" name="Content Placeholder 2">
            <a:extLst>
              <a:ext uri="{FF2B5EF4-FFF2-40B4-BE49-F238E27FC236}">
                <a16:creationId xmlns:a16="http://schemas.microsoft.com/office/drawing/2014/main" id="{A1DC1FED-9F8E-4142-9485-660F84199E83}"/>
              </a:ext>
            </a:extLst>
          </p:cNvPr>
          <p:cNvSpPr>
            <a:spLocks noGrp="1"/>
          </p:cNvSpPr>
          <p:nvPr>
            <p:ph idx="1"/>
          </p:nvPr>
        </p:nvSpPr>
        <p:spPr>
          <a:xfrm>
            <a:off x="587482" y="1600200"/>
            <a:ext cx="10744200" cy="4610100"/>
          </a:xfrm>
        </p:spPr>
        <p:txBody>
          <a:bodyPr vert="horz" lIns="91440" tIns="45720" rIns="91440" bIns="45720" rtlCol="0" anchor="t">
            <a:noAutofit/>
          </a:bodyPr>
          <a:lstStyle/>
          <a:p>
            <a:r>
              <a:rPr lang="en-US">
                <a:cs typeface="Arial"/>
              </a:rPr>
              <a:t>Catalog data elements for which the application will be the Source of Record</a:t>
            </a:r>
          </a:p>
          <a:p>
            <a:pPr lvl="1" indent="-223520"/>
            <a:r>
              <a:rPr lang="en-US">
                <a:cs typeface="Arial"/>
              </a:rPr>
              <a:t>Work with the EAD team to integrate new data elements with the Enterprise LDA</a:t>
            </a:r>
          </a:p>
          <a:p>
            <a:pPr lvl="1" indent="-223520"/>
            <a:r>
              <a:rPr lang="en-US">
                <a:cs typeface="Arial"/>
              </a:rPr>
              <a:t>Work with the EAD team to modify LDA processes to replace/supplement current Sources of Record for existing data elements</a:t>
            </a:r>
          </a:p>
          <a:p>
            <a:pPr lvl="1" indent="-223520"/>
            <a:r>
              <a:rPr lang="en-US">
                <a:ea typeface="+mn-lt"/>
                <a:cs typeface="+mn-lt"/>
              </a:rPr>
              <a:t>Work with EAD team to identify/manage new or modified Master Data elements</a:t>
            </a:r>
          </a:p>
          <a:p>
            <a:r>
              <a:rPr lang="en-US">
                <a:ea typeface="+mn-lt"/>
                <a:cs typeface="+mn-lt"/>
              </a:rPr>
              <a:t>Identify reporting requirements</a:t>
            </a:r>
          </a:p>
          <a:p>
            <a:pPr lvl="1" indent="-223520"/>
            <a:r>
              <a:rPr lang="en-US">
                <a:ea typeface="+mn-lt"/>
                <a:cs typeface="+mn-lt"/>
              </a:rPr>
              <a:t>Existing Reporting likely needs to be modified if a current Source of Record is being supplemented/replaced</a:t>
            </a:r>
          </a:p>
          <a:p>
            <a:pPr lvl="2" indent="-233045"/>
            <a:r>
              <a:rPr lang="en-US"/>
              <a:t>Modifications to the EDS-supported LDA may reduce impact of Source of Record changes</a:t>
            </a:r>
            <a:endParaRPr lang="en-US">
              <a:cs typeface="Arial"/>
            </a:endParaRPr>
          </a:p>
          <a:p>
            <a:pPr lvl="1" indent="-223520"/>
            <a:r>
              <a:rPr lang="en-US">
                <a:cs typeface="Arial"/>
              </a:rPr>
              <a:t>Evaluate if the application supports operational reporting that meet new reporting requirements</a:t>
            </a:r>
          </a:p>
          <a:p>
            <a:endParaRPr lang="en-US">
              <a:cs typeface="Arial"/>
            </a:endParaRPr>
          </a:p>
        </p:txBody>
      </p:sp>
    </p:spTree>
    <p:extLst>
      <p:ext uri="{BB962C8B-B14F-4D97-AF65-F5344CB8AC3E}">
        <p14:creationId xmlns:p14="http://schemas.microsoft.com/office/powerpoint/2010/main" val="3190694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p:txBody>
          <a:bodyPr/>
          <a:lstStyle/>
          <a:p>
            <a:r>
              <a:rPr lang="en-US">
                <a:solidFill>
                  <a:srgbClr val="F3753F"/>
                </a:solidFill>
                <a:latin typeface="Arial"/>
                <a:cs typeface="Arial"/>
              </a:rPr>
              <a:t>Reporting Standards – Self-Service Analytics</a:t>
            </a:r>
            <a:endParaRPr lang="en-US">
              <a:solidFill>
                <a:srgbClr val="F3753F"/>
              </a:solidFill>
            </a:endParaRPr>
          </a:p>
        </p:txBody>
      </p:sp>
      <p:sp>
        <p:nvSpPr>
          <p:cNvPr id="3" name="Content Placeholder 2">
            <a:extLst>
              <a:ext uri="{FF2B5EF4-FFF2-40B4-BE49-F238E27FC236}">
                <a16:creationId xmlns:a16="http://schemas.microsoft.com/office/drawing/2014/main" id="{B673D000-B6E2-4520-AC03-16D41AEBCDE8}"/>
              </a:ext>
            </a:extLst>
          </p:cNvPr>
          <p:cNvSpPr>
            <a:spLocks noGrp="1"/>
          </p:cNvSpPr>
          <p:nvPr>
            <p:ph idx="1"/>
          </p:nvPr>
        </p:nvSpPr>
        <p:spPr>
          <a:xfrm>
            <a:off x="640080" y="1463040"/>
            <a:ext cx="10515600" cy="4610100"/>
          </a:xfrm>
        </p:spPr>
        <p:txBody>
          <a:bodyPr vert="horz" lIns="91440" tIns="45720" rIns="91440" bIns="45720" rtlCol="0" anchor="t">
            <a:noAutofit/>
          </a:bodyPr>
          <a:lstStyle/>
          <a:p>
            <a:r>
              <a:rPr lang="en-US" sz="1600" dirty="0"/>
              <a:t>Use </a:t>
            </a:r>
            <a:r>
              <a:rPr lang="en-US" sz="1600" dirty="0">
                <a:hlinkClick r:id="rId3"/>
              </a:rPr>
              <a:t>Power BI</a:t>
            </a:r>
            <a:r>
              <a:rPr lang="en-US" sz="1600" dirty="0"/>
              <a:t> with direct query connection to the Semantic Layer in Transcend (preferred)</a:t>
            </a:r>
          </a:p>
          <a:p>
            <a:pPr lvl="1" indent="-223520"/>
            <a:r>
              <a:rPr lang="en-US" sz="1600" dirty="0"/>
              <a:t>Power BI dashboards for enterprise-wide reporting and management deep-dive reports</a:t>
            </a:r>
          </a:p>
          <a:p>
            <a:pPr lvl="1" indent="-223520"/>
            <a:r>
              <a:rPr lang="en-US" sz="1600" dirty="0"/>
              <a:t>Power BI datasets for self-service business reporting and analytics</a:t>
            </a:r>
          </a:p>
          <a:p>
            <a:pPr lvl="1" indent="-223520"/>
            <a:r>
              <a:rPr lang="en-US" sz="1600" dirty="0"/>
              <a:t>Power BI paginated reports for operational reports, which are multi-page data grids and require </a:t>
            </a:r>
            <a:r>
              <a:rPr lang="en-US" sz="1600" dirty="0" err="1"/>
              <a:t>parametrised</a:t>
            </a:r>
            <a:r>
              <a:rPr lang="en-US" sz="1600" dirty="0"/>
              <a:t> experiences, including data-driven, and cascading parameters.  </a:t>
            </a:r>
          </a:p>
          <a:p>
            <a:r>
              <a:rPr lang="en-US" sz="1600" dirty="0"/>
              <a:t>(Exception-based) Business Objects with a Universe that maps directly to the Semantic Layer in Transcend</a:t>
            </a:r>
          </a:p>
          <a:p>
            <a:r>
              <a:rPr lang="en-US" sz="1600" dirty="0"/>
              <a:t>Vantage Editor – Web-based query tool to access authorized Transcend data  </a:t>
            </a:r>
          </a:p>
          <a:p>
            <a:r>
              <a:rPr lang="en-US" sz="1600" dirty="0" err="1"/>
              <a:t>Jupyter</a:t>
            </a:r>
            <a:r>
              <a:rPr lang="en-US" sz="1600" dirty="0"/>
              <a:t> (R/Python) - Web-based interactive development environment for advanced analytics</a:t>
            </a:r>
          </a:p>
          <a:p>
            <a:r>
              <a:rPr lang="en-US" sz="1600" dirty="0"/>
              <a:t>Use Transcend </a:t>
            </a:r>
            <a:r>
              <a:rPr lang="en-US" sz="1600" b="1" dirty="0" err="1"/>
              <a:t>DataLabs</a:t>
            </a:r>
            <a:r>
              <a:rPr lang="en-US" sz="1600" dirty="0"/>
              <a:t> for Prototyping or Sharing Analytic efforts</a:t>
            </a:r>
          </a:p>
          <a:p>
            <a:r>
              <a:rPr lang="en-US" sz="1600" dirty="0"/>
              <a:t>Personal databases – Every employee has their own database under their </a:t>
            </a:r>
            <a:r>
              <a:rPr lang="en-US" sz="1600" dirty="0" err="1"/>
              <a:t>QuickLook</a:t>
            </a:r>
            <a:r>
              <a:rPr lang="en-US" sz="1600" dirty="0"/>
              <a:t> Id on both Production and AWS Platforms.  Each of us can logon with our </a:t>
            </a:r>
            <a:r>
              <a:rPr lang="en-US" sz="1600" dirty="0" err="1"/>
              <a:t>QuickLook</a:t>
            </a:r>
            <a:r>
              <a:rPr lang="en-US" sz="1600" dirty="0"/>
              <a:t> Id using our normal network password.  </a:t>
            </a:r>
          </a:p>
          <a:p>
            <a:endParaRPr lang="en-US" sz="1800" dirty="0"/>
          </a:p>
        </p:txBody>
      </p:sp>
    </p:spTree>
    <p:extLst>
      <p:ext uri="{BB962C8B-B14F-4D97-AF65-F5344CB8AC3E}">
        <p14:creationId xmlns:p14="http://schemas.microsoft.com/office/powerpoint/2010/main" val="25215249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lstStyle/>
          <a:p>
            <a:r>
              <a:rPr lang="en-US"/>
              <a:t>Transcend Reporting Patterns: Future State </a:t>
            </a:r>
          </a:p>
        </p:txBody>
      </p:sp>
      <p:graphicFrame>
        <p:nvGraphicFramePr>
          <p:cNvPr id="2" name="Diagram 1">
            <a:extLst>
              <a:ext uri="{FF2B5EF4-FFF2-40B4-BE49-F238E27FC236}">
                <a16:creationId xmlns:a16="http://schemas.microsoft.com/office/drawing/2014/main" id="{D55140EA-FEAD-98E3-2297-63E11F2317BB}"/>
              </a:ext>
            </a:extLst>
          </p:cNvPr>
          <p:cNvGraphicFramePr/>
          <p:nvPr/>
        </p:nvGraphicFramePr>
        <p:xfrm>
          <a:off x="764903" y="91270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EB4A5A0-2C83-2EFC-618D-112A63DC1E3C}"/>
              </a:ext>
            </a:extLst>
          </p:cNvPr>
          <p:cNvSpPr/>
          <p:nvPr/>
        </p:nvSpPr>
        <p:spPr>
          <a:xfrm>
            <a:off x="738776" y="3670663"/>
            <a:ext cx="9868263" cy="2501900"/>
          </a:xfrm>
          <a:prstGeom prst="rect">
            <a:avLst/>
          </a:prstGeom>
          <a:noFill/>
          <a:ln w="317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5" name="TextBox 4">
            <a:extLst>
              <a:ext uri="{FF2B5EF4-FFF2-40B4-BE49-F238E27FC236}">
                <a16:creationId xmlns:a16="http://schemas.microsoft.com/office/drawing/2014/main" id="{3118B7CB-830B-DBDF-1826-921751D9E414}"/>
              </a:ext>
            </a:extLst>
          </p:cNvPr>
          <p:cNvSpPr txBox="1"/>
          <p:nvPr/>
        </p:nvSpPr>
        <p:spPr>
          <a:xfrm>
            <a:off x="9461318" y="4193177"/>
            <a:ext cx="2021840" cy="875212"/>
          </a:xfrm>
          <a:prstGeom prst="rect">
            <a:avLst/>
          </a:prstGeom>
          <a:solidFill>
            <a:schemeClr val="bg1"/>
          </a:solidFill>
        </p:spPr>
        <p:txBody>
          <a:bodyPr wrap="square" lIns="182880" tIns="182880" rIns="182880" bIns="182880" rtlCol="0" anchor="ctr" anchorCtr="0">
            <a:noAutofit/>
          </a:bodyPr>
          <a:lstStyle/>
          <a:p>
            <a:pPr algn="ctr"/>
            <a:r>
              <a:rPr lang="en-US" sz="1400" b="1" i="1">
                <a:solidFill>
                  <a:srgbClr val="0070C0"/>
                </a:solidFill>
              </a:rPr>
              <a:t>Exception Based</a:t>
            </a:r>
          </a:p>
        </p:txBody>
      </p:sp>
      <p:grpSp>
        <p:nvGrpSpPr>
          <p:cNvPr id="11" name="Group 10">
            <a:extLst>
              <a:ext uri="{FF2B5EF4-FFF2-40B4-BE49-F238E27FC236}">
                <a16:creationId xmlns:a16="http://schemas.microsoft.com/office/drawing/2014/main" id="{56E5C459-4C25-9328-9376-AE01379A046B}"/>
              </a:ext>
            </a:extLst>
          </p:cNvPr>
          <p:cNvGrpSpPr/>
          <p:nvPr/>
        </p:nvGrpSpPr>
        <p:grpSpPr>
          <a:xfrm>
            <a:off x="11175454" y="1216176"/>
            <a:ext cx="604701" cy="4956387"/>
            <a:chOff x="11175454" y="1216176"/>
            <a:chExt cx="604701" cy="4956387"/>
          </a:xfrm>
        </p:grpSpPr>
        <p:sp>
          <p:nvSpPr>
            <p:cNvPr id="6" name="Up-Down Arrow 5">
              <a:extLst>
                <a:ext uri="{FF2B5EF4-FFF2-40B4-BE49-F238E27FC236}">
                  <a16:creationId xmlns:a16="http://schemas.microsoft.com/office/drawing/2014/main" id="{F92A9C47-E330-95CA-624F-3910A47B6395}"/>
                </a:ext>
              </a:extLst>
            </p:cNvPr>
            <p:cNvSpPr/>
            <p:nvPr/>
          </p:nvSpPr>
          <p:spPr>
            <a:xfrm>
              <a:off x="11175454" y="1216176"/>
              <a:ext cx="604701" cy="4956387"/>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b="1">
                <a:solidFill>
                  <a:schemeClr val="tx1"/>
                </a:solidFill>
              </a:endParaRPr>
            </a:p>
          </p:txBody>
        </p:sp>
        <p:sp>
          <p:nvSpPr>
            <p:cNvPr id="7" name="TextBox 6">
              <a:extLst>
                <a:ext uri="{FF2B5EF4-FFF2-40B4-BE49-F238E27FC236}">
                  <a16:creationId xmlns:a16="http://schemas.microsoft.com/office/drawing/2014/main" id="{D8365119-5D98-DDC5-8F7B-9FE05E7E9388}"/>
                </a:ext>
              </a:extLst>
            </p:cNvPr>
            <p:cNvSpPr txBox="1"/>
            <p:nvPr/>
          </p:nvSpPr>
          <p:spPr>
            <a:xfrm>
              <a:off x="11406776" y="4023360"/>
              <a:ext cx="115571" cy="1445199"/>
            </a:xfrm>
            <a:prstGeom prst="rect">
              <a:avLst/>
            </a:prstGeom>
            <a:noFill/>
          </p:spPr>
          <p:txBody>
            <a:bodyPr vert="vert270" wrap="square" lIns="182880" tIns="182880" rIns="182880" bIns="182880" rtlCol="0" anchor="ctr" anchorCtr="0">
              <a:noAutofit/>
            </a:bodyPr>
            <a:lstStyle/>
            <a:p>
              <a:pPr algn="l"/>
              <a:r>
                <a:rPr lang="en-US" sz="1200" b="1"/>
                <a:t>Transactional</a:t>
              </a:r>
            </a:p>
          </p:txBody>
        </p:sp>
        <p:sp>
          <p:nvSpPr>
            <p:cNvPr id="8" name="TextBox 7">
              <a:extLst>
                <a:ext uri="{FF2B5EF4-FFF2-40B4-BE49-F238E27FC236}">
                  <a16:creationId xmlns:a16="http://schemas.microsoft.com/office/drawing/2014/main" id="{CCB88D7E-525F-B2D2-3093-59B4B8BEE610}"/>
                </a:ext>
              </a:extLst>
            </p:cNvPr>
            <p:cNvSpPr txBox="1"/>
            <p:nvPr/>
          </p:nvSpPr>
          <p:spPr>
            <a:xfrm>
              <a:off x="11420473" y="1404526"/>
              <a:ext cx="115571" cy="1170610"/>
            </a:xfrm>
            <a:prstGeom prst="rect">
              <a:avLst/>
            </a:prstGeom>
            <a:noFill/>
          </p:spPr>
          <p:txBody>
            <a:bodyPr vert="vert270" wrap="square" lIns="182880" tIns="182880" rIns="182880" bIns="182880" rtlCol="0" anchor="ctr" anchorCtr="0">
              <a:noAutofit/>
            </a:bodyPr>
            <a:lstStyle/>
            <a:p>
              <a:pPr algn="l"/>
              <a:r>
                <a:rPr lang="en-US" sz="1200" b="1"/>
                <a:t>Analytical</a:t>
              </a:r>
            </a:p>
          </p:txBody>
        </p:sp>
      </p:grpSp>
      <p:sp>
        <p:nvSpPr>
          <p:cNvPr id="9" name="Rectangle 8">
            <a:extLst>
              <a:ext uri="{FF2B5EF4-FFF2-40B4-BE49-F238E27FC236}">
                <a16:creationId xmlns:a16="http://schemas.microsoft.com/office/drawing/2014/main" id="{2ECFAD13-A9A6-0B7A-B582-ACC21D81457C}"/>
              </a:ext>
            </a:extLst>
          </p:cNvPr>
          <p:cNvSpPr/>
          <p:nvPr/>
        </p:nvSpPr>
        <p:spPr>
          <a:xfrm>
            <a:off x="391886" y="1238263"/>
            <a:ext cx="9575074" cy="2354825"/>
          </a:xfrm>
          <a:prstGeom prst="rect">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 name="TextBox 9">
            <a:extLst>
              <a:ext uri="{FF2B5EF4-FFF2-40B4-BE49-F238E27FC236}">
                <a16:creationId xmlns:a16="http://schemas.microsoft.com/office/drawing/2014/main" id="{BCE9FB4E-E484-F24D-09FF-0E09C9EE7724}"/>
              </a:ext>
            </a:extLst>
          </p:cNvPr>
          <p:cNvSpPr txBox="1"/>
          <p:nvPr/>
        </p:nvSpPr>
        <p:spPr>
          <a:xfrm>
            <a:off x="9201784" y="1517044"/>
            <a:ext cx="2021840" cy="875212"/>
          </a:xfrm>
          <a:prstGeom prst="rect">
            <a:avLst/>
          </a:prstGeom>
          <a:solidFill>
            <a:schemeClr val="bg1"/>
          </a:solidFill>
        </p:spPr>
        <p:txBody>
          <a:bodyPr wrap="square" lIns="182880" tIns="182880" rIns="182880" bIns="182880" rtlCol="0" anchor="ctr" anchorCtr="0">
            <a:noAutofit/>
          </a:bodyPr>
          <a:lstStyle/>
          <a:p>
            <a:pPr algn="ctr"/>
            <a:r>
              <a:rPr lang="en-US" sz="1400" b="1" i="1">
                <a:solidFill>
                  <a:schemeClr val="accent1"/>
                </a:solidFill>
              </a:rPr>
              <a:t>Increased focus to derive insights</a:t>
            </a:r>
          </a:p>
        </p:txBody>
      </p:sp>
      <p:grpSp>
        <p:nvGrpSpPr>
          <p:cNvPr id="12" name="Group 11">
            <a:extLst>
              <a:ext uri="{FF2B5EF4-FFF2-40B4-BE49-F238E27FC236}">
                <a16:creationId xmlns:a16="http://schemas.microsoft.com/office/drawing/2014/main" id="{11753FBF-81BB-4634-9B41-DF4449EC663A}"/>
              </a:ext>
            </a:extLst>
          </p:cNvPr>
          <p:cNvGrpSpPr/>
          <p:nvPr/>
        </p:nvGrpSpPr>
        <p:grpSpPr>
          <a:xfrm>
            <a:off x="10515108" y="91017"/>
            <a:ext cx="384443" cy="564847"/>
            <a:chOff x="10031310" y="132997"/>
            <a:chExt cx="384443" cy="564847"/>
          </a:xfrm>
        </p:grpSpPr>
        <p:sp>
          <p:nvSpPr>
            <p:cNvPr id="13" name="Flowchart: Connector 12">
              <a:extLst>
                <a:ext uri="{FF2B5EF4-FFF2-40B4-BE49-F238E27FC236}">
                  <a16:creationId xmlns:a16="http://schemas.microsoft.com/office/drawing/2014/main" id="{4B5796AB-B578-4733-83B5-D65786BB5995}"/>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Graphic 13" descr="Microphone with solid fill">
              <a:extLst>
                <a:ext uri="{FF2B5EF4-FFF2-40B4-BE49-F238E27FC236}">
                  <a16:creationId xmlns:a16="http://schemas.microsoft.com/office/drawing/2014/main" id="{300058C3-E83F-4B56-A453-1222F7D5EF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2331" y="225755"/>
              <a:ext cx="363422" cy="363422"/>
            </a:xfrm>
            <a:prstGeom prst="rect">
              <a:avLst/>
            </a:prstGeom>
          </p:spPr>
        </p:pic>
      </p:grpSp>
      <p:sp>
        <p:nvSpPr>
          <p:cNvPr id="15" name="TextBox 14">
            <a:extLst>
              <a:ext uri="{FF2B5EF4-FFF2-40B4-BE49-F238E27FC236}">
                <a16:creationId xmlns:a16="http://schemas.microsoft.com/office/drawing/2014/main" id="{23B2D097-C046-4AE1-BF66-15FBA3A2A18C}"/>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29811285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p:txBody>
          <a:bodyPr/>
          <a:lstStyle/>
          <a:p>
            <a:r>
              <a:rPr lang="en-US">
                <a:solidFill>
                  <a:srgbClr val="F3753F"/>
                </a:solidFill>
                <a:latin typeface="Arial"/>
                <a:cs typeface="Arial"/>
              </a:rPr>
              <a:t>Reporting Glossary</a:t>
            </a:r>
            <a:endParaRPr lang="en-US">
              <a:solidFill>
                <a:srgbClr val="F3753F"/>
              </a:solidFill>
            </a:endParaRP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640080" y="1463040"/>
            <a:ext cx="10515600" cy="4610100"/>
          </a:xfrm>
        </p:spPr>
        <p:txBody>
          <a:bodyPr vert="horz" lIns="91440" tIns="45720" rIns="91440" bIns="45720" rtlCol="0" anchor="t">
            <a:noAutofit/>
          </a:bodyPr>
          <a:lstStyle/>
          <a:p>
            <a:endParaRPr lang="en-US" sz="1600" b="1" dirty="0"/>
          </a:p>
          <a:p>
            <a:r>
              <a:rPr lang="en-US" sz="1600" b="1" dirty="0"/>
              <a:t>System of Record – </a:t>
            </a:r>
            <a:r>
              <a:rPr lang="en-US" sz="1600" dirty="0">
                <a:ea typeface="+mn-lt"/>
                <a:cs typeface="+mn-lt"/>
              </a:rPr>
              <a:t>The authoritative source for a particular data element. </a:t>
            </a:r>
            <a:r>
              <a:rPr lang="en-US" sz="1600" dirty="0"/>
              <a:t>Data elements should be edited only within their System of Record.  Any physical replication of a data element, often necessitated for performance of operational or analytical systems, should be regularly audited against its System of Record to make sure no drift occurs.</a:t>
            </a:r>
            <a:endParaRPr lang="en-US" dirty="0">
              <a:cs typeface="Arial" panose="020B0604020202020204"/>
            </a:endParaRPr>
          </a:p>
          <a:p>
            <a:r>
              <a:rPr lang="en-US" sz="1600" b="1" dirty="0"/>
              <a:t>System of Reference – </a:t>
            </a:r>
            <a:r>
              <a:rPr lang="en-US" sz="1600" dirty="0">
                <a:ea typeface="+mn-lt"/>
                <a:cs typeface="+mn-lt"/>
              </a:rPr>
              <a:t>The recommended source for decision-making, reporting, and analytics.  The System of Reference </a:t>
            </a:r>
            <a:r>
              <a:rPr lang="en-US" sz="1600" dirty="0"/>
              <a:t>is synchronized with the Systems of Record.  Transcend is the System of Reference for the  enterprise.</a:t>
            </a:r>
            <a:endParaRPr lang="en-US" sz="1600" dirty="0">
              <a:cs typeface="Arial"/>
            </a:endParaRPr>
          </a:p>
          <a:p>
            <a:r>
              <a:rPr lang="en-US" sz="1600" b="1" dirty="0"/>
              <a:t>Operational Systems – </a:t>
            </a:r>
            <a:r>
              <a:rPr lang="en-US" sz="1600" dirty="0"/>
              <a:t>The set of applications that power  business operations (e.g. Salesforce, Workday, ServiceNow).  Operational systems are typically the Systems of Record for operational data elements.</a:t>
            </a:r>
            <a:endParaRPr lang="en-US" sz="2000" dirty="0"/>
          </a:p>
        </p:txBody>
      </p:sp>
    </p:spTree>
    <p:extLst>
      <p:ext uri="{BB962C8B-B14F-4D97-AF65-F5344CB8AC3E}">
        <p14:creationId xmlns:p14="http://schemas.microsoft.com/office/powerpoint/2010/main" val="37512162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D46703-3D97-4E43-9911-FF18E1EA2E37}"/>
              </a:ext>
            </a:extLst>
          </p:cNvPr>
          <p:cNvSpPr>
            <a:spLocks noGrp="1"/>
          </p:cNvSpPr>
          <p:nvPr>
            <p:ph type="body" sz="quarter" idx="10"/>
          </p:nvPr>
        </p:nvSpPr>
        <p:spPr>
          <a:xfrm>
            <a:off x="4984049" y="2897204"/>
            <a:ext cx="6571596" cy="748160"/>
          </a:xfrm>
        </p:spPr>
        <p:txBody>
          <a:bodyPr/>
          <a:lstStyle/>
          <a:p>
            <a:r>
              <a:rPr lang="en-US">
                <a:cs typeface="Arial"/>
              </a:rPr>
              <a:t>Reporting Strategy</a:t>
            </a:r>
            <a:endParaRPr lang="en-US"/>
          </a:p>
        </p:txBody>
      </p:sp>
    </p:spTree>
    <p:extLst>
      <p:ext uri="{BB962C8B-B14F-4D97-AF65-F5344CB8AC3E}">
        <p14:creationId xmlns:p14="http://schemas.microsoft.com/office/powerpoint/2010/main" val="38737955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a:solidFill>
                  <a:schemeClr val="accent1"/>
                </a:solidFill>
                <a:ea typeface="Verdana" panose="020B0604030504040204" pitchFamily="34" charset="0"/>
              </a:rPr>
              <a:t>Agenda</a:t>
            </a:r>
            <a:br>
              <a:rPr lang="en-US" sz="4000">
                <a:ea typeface="Verdana" panose="020B0604030504040204" pitchFamily="34" charset="0"/>
                <a:cs typeface="Verdana" panose="020B0604030504040204" pitchFamily="34" charset="0"/>
              </a:rPr>
            </a:br>
            <a:endParaRPr lang="en-US" sz="4000"/>
          </a:p>
        </p:txBody>
      </p:sp>
      <p:sp>
        <p:nvSpPr>
          <p:cNvPr id="7" name="TextBox 6">
            <a:extLst>
              <a:ext uri="{FF2B5EF4-FFF2-40B4-BE49-F238E27FC236}">
                <a16:creationId xmlns:a16="http://schemas.microsoft.com/office/drawing/2014/main" id="{04FB86EB-E708-4894-8163-185C65381FC9}"/>
              </a:ext>
            </a:extLst>
          </p:cNvPr>
          <p:cNvSpPr txBox="1"/>
          <p:nvPr/>
        </p:nvSpPr>
        <p:spPr>
          <a:xfrm>
            <a:off x="630192" y="1505347"/>
            <a:ext cx="6260400" cy="4422488"/>
          </a:xfrm>
          <a:prstGeom prst="rect">
            <a:avLst/>
          </a:prstGeom>
          <a:noFill/>
        </p:spPr>
        <p:txBody>
          <a:bodyPr wrap="square" lIns="0" tIns="0" rIns="0" bIns="0" rtlCol="0" anchor="t">
            <a:noAutofit/>
          </a:bodyPr>
          <a:lstStyle/>
          <a:p>
            <a:pPr marL="285750" indent="-285750">
              <a:lnSpc>
                <a:spcPct val="150000"/>
              </a:lnSpc>
              <a:spcBef>
                <a:spcPts val="600"/>
              </a:spcBef>
              <a:spcAft>
                <a:spcPts val="900"/>
              </a:spcAft>
              <a:buFont typeface="Wingdings" panose="05000000000000000000" pitchFamily="2" charset="2"/>
              <a:buChar char="q"/>
            </a:pPr>
            <a:r>
              <a:rPr lang="en-US" sz="1300" b="1"/>
              <a:t>Reporting Guidelines</a:t>
            </a:r>
          </a:p>
          <a:p>
            <a:pPr marL="285750" indent="-285750">
              <a:lnSpc>
                <a:spcPct val="150000"/>
              </a:lnSpc>
              <a:spcBef>
                <a:spcPts val="600"/>
              </a:spcBef>
              <a:spcAft>
                <a:spcPts val="900"/>
              </a:spcAft>
              <a:buFont typeface="Wingdings" panose="05000000000000000000" pitchFamily="2" charset="2"/>
              <a:buChar char="q"/>
            </a:pPr>
            <a:r>
              <a:rPr lang="en-US" sz="1300" b="1"/>
              <a:t>Reporting Ecosystem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Methodology</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Oracle Reporting Tools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Dispositioning Framework &amp; Rationalization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Reporting Requirement Management </a:t>
            </a:r>
            <a:endParaRPr lang="en-US" sz="1300"/>
          </a:p>
          <a:p>
            <a:pPr marL="285750" indent="-285750">
              <a:lnSpc>
                <a:spcPct val="150000"/>
              </a:lnSpc>
              <a:spcBef>
                <a:spcPts val="600"/>
              </a:spcBef>
              <a:spcAft>
                <a:spcPts val="900"/>
              </a:spcAft>
              <a:buFont typeface="Wingdings" panose="05000000000000000000" pitchFamily="2" charset="2"/>
              <a:buChar char="q"/>
            </a:pPr>
            <a:r>
              <a:rPr lang="en-US" sz="1300" b="1"/>
              <a:t>Current State &amp; High-Level Timeline </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Known Risks &amp; Mitigation</a:t>
            </a:r>
            <a:endParaRPr lang="en-US" sz="1300" b="1">
              <a:cs typeface="Arial"/>
            </a:endParaRPr>
          </a:p>
          <a:p>
            <a:pPr marL="285750" indent="-285750">
              <a:lnSpc>
                <a:spcPct val="150000"/>
              </a:lnSpc>
              <a:spcBef>
                <a:spcPts val="600"/>
              </a:spcBef>
              <a:spcAft>
                <a:spcPts val="900"/>
              </a:spcAft>
              <a:buFont typeface="Wingdings" panose="05000000000000000000" pitchFamily="2" charset="2"/>
              <a:buChar char="q"/>
            </a:pPr>
            <a:r>
              <a:rPr lang="en-US" sz="1300" b="1"/>
              <a:t>Appendix </a:t>
            </a:r>
            <a:endParaRPr lang="en-US" sz="1300" b="1">
              <a:cs typeface="Arial"/>
            </a:endParaRPr>
          </a:p>
        </p:txBody>
      </p:sp>
    </p:spTree>
    <p:extLst>
      <p:ext uri="{BB962C8B-B14F-4D97-AF65-F5344CB8AC3E}">
        <p14:creationId xmlns:p14="http://schemas.microsoft.com/office/powerpoint/2010/main" val="26267034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ofile photo of Arthi Rengasamy">
            <a:extLst>
              <a:ext uri="{FF2B5EF4-FFF2-40B4-BE49-F238E27FC236}">
                <a16:creationId xmlns:a16="http://schemas.microsoft.com/office/drawing/2014/main" id="{AA5029DC-5E2F-4A5A-8A2E-E79D2E983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1194215"/>
            <a:ext cx="1828800" cy="18288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5" name="Title 7">
            <a:extLst>
              <a:ext uri="{FF2B5EF4-FFF2-40B4-BE49-F238E27FC236}">
                <a16:creationId xmlns:a16="http://schemas.microsoft.com/office/drawing/2014/main" id="{F59C6EA9-3D59-4E1E-B8D0-FE0CEF3DAE46}"/>
              </a:ext>
            </a:extLst>
          </p:cNvPr>
          <p:cNvSpPr txBox="1">
            <a:spLocks/>
          </p:cNvSpPr>
          <p:nvPr/>
        </p:nvSpPr>
        <p:spPr>
          <a:xfrm>
            <a:off x="452233" y="478495"/>
            <a:ext cx="7120897" cy="483515"/>
          </a:xfrm>
          <a:prstGeom prst="rect">
            <a:avLst/>
          </a:prstGeom>
        </p:spPr>
        <p:txBody>
          <a:bodyPr vert="horz" lIns="91440" tIns="45720" rIns="91440" bIns="45720" rtlCol="0" anchor="ctr">
            <a:noAutofit/>
          </a:bodyPr>
          <a:lstStyle>
            <a:lvl1pPr algn="l" defTabSz="914378" rtl="0" eaLnBrk="1" latinLnBrk="0" hangingPunct="1">
              <a:spcBef>
                <a:spcPct val="0"/>
              </a:spcBef>
              <a:buNone/>
              <a:defRPr lang="en-US" sz="2100" b="1" kern="120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marL="0" marR="0" lvl="0" indent="0" algn="l" defTabSz="914378" rtl="0" eaLnBrk="1" fontAlgn="auto" latinLnBrk="0" hangingPunct="1">
              <a:lnSpc>
                <a:spcPct val="100000"/>
              </a:lnSpc>
              <a:spcBef>
                <a:spcPct val="0"/>
              </a:spcBef>
              <a:spcAft>
                <a:spcPts val="0"/>
              </a:spcAft>
              <a:buClrTx/>
              <a:buSzTx/>
              <a:buFontTx/>
              <a:buNone/>
              <a:tabLst/>
              <a:defRPr/>
            </a:pPr>
            <a:r>
              <a:rPr lang="en-US" sz="2400">
                <a:solidFill>
                  <a:srgbClr val="ED7D31"/>
                </a:solidFill>
                <a:latin typeface="Arial"/>
                <a:ea typeface="Open Sans Light"/>
                <a:cs typeface="Arial"/>
              </a:rPr>
              <a:t>Presenters</a:t>
            </a:r>
            <a:endParaRPr kumimoji="0" lang="en-US" sz="2400" b="1" i="0" u="none" strike="noStrike" kern="1200" cap="none" spc="0" normalizeH="0" baseline="0" noProof="0">
              <a:ln>
                <a:noFill/>
              </a:ln>
              <a:solidFill>
                <a:srgbClr val="ED7D31"/>
              </a:solidFill>
              <a:effectLst/>
              <a:uLnTx/>
              <a:uFillTx/>
              <a:latin typeface="Arial"/>
              <a:ea typeface="Open Sans Light"/>
              <a:cs typeface="Arial"/>
            </a:endParaRPr>
          </a:p>
        </p:txBody>
      </p:sp>
      <p:sp>
        <p:nvSpPr>
          <p:cNvPr id="17" name="TextBox 16">
            <a:extLst>
              <a:ext uri="{FF2B5EF4-FFF2-40B4-BE49-F238E27FC236}">
                <a16:creationId xmlns:a16="http://schemas.microsoft.com/office/drawing/2014/main" id="{EAFC016F-1A29-43F4-80CC-09DA181A4D56}"/>
              </a:ext>
            </a:extLst>
          </p:cNvPr>
          <p:cNvSpPr txBox="1"/>
          <p:nvPr/>
        </p:nvSpPr>
        <p:spPr>
          <a:xfrm>
            <a:off x="594707" y="3082188"/>
            <a:ext cx="2646950" cy="923330"/>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2000">
                <a:solidFill>
                  <a:schemeClr val="accent6"/>
                </a:solidFill>
              </a:defRPr>
            </a:lvl1pPr>
          </a:lstStyle>
          <a:p>
            <a:pPr algn="ctr"/>
            <a:r>
              <a:rPr lang="en-US" sz="1800" b="1"/>
              <a:t>Brahmendra Kashyap</a:t>
            </a:r>
          </a:p>
          <a:p>
            <a:pPr algn="ctr"/>
            <a:r>
              <a:rPr lang="en-US" sz="1800"/>
              <a:t>Reporting Lead / </a:t>
            </a:r>
          </a:p>
          <a:p>
            <a:pPr algn="ctr"/>
            <a:r>
              <a:rPr lang="en-US" sz="1800"/>
              <a:t>Technical Lead </a:t>
            </a:r>
          </a:p>
        </p:txBody>
      </p:sp>
      <p:sp>
        <p:nvSpPr>
          <p:cNvPr id="31" name="TextBox 30">
            <a:extLst>
              <a:ext uri="{FF2B5EF4-FFF2-40B4-BE49-F238E27FC236}">
                <a16:creationId xmlns:a16="http://schemas.microsoft.com/office/drawing/2014/main" id="{B7D75D09-F076-49A2-BDD3-B6ECDD5DA64D}"/>
              </a:ext>
            </a:extLst>
          </p:cNvPr>
          <p:cNvSpPr txBox="1"/>
          <p:nvPr/>
        </p:nvSpPr>
        <p:spPr>
          <a:xfrm>
            <a:off x="6616180" y="5600566"/>
            <a:ext cx="3183770" cy="64633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2000">
                <a:solidFill>
                  <a:schemeClr val="accent6"/>
                </a:solidFill>
              </a:defRPr>
            </a:lvl1pPr>
          </a:lstStyle>
          <a:p>
            <a:pPr algn="ctr"/>
            <a:r>
              <a:rPr lang="en-US" sz="1800" b="1"/>
              <a:t>Sankar Gopalakrishnan</a:t>
            </a:r>
          </a:p>
          <a:p>
            <a:pPr algn="ctr"/>
            <a:r>
              <a:rPr lang="en-US" sz="1800"/>
              <a:t>Reporting Team </a:t>
            </a:r>
          </a:p>
        </p:txBody>
      </p:sp>
      <p:sp>
        <p:nvSpPr>
          <p:cNvPr id="27" name="TextBox 26">
            <a:extLst>
              <a:ext uri="{FF2B5EF4-FFF2-40B4-BE49-F238E27FC236}">
                <a16:creationId xmlns:a16="http://schemas.microsoft.com/office/drawing/2014/main" id="{21BA2867-DB30-4AD1-A42D-1678D3398587}"/>
              </a:ext>
            </a:extLst>
          </p:cNvPr>
          <p:cNvSpPr txBox="1"/>
          <p:nvPr/>
        </p:nvSpPr>
        <p:spPr>
          <a:xfrm>
            <a:off x="2736732" y="5462067"/>
            <a:ext cx="2551898" cy="923330"/>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6"/>
                </a:solidFill>
              </a:rPr>
              <a:t>Bhupendra Mishra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6"/>
                </a:solidFill>
                <a:effectLst/>
                <a:uLnTx/>
                <a:uFillTx/>
                <a:ea typeface="+mn-ea"/>
                <a:cs typeface="+mn-cs"/>
              </a:rPr>
              <a:t>Solution Architect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6"/>
                </a:solidFill>
                <a:effectLst/>
                <a:uLnTx/>
                <a:uFillTx/>
                <a:ea typeface="+mn-ea"/>
                <a:cs typeface="+mn-cs"/>
              </a:rPr>
              <a:t>Reporting Lead </a:t>
            </a:r>
          </a:p>
        </p:txBody>
      </p:sp>
      <p:pic>
        <p:nvPicPr>
          <p:cNvPr id="4" name="Picture 3" descr="A person wearing glasses&#10;&#10;Description automatically generated with low confidence">
            <a:extLst>
              <a:ext uri="{FF2B5EF4-FFF2-40B4-BE49-F238E27FC236}">
                <a16:creationId xmlns:a16="http://schemas.microsoft.com/office/drawing/2014/main" id="{686A6BFE-FA7F-42DF-936D-A0BDD6BD4162}"/>
              </a:ext>
            </a:extLst>
          </p:cNvPr>
          <p:cNvPicPr>
            <a:picLocks noChangeAspect="1"/>
          </p:cNvPicPr>
          <p:nvPr/>
        </p:nvPicPr>
        <p:blipFill>
          <a:blip r:embed="rId3"/>
          <a:stretch>
            <a:fillRect/>
          </a:stretch>
        </p:blipFill>
        <p:spPr>
          <a:xfrm>
            <a:off x="3098281" y="3593195"/>
            <a:ext cx="1828800" cy="181953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 name="Picture 2">
            <a:extLst>
              <a:ext uri="{FF2B5EF4-FFF2-40B4-BE49-F238E27FC236}">
                <a16:creationId xmlns:a16="http://schemas.microsoft.com/office/drawing/2014/main" id="{57EA326B-23F2-4EE1-B562-9647776632C9}"/>
              </a:ext>
            </a:extLst>
          </p:cNvPr>
          <p:cNvPicPr>
            <a:picLocks noChangeAspect="1"/>
          </p:cNvPicPr>
          <p:nvPr/>
        </p:nvPicPr>
        <p:blipFill>
          <a:blip r:embed="rId4"/>
          <a:stretch>
            <a:fillRect/>
          </a:stretch>
        </p:blipFill>
        <p:spPr>
          <a:xfrm>
            <a:off x="1002423" y="1194215"/>
            <a:ext cx="1831519" cy="1828800"/>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a:extLst>
              <a:ext uri="{FF2B5EF4-FFF2-40B4-BE49-F238E27FC236}">
                <a16:creationId xmlns:a16="http://schemas.microsoft.com/office/drawing/2014/main" id="{4C9D0CB5-767D-4A97-9A54-1E38CD238B6D}"/>
              </a:ext>
            </a:extLst>
          </p:cNvPr>
          <p:cNvSpPr txBox="1"/>
          <p:nvPr/>
        </p:nvSpPr>
        <p:spPr>
          <a:xfrm>
            <a:off x="4820051" y="3082188"/>
            <a:ext cx="255189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accent6"/>
                </a:solidFill>
              </a:rPr>
              <a:t>Arthi  Rengasamy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solidFill>
                  <a:schemeClr val="accent6"/>
                </a:solidFill>
                <a:effectLst/>
                <a:uLnTx/>
                <a:uFillTx/>
                <a:ea typeface="+mn-ea"/>
                <a:cs typeface="+mn-cs"/>
              </a:rPr>
              <a:t>Reporting Lead </a:t>
            </a:r>
          </a:p>
        </p:txBody>
      </p:sp>
      <p:pic>
        <p:nvPicPr>
          <p:cNvPr id="23" name="Picture 22" descr="A picture containing person, person, indoor, suit&#10;&#10;Description automatically generated">
            <a:extLst>
              <a:ext uri="{FF2B5EF4-FFF2-40B4-BE49-F238E27FC236}">
                <a16:creationId xmlns:a16="http://schemas.microsoft.com/office/drawing/2014/main" id="{0EFED32A-761F-489D-8BC3-2CD0D8DA4B9B}"/>
              </a:ext>
            </a:extLst>
          </p:cNvPr>
          <p:cNvPicPr>
            <a:picLocks noChangeAspect="1"/>
          </p:cNvPicPr>
          <p:nvPr/>
        </p:nvPicPr>
        <p:blipFill rotWithShape="1">
          <a:blip r:embed="rId5"/>
          <a:srcRect l="24762" t="1630" r="31079" b="64330"/>
          <a:stretch/>
        </p:blipFill>
        <p:spPr>
          <a:xfrm>
            <a:off x="9148107" y="1195120"/>
            <a:ext cx="1828800" cy="1826991"/>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5" name="TextBox 24">
            <a:extLst>
              <a:ext uri="{FF2B5EF4-FFF2-40B4-BE49-F238E27FC236}">
                <a16:creationId xmlns:a16="http://schemas.microsoft.com/office/drawing/2014/main" id="{CDDD05A0-6F54-495F-8451-C384A84F0084}"/>
              </a:ext>
            </a:extLst>
          </p:cNvPr>
          <p:cNvSpPr txBox="1"/>
          <p:nvPr/>
        </p:nvSpPr>
        <p:spPr>
          <a:xfrm>
            <a:off x="8950343" y="3061936"/>
            <a:ext cx="2400299" cy="646331"/>
          </a:xfrm>
          <a:prstGeom prst="rect">
            <a:avLst/>
          </a:prstGeom>
          <a:no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sz="2000">
                <a:solidFill>
                  <a:schemeClr val="accent6"/>
                </a:solidFill>
              </a:defRPr>
            </a:lvl1pPr>
          </a:lstStyle>
          <a:p>
            <a:pPr algn="ctr"/>
            <a:r>
              <a:rPr lang="en-US" sz="1800" b="1"/>
              <a:t>Sandeep Teja</a:t>
            </a:r>
          </a:p>
          <a:p>
            <a:pPr algn="ctr"/>
            <a:r>
              <a:rPr lang="en-US" sz="1800"/>
              <a:t>Reporting Team </a:t>
            </a:r>
          </a:p>
        </p:txBody>
      </p:sp>
      <p:pic>
        <p:nvPicPr>
          <p:cNvPr id="6" name="Picture 6">
            <a:extLst>
              <a:ext uri="{FF2B5EF4-FFF2-40B4-BE49-F238E27FC236}">
                <a16:creationId xmlns:a16="http://schemas.microsoft.com/office/drawing/2014/main" id="{B1B27078-D6EB-B756-28BB-309285443B9C}"/>
              </a:ext>
            </a:extLst>
          </p:cNvPr>
          <p:cNvPicPr>
            <a:picLocks noChangeAspect="1"/>
          </p:cNvPicPr>
          <p:nvPr/>
        </p:nvPicPr>
        <p:blipFill>
          <a:blip r:embed="rId6"/>
          <a:stretch>
            <a:fillRect/>
          </a:stretch>
        </p:blipFill>
        <p:spPr>
          <a:xfrm>
            <a:off x="7209043" y="3633969"/>
            <a:ext cx="1998045" cy="1942828"/>
          </a:xfrm>
          <a:prstGeom prst="ellipse">
            <a:avLst/>
          </a:prstGeom>
          <a:ln w="635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2858379730"/>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p:txBody>
          <a:bodyPr/>
          <a:lstStyle/>
          <a:p>
            <a:r>
              <a:rPr lang="en-US" dirty="0">
                <a:solidFill>
                  <a:srgbClr val="F3753F"/>
                </a:solidFill>
                <a:latin typeface="Arial"/>
                <a:cs typeface="Arial"/>
              </a:rPr>
              <a:t> Enterprise Architecture Reporting Guidelines  </a:t>
            </a:r>
            <a:endParaRPr lang="en-US" dirty="0">
              <a:solidFill>
                <a:srgbClr val="F3753F"/>
              </a:solidFill>
            </a:endParaRPr>
          </a:p>
        </p:txBody>
      </p:sp>
      <p:sp>
        <p:nvSpPr>
          <p:cNvPr id="5" name="Content Placeholder 2">
            <a:extLst>
              <a:ext uri="{FF2B5EF4-FFF2-40B4-BE49-F238E27FC236}">
                <a16:creationId xmlns:a16="http://schemas.microsoft.com/office/drawing/2014/main" id="{E91ED822-278C-9EC9-17AD-5B07A1B3557C}"/>
              </a:ext>
            </a:extLst>
          </p:cNvPr>
          <p:cNvSpPr txBox="1">
            <a:spLocks/>
          </p:cNvSpPr>
          <p:nvPr/>
        </p:nvSpPr>
        <p:spPr>
          <a:xfrm>
            <a:off x="5929714" y="1899986"/>
            <a:ext cx="5540827" cy="4610100"/>
          </a:xfrm>
          <a:prstGeom prst="rect">
            <a:avLst/>
          </a:prstGeom>
          <a:noFill/>
        </p:spPr>
        <p:txBody>
          <a:bodyPr vert="horz" lIns="91440" tIns="45720" rIns="91440" bIns="45720" rtlCol="0" anchor="t">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rgbClr val="75787B"/>
                </a:solidFill>
                <a:latin typeface="Arial Body"/>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rgbClr val="75787B"/>
                </a:solidFill>
                <a:latin typeface="Arial Body"/>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Engage Transcend for development complex management reporting &amp; self-service analytics. </a:t>
            </a:r>
          </a:p>
          <a:p>
            <a:pPr marL="171450" indent="-171450">
              <a:buFont typeface="Wingdings" panose="020B0604020202020204" pitchFamily="34" charset="0"/>
              <a:buChar char="ü"/>
            </a:pPr>
            <a:r>
              <a:rPr lang="en-US" sz="1400" b="1" dirty="0"/>
              <a:t>Enterprise-wide management reporting </a:t>
            </a:r>
            <a:r>
              <a:rPr lang="en-US" sz="1400" dirty="0"/>
              <a:t>that require data from multiple systems </a:t>
            </a:r>
          </a:p>
          <a:p>
            <a:pPr marL="171450" indent="-171450">
              <a:buFont typeface="Wingdings" panose="020B0604020202020204" pitchFamily="34" charset="0"/>
              <a:buChar char="ü"/>
            </a:pPr>
            <a:r>
              <a:rPr lang="en-US" sz="1400" dirty="0"/>
              <a:t>Management deep-dive reports that require </a:t>
            </a:r>
            <a:r>
              <a:rPr lang="en-US" sz="1400" b="1" dirty="0"/>
              <a:t>historical trend analysis </a:t>
            </a:r>
            <a:r>
              <a:rPr lang="en-US" sz="1400" dirty="0"/>
              <a:t>with complex transformations</a:t>
            </a:r>
          </a:p>
          <a:p>
            <a:pPr marL="171450" indent="-171450">
              <a:buFont typeface="Wingdings" panose="020B0604020202020204" pitchFamily="34" charset="0"/>
              <a:buChar char="ü"/>
            </a:pPr>
            <a:r>
              <a:rPr lang="en-US" sz="1400" dirty="0"/>
              <a:t>Building single source of business representation of data to support with standards for front-end application development</a:t>
            </a:r>
          </a:p>
          <a:p>
            <a:pPr marL="514350" lvl="1" indent="-171450">
              <a:buFont typeface="Wingdings" panose="020B0604020202020204" pitchFamily="34" charset="0"/>
              <a:buChar char="ü"/>
            </a:pPr>
            <a:r>
              <a:rPr lang="en-US" sz="1400" dirty="0"/>
              <a:t>Reporting within a specific business area developed by the business, analytics teams </a:t>
            </a:r>
          </a:p>
          <a:p>
            <a:pPr marL="514350" lvl="1" indent="-171450">
              <a:buFont typeface="Wingdings" panose="020B0604020202020204" pitchFamily="34" charset="0"/>
              <a:buChar char="ü"/>
            </a:pPr>
            <a:r>
              <a:rPr lang="en-US" sz="1400" dirty="0"/>
              <a:t>For prototyping, analytics discovery by combining production data with a new data source to evaluate business value</a:t>
            </a:r>
          </a:p>
          <a:p>
            <a:pPr marL="0" indent="0">
              <a:buNone/>
            </a:pPr>
            <a:endParaRPr lang="en-US" sz="1400" dirty="0"/>
          </a:p>
          <a:p>
            <a:pPr marL="0" indent="0">
              <a:buNone/>
            </a:pPr>
            <a:r>
              <a:rPr lang="en-US" sz="1100" i="1" dirty="0">
                <a:solidFill>
                  <a:schemeClr val="bg1">
                    <a:lumMod val="50000"/>
                  </a:schemeClr>
                </a:solidFill>
              </a:rPr>
              <a:t>Note: Data ingestion into Transcend from source applications, including Oracle Cloud, is prioritized based on reporting and analytics needs. </a:t>
            </a:r>
          </a:p>
          <a:p>
            <a:pPr marL="0" indent="0">
              <a:buNone/>
            </a:pPr>
            <a:endParaRPr lang="en-US" sz="1100" dirty="0"/>
          </a:p>
        </p:txBody>
      </p:sp>
      <p:sp>
        <p:nvSpPr>
          <p:cNvPr id="713" name="TextBox 712">
            <a:extLst>
              <a:ext uri="{FF2B5EF4-FFF2-40B4-BE49-F238E27FC236}">
                <a16:creationId xmlns:a16="http://schemas.microsoft.com/office/drawing/2014/main" id="{6B52461E-EDFC-848D-6225-F3076FAF5ACE}"/>
              </a:ext>
            </a:extLst>
          </p:cNvPr>
          <p:cNvSpPr txBox="1"/>
          <p:nvPr/>
        </p:nvSpPr>
        <p:spPr>
          <a:xfrm>
            <a:off x="721459" y="1888978"/>
            <a:ext cx="4581759" cy="4247317"/>
          </a:xfrm>
          <a:prstGeom prst="rect">
            <a:avLst/>
          </a:prstGeom>
          <a:no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r>
              <a:rPr lang="en-US" sz="1400" b="1" dirty="0">
                <a:ea typeface="+mn-lt"/>
                <a:cs typeface="+mn-lt"/>
              </a:rPr>
              <a:t>Leverage Out-of-box </a:t>
            </a:r>
            <a:r>
              <a:rPr lang="en-US" sz="1400" dirty="0">
                <a:ea typeface="+mn-lt"/>
                <a:cs typeface="+mn-lt"/>
              </a:rPr>
              <a:t>(OOTB) / native application reporting capabilities for </a:t>
            </a:r>
            <a:r>
              <a:rPr lang="en-US" sz="1400" b="1" dirty="0">
                <a:ea typeface="+mn-lt"/>
                <a:cs typeface="+mn-lt"/>
              </a:rPr>
              <a:t>business area specific operational reporting </a:t>
            </a:r>
            <a:r>
              <a:rPr lang="en-US" sz="1400" dirty="0">
                <a:ea typeface="+mn-lt"/>
                <a:cs typeface="+mn-lt"/>
              </a:rPr>
              <a:t>and </a:t>
            </a:r>
            <a:r>
              <a:rPr lang="en-US" sz="1400" b="1" dirty="0">
                <a:ea typeface="+mn-lt"/>
                <a:cs typeface="+mn-lt"/>
              </a:rPr>
              <a:t>compliance reporting</a:t>
            </a:r>
            <a:r>
              <a:rPr lang="en-US" sz="1400" dirty="0">
                <a:ea typeface="+mn-lt"/>
                <a:cs typeface="+mn-lt"/>
              </a:rPr>
              <a:t>, provided:</a:t>
            </a:r>
          </a:p>
          <a:p>
            <a:endParaRPr lang="en-US" sz="1400" dirty="0">
              <a:ea typeface="+mn-lt"/>
              <a:cs typeface="+mn-lt"/>
            </a:endParaRPr>
          </a:p>
          <a:p>
            <a:pPr marL="285750" indent="-285750">
              <a:lnSpc>
                <a:spcPct val="150000"/>
              </a:lnSpc>
              <a:buFont typeface="Wingdings"/>
              <a:buChar char="ü"/>
            </a:pPr>
            <a:r>
              <a:rPr lang="en-US" sz="1400" dirty="0">
                <a:ea typeface="+mn-lt"/>
                <a:cs typeface="+mn-lt"/>
              </a:rPr>
              <a:t>Licensing requirements are met for users</a:t>
            </a:r>
            <a:endParaRPr lang="en-US" sz="1400" dirty="0">
              <a:cs typeface="Arial" panose="020B0604020202020204"/>
            </a:endParaRPr>
          </a:p>
          <a:p>
            <a:pPr marL="285750" indent="-285750">
              <a:lnSpc>
                <a:spcPct val="150000"/>
              </a:lnSpc>
              <a:buFont typeface="Wingdings"/>
              <a:buChar char="ü"/>
            </a:pPr>
            <a:r>
              <a:rPr lang="en-US" sz="1400" b="1" dirty="0">
                <a:ea typeface="+mn-lt"/>
                <a:cs typeface="+mn-lt"/>
              </a:rPr>
              <a:t>Data Security requirements </a:t>
            </a:r>
            <a:r>
              <a:rPr lang="en-US" sz="1400" dirty="0">
                <a:ea typeface="+mn-lt"/>
                <a:cs typeface="+mn-lt"/>
              </a:rPr>
              <a:t>are met for reporting</a:t>
            </a:r>
          </a:p>
          <a:p>
            <a:pPr marL="285750" indent="-285750">
              <a:lnSpc>
                <a:spcPct val="150000"/>
              </a:lnSpc>
              <a:buFont typeface="Wingdings"/>
              <a:buChar char="ü"/>
            </a:pPr>
            <a:r>
              <a:rPr lang="en-US" sz="1400" dirty="0">
                <a:ea typeface="+mn-lt"/>
                <a:cs typeface="+mn-lt"/>
              </a:rPr>
              <a:t>Data requirements are met – </a:t>
            </a:r>
            <a:r>
              <a:rPr lang="en-US" sz="1400" b="1" dirty="0">
                <a:ea typeface="+mn-lt"/>
                <a:cs typeface="+mn-lt"/>
              </a:rPr>
              <a:t>real-time reporting </a:t>
            </a:r>
            <a:r>
              <a:rPr lang="en-US" sz="1400" dirty="0">
                <a:ea typeface="+mn-lt"/>
                <a:cs typeface="+mn-lt"/>
              </a:rPr>
              <a:t>needs, enterprise architecture approved data integration required for completeness, historical data availability</a:t>
            </a:r>
          </a:p>
          <a:p>
            <a:pPr marL="285750" indent="-285750">
              <a:lnSpc>
                <a:spcPct val="150000"/>
              </a:lnSpc>
              <a:buFont typeface="Wingdings"/>
              <a:buChar char="ü"/>
            </a:pPr>
            <a:endParaRPr lang="en-US" sz="1400" dirty="0">
              <a:cs typeface="Arial"/>
            </a:endParaRPr>
          </a:p>
          <a:p>
            <a:endParaRPr lang="en-US" sz="1400" dirty="0">
              <a:cs typeface="Arial"/>
            </a:endParaRPr>
          </a:p>
        </p:txBody>
      </p:sp>
      <p:cxnSp>
        <p:nvCxnSpPr>
          <p:cNvPr id="8" name="Straight Connector 7">
            <a:extLst>
              <a:ext uri="{FF2B5EF4-FFF2-40B4-BE49-F238E27FC236}">
                <a16:creationId xmlns:a16="http://schemas.microsoft.com/office/drawing/2014/main" id="{14DE945C-9480-4950-844B-8CE5C590DB4C}"/>
              </a:ext>
            </a:extLst>
          </p:cNvPr>
          <p:cNvCxnSpPr/>
          <p:nvPr/>
        </p:nvCxnSpPr>
        <p:spPr>
          <a:xfrm>
            <a:off x="5553144" y="1996970"/>
            <a:ext cx="0" cy="3074317"/>
          </a:xfrm>
          <a:prstGeom prst="line">
            <a:avLst/>
          </a:prstGeom>
          <a:ln w="38100">
            <a:solidFill>
              <a:srgbClr val="F9B79D"/>
            </a:solidFill>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AB481EC8-7779-4977-9BB5-BE696BE4D758}"/>
              </a:ext>
            </a:extLst>
          </p:cNvPr>
          <p:cNvGrpSpPr/>
          <p:nvPr/>
        </p:nvGrpSpPr>
        <p:grpSpPr>
          <a:xfrm>
            <a:off x="10515108" y="91017"/>
            <a:ext cx="384443" cy="564847"/>
            <a:chOff x="10031310" y="132997"/>
            <a:chExt cx="384443" cy="564847"/>
          </a:xfrm>
        </p:grpSpPr>
        <p:sp>
          <p:nvSpPr>
            <p:cNvPr id="11" name="Flowchart: Connector 10">
              <a:extLst>
                <a:ext uri="{FF2B5EF4-FFF2-40B4-BE49-F238E27FC236}">
                  <a16:creationId xmlns:a16="http://schemas.microsoft.com/office/drawing/2014/main" id="{127FFE74-0E01-428E-A54B-37CF2719DE68}"/>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2" name="Graphic 11" descr="Microphone with solid fill">
              <a:extLst>
                <a:ext uri="{FF2B5EF4-FFF2-40B4-BE49-F238E27FC236}">
                  <a16:creationId xmlns:a16="http://schemas.microsoft.com/office/drawing/2014/main" id="{946981E7-0AB7-43F1-9E03-84FC64B408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3" name="TextBox 12">
            <a:extLst>
              <a:ext uri="{FF2B5EF4-FFF2-40B4-BE49-F238E27FC236}">
                <a16:creationId xmlns:a16="http://schemas.microsoft.com/office/drawing/2014/main" id="{DCEE17A2-BEE9-4B60-BC5A-1D7B0BFA7F1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dirty="0" err="1"/>
              <a:t>Arthi</a:t>
            </a:r>
            <a:endParaRPr lang="en-US" sz="1200" dirty="0"/>
          </a:p>
        </p:txBody>
      </p:sp>
    </p:spTree>
    <p:extLst>
      <p:ext uri="{BB962C8B-B14F-4D97-AF65-F5344CB8AC3E}">
        <p14:creationId xmlns:p14="http://schemas.microsoft.com/office/powerpoint/2010/main" val="39523074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EBE8DA-96AF-048D-3407-CD996D3AEEA6}"/>
              </a:ext>
            </a:extLst>
          </p:cNvPr>
          <p:cNvSpPr>
            <a:spLocks noGrp="1"/>
          </p:cNvSpPr>
          <p:nvPr>
            <p:ph type="title"/>
          </p:nvPr>
        </p:nvSpPr>
        <p:spPr>
          <a:xfrm>
            <a:off x="334678" y="64066"/>
            <a:ext cx="11041380" cy="813548"/>
          </a:xfrm>
        </p:spPr>
        <p:txBody>
          <a:bodyPr>
            <a:normAutofit/>
          </a:bodyPr>
          <a:lstStyle/>
          <a:p>
            <a:r>
              <a:rPr lang="en-US" sz="2400" b="1">
                <a:solidFill>
                  <a:schemeClr val="accent2"/>
                </a:solidFill>
                <a:latin typeface="Arial"/>
                <a:cs typeface="Arial"/>
              </a:rPr>
              <a:t>Reporting Ecosystem : Current State</a:t>
            </a:r>
          </a:p>
        </p:txBody>
      </p:sp>
      <p:grpSp>
        <p:nvGrpSpPr>
          <p:cNvPr id="109" name="Group 108">
            <a:extLst>
              <a:ext uri="{FF2B5EF4-FFF2-40B4-BE49-F238E27FC236}">
                <a16:creationId xmlns:a16="http://schemas.microsoft.com/office/drawing/2014/main" id="{5F8ADB08-B2B1-48DC-A4F6-8DF802E91B95}"/>
              </a:ext>
            </a:extLst>
          </p:cNvPr>
          <p:cNvGrpSpPr/>
          <p:nvPr/>
        </p:nvGrpSpPr>
        <p:grpSpPr>
          <a:xfrm>
            <a:off x="10515108" y="91017"/>
            <a:ext cx="384443" cy="564847"/>
            <a:chOff x="10031310" y="132997"/>
            <a:chExt cx="384443" cy="564847"/>
          </a:xfrm>
        </p:grpSpPr>
        <p:sp>
          <p:nvSpPr>
            <p:cNvPr id="112" name="Flowchart: Connector 111">
              <a:extLst>
                <a:ext uri="{FF2B5EF4-FFF2-40B4-BE49-F238E27FC236}">
                  <a16:creationId xmlns:a16="http://schemas.microsoft.com/office/drawing/2014/main" id="{CDF12CDC-4AD1-484D-AD09-9EA17B3D31A4}"/>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13" name="Graphic 112" descr="Microphone with solid fill">
              <a:extLst>
                <a:ext uri="{FF2B5EF4-FFF2-40B4-BE49-F238E27FC236}">
                  <a16:creationId xmlns:a16="http://schemas.microsoft.com/office/drawing/2014/main" id="{E01B2747-049E-460C-BE50-E92F7851E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14" name="TextBox 113">
            <a:extLst>
              <a:ext uri="{FF2B5EF4-FFF2-40B4-BE49-F238E27FC236}">
                <a16:creationId xmlns:a16="http://schemas.microsoft.com/office/drawing/2014/main" id="{A33A8B70-9F4E-4898-9900-C2C75307883B}"/>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pic>
        <p:nvPicPr>
          <p:cNvPr id="26" name="Picture 27" descr="Diagram&#10;&#10;Description automatically generated">
            <a:extLst>
              <a:ext uri="{FF2B5EF4-FFF2-40B4-BE49-F238E27FC236}">
                <a16:creationId xmlns:a16="http://schemas.microsoft.com/office/drawing/2014/main" id="{B65C2EC6-011C-B233-95C1-C5C5655B80C4}"/>
              </a:ext>
            </a:extLst>
          </p:cNvPr>
          <p:cNvPicPr>
            <a:picLocks noChangeAspect="1"/>
          </p:cNvPicPr>
          <p:nvPr/>
        </p:nvPicPr>
        <p:blipFill>
          <a:blip r:embed="rId5"/>
          <a:stretch>
            <a:fillRect/>
          </a:stretch>
        </p:blipFill>
        <p:spPr>
          <a:xfrm>
            <a:off x="372854" y="1116037"/>
            <a:ext cx="10899608" cy="5163199"/>
          </a:xfrm>
          <a:prstGeom prst="rect">
            <a:avLst/>
          </a:prstGeom>
        </p:spPr>
      </p:pic>
    </p:spTree>
    <p:extLst>
      <p:ext uri="{BB962C8B-B14F-4D97-AF65-F5344CB8AC3E}">
        <p14:creationId xmlns:p14="http://schemas.microsoft.com/office/powerpoint/2010/main" val="22501811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lstStyle/>
          <a:p>
            <a:r>
              <a:rPr lang="en-US"/>
              <a:t>Transcend Reporting Patterns: Current State</a:t>
            </a:r>
          </a:p>
        </p:txBody>
      </p:sp>
      <p:graphicFrame>
        <p:nvGraphicFramePr>
          <p:cNvPr id="2" name="Diagram 1">
            <a:extLst>
              <a:ext uri="{FF2B5EF4-FFF2-40B4-BE49-F238E27FC236}">
                <a16:creationId xmlns:a16="http://schemas.microsoft.com/office/drawing/2014/main" id="{D55140EA-FEAD-98E3-2297-63E11F2317BB}"/>
              </a:ext>
            </a:extLst>
          </p:cNvPr>
          <p:cNvGraphicFramePr/>
          <p:nvPr/>
        </p:nvGraphicFramePr>
        <p:xfrm>
          <a:off x="764903" y="91270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4A222E36-9E7E-E1F5-0EB0-804A40B58BB1}"/>
              </a:ext>
            </a:extLst>
          </p:cNvPr>
          <p:cNvSpPr txBox="1"/>
          <p:nvPr/>
        </p:nvSpPr>
        <p:spPr>
          <a:xfrm>
            <a:off x="8204927" y="3918857"/>
            <a:ext cx="2970528" cy="888274"/>
          </a:xfrm>
          <a:prstGeom prst="rect">
            <a:avLst/>
          </a:prstGeom>
          <a:noFill/>
        </p:spPr>
        <p:txBody>
          <a:bodyPr wrap="square" lIns="182880" tIns="182880" rIns="182880" bIns="182880" rtlCol="0" anchor="ctr" anchorCtr="0">
            <a:noAutofit/>
          </a:bodyPr>
          <a:lstStyle/>
          <a:p>
            <a:pPr algn="ctr"/>
            <a:r>
              <a:rPr lang="en-US" sz="1400" b="1" i="1">
                <a:solidFill>
                  <a:srgbClr val="0070C0"/>
                </a:solidFill>
              </a:rPr>
              <a:t>Challenge: Limited reporting capabilities on Oracle on-prem ERP solution to support operational and compliance needs</a:t>
            </a:r>
          </a:p>
        </p:txBody>
      </p:sp>
      <p:grpSp>
        <p:nvGrpSpPr>
          <p:cNvPr id="11" name="Group 10">
            <a:extLst>
              <a:ext uri="{FF2B5EF4-FFF2-40B4-BE49-F238E27FC236}">
                <a16:creationId xmlns:a16="http://schemas.microsoft.com/office/drawing/2014/main" id="{BFEFAF4C-BF43-DDEC-35AB-25EF29DFC3F4}"/>
              </a:ext>
            </a:extLst>
          </p:cNvPr>
          <p:cNvGrpSpPr/>
          <p:nvPr/>
        </p:nvGrpSpPr>
        <p:grpSpPr>
          <a:xfrm>
            <a:off x="11175454" y="1216176"/>
            <a:ext cx="604701" cy="4956387"/>
            <a:chOff x="11175454" y="1216176"/>
            <a:chExt cx="604701" cy="4956387"/>
          </a:xfrm>
        </p:grpSpPr>
        <p:sp>
          <p:nvSpPr>
            <p:cNvPr id="12" name="Up-Down Arrow 11">
              <a:extLst>
                <a:ext uri="{FF2B5EF4-FFF2-40B4-BE49-F238E27FC236}">
                  <a16:creationId xmlns:a16="http://schemas.microsoft.com/office/drawing/2014/main" id="{0037A9B8-A41C-C56A-6318-DF7CE72072E3}"/>
                </a:ext>
              </a:extLst>
            </p:cNvPr>
            <p:cNvSpPr/>
            <p:nvPr/>
          </p:nvSpPr>
          <p:spPr>
            <a:xfrm>
              <a:off x="11175454" y="1216176"/>
              <a:ext cx="604701" cy="4956387"/>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b="1">
                <a:solidFill>
                  <a:schemeClr val="tx1"/>
                </a:solidFill>
              </a:endParaRPr>
            </a:p>
          </p:txBody>
        </p:sp>
        <p:sp>
          <p:nvSpPr>
            <p:cNvPr id="13" name="TextBox 12">
              <a:extLst>
                <a:ext uri="{FF2B5EF4-FFF2-40B4-BE49-F238E27FC236}">
                  <a16:creationId xmlns:a16="http://schemas.microsoft.com/office/drawing/2014/main" id="{20AD57FA-6DEF-8241-C828-B84FB44F30F5}"/>
                </a:ext>
              </a:extLst>
            </p:cNvPr>
            <p:cNvSpPr txBox="1"/>
            <p:nvPr/>
          </p:nvSpPr>
          <p:spPr>
            <a:xfrm>
              <a:off x="11406776" y="4023360"/>
              <a:ext cx="115571" cy="1445199"/>
            </a:xfrm>
            <a:prstGeom prst="rect">
              <a:avLst/>
            </a:prstGeom>
            <a:noFill/>
          </p:spPr>
          <p:txBody>
            <a:bodyPr vert="vert270" wrap="square" lIns="182880" tIns="182880" rIns="182880" bIns="182880" rtlCol="0" anchor="ctr" anchorCtr="0">
              <a:noAutofit/>
            </a:bodyPr>
            <a:lstStyle/>
            <a:p>
              <a:pPr algn="l"/>
              <a:r>
                <a:rPr lang="en-US" sz="1200" b="1"/>
                <a:t>Transactional</a:t>
              </a:r>
            </a:p>
          </p:txBody>
        </p:sp>
        <p:sp>
          <p:nvSpPr>
            <p:cNvPr id="14" name="TextBox 13">
              <a:extLst>
                <a:ext uri="{FF2B5EF4-FFF2-40B4-BE49-F238E27FC236}">
                  <a16:creationId xmlns:a16="http://schemas.microsoft.com/office/drawing/2014/main" id="{715F299E-6CBB-2557-402B-62D8AF2B87AC}"/>
                </a:ext>
              </a:extLst>
            </p:cNvPr>
            <p:cNvSpPr txBox="1"/>
            <p:nvPr/>
          </p:nvSpPr>
          <p:spPr>
            <a:xfrm>
              <a:off x="11420473" y="1404526"/>
              <a:ext cx="115571" cy="1170610"/>
            </a:xfrm>
            <a:prstGeom prst="rect">
              <a:avLst/>
            </a:prstGeom>
            <a:noFill/>
          </p:spPr>
          <p:txBody>
            <a:bodyPr vert="vert270" wrap="square" lIns="182880" tIns="182880" rIns="182880" bIns="182880" rtlCol="0" anchor="ctr" anchorCtr="0">
              <a:noAutofit/>
            </a:bodyPr>
            <a:lstStyle/>
            <a:p>
              <a:pPr algn="l"/>
              <a:r>
                <a:rPr lang="en-US" sz="1200" b="1"/>
                <a:t>Analytical</a:t>
              </a:r>
            </a:p>
          </p:txBody>
        </p:sp>
      </p:grpSp>
      <p:grpSp>
        <p:nvGrpSpPr>
          <p:cNvPr id="9" name="Group 8">
            <a:extLst>
              <a:ext uri="{FF2B5EF4-FFF2-40B4-BE49-F238E27FC236}">
                <a16:creationId xmlns:a16="http://schemas.microsoft.com/office/drawing/2014/main" id="{B49DC71A-5962-4764-AE7C-4C7004EBA14E}"/>
              </a:ext>
            </a:extLst>
          </p:cNvPr>
          <p:cNvGrpSpPr/>
          <p:nvPr/>
        </p:nvGrpSpPr>
        <p:grpSpPr>
          <a:xfrm>
            <a:off x="10515108" y="91017"/>
            <a:ext cx="384443" cy="564847"/>
            <a:chOff x="10031310" y="132997"/>
            <a:chExt cx="384443" cy="564847"/>
          </a:xfrm>
        </p:grpSpPr>
        <p:sp>
          <p:nvSpPr>
            <p:cNvPr id="15" name="Flowchart: Connector 14">
              <a:extLst>
                <a:ext uri="{FF2B5EF4-FFF2-40B4-BE49-F238E27FC236}">
                  <a16:creationId xmlns:a16="http://schemas.microsoft.com/office/drawing/2014/main" id="{FF62E930-17D1-4A3A-B54C-D61F2A784B76}"/>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6" name="Graphic 15" descr="Microphone with solid fill">
              <a:extLst>
                <a:ext uri="{FF2B5EF4-FFF2-40B4-BE49-F238E27FC236}">
                  <a16:creationId xmlns:a16="http://schemas.microsoft.com/office/drawing/2014/main" id="{330C4778-5CDA-4195-AD4C-DD7D1C6E804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2331" y="225755"/>
              <a:ext cx="363422" cy="363422"/>
            </a:xfrm>
            <a:prstGeom prst="rect">
              <a:avLst/>
            </a:prstGeom>
          </p:spPr>
        </p:pic>
      </p:grpSp>
      <p:sp>
        <p:nvSpPr>
          <p:cNvPr id="17" name="TextBox 16">
            <a:extLst>
              <a:ext uri="{FF2B5EF4-FFF2-40B4-BE49-F238E27FC236}">
                <a16:creationId xmlns:a16="http://schemas.microsoft.com/office/drawing/2014/main" id="{0F859C03-CEB2-44BC-93B2-9FAEDBA456EC}"/>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spTree>
    <p:extLst>
      <p:ext uri="{BB962C8B-B14F-4D97-AF65-F5344CB8AC3E}">
        <p14:creationId xmlns:p14="http://schemas.microsoft.com/office/powerpoint/2010/main" val="33367547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39DD2E-7D20-4F37-83A3-D5DE3CEAE10B}"/>
              </a:ext>
            </a:extLst>
          </p:cNvPr>
          <p:cNvSpPr>
            <a:spLocks noGrp="1"/>
          </p:cNvSpPr>
          <p:nvPr>
            <p:ph type="title"/>
          </p:nvPr>
        </p:nvSpPr>
        <p:spPr>
          <a:xfrm>
            <a:off x="575310" y="99158"/>
            <a:ext cx="11041380" cy="813548"/>
          </a:xfrm>
        </p:spPr>
        <p:txBody>
          <a:bodyPr/>
          <a:lstStyle/>
          <a:p>
            <a:r>
              <a:rPr lang="en-US"/>
              <a:t>Transcend Reporting Patterns: Future State </a:t>
            </a:r>
          </a:p>
        </p:txBody>
      </p:sp>
      <p:graphicFrame>
        <p:nvGraphicFramePr>
          <p:cNvPr id="2" name="Diagram 1">
            <a:extLst>
              <a:ext uri="{FF2B5EF4-FFF2-40B4-BE49-F238E27FC236}">
                <a16:creationId xmlns:a16="http://schemas.microsoft.com/office/drawing/2014/main" id="{D55140EA-FEAD-98E3-2297-63E11F2317BB}"/>
              </a:ext>
            </a:extLst>
          </p:cNvPr>
          <p:cNvGraphicFramePr/>
          <p:nvPr/>
        </p:nvGraphicFramePr>
        <p:xfrm>
          <a:off x="764903" y="91270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3">
            <a:extLst>
              <a:ext uri="{FF2B5EF4-FFF2-40B4-BE49-F238E27FC236}">
                <a16:creationId xmlns:a16="http://schemas.microsoft.com/office/drawing/2014/main" id="{BEB4A5A0-2C83-2EFC-618D-112A63DC1E3C}"/>
              </a:ext>
            </a:extLst>
          </p:cNvPr>
          <p:cNvSpPr/>
          <p:nvPr/>
        </p:nvSpPr>
        <p:spPr>
          <a:xfrm>
            <a:off x="738776" y="3670663"/>
            <a:ext cx="9868263" cy="2501900"/>
          </a:xfrm>
          <a:prstGeom prst="rect">
            <a:avLst/>
          </a:prstGeom>
          <a:noFill/>
          <a:ln w="31750">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5" name="TextBox 4">
            <a:extLst>
              <a:ext uri="{FF2B5EF4-FFF2-40B4-BE49-F238E27FC236}">
                <a16:creationId xmlns:a16="http://schemas.microsoft.com/office/drawing/2014/main" id="{3118B7CB-830B-DBDF-1826-921751D9E414}"/>
              </a:ext>
            </a:extLst>
          </p:cNvPr>
          <p:cNvSpPr txBox="1"/>
          <p:nvPr/>
        </p:nvSpPr>
        <p:spPr>
          <a:xfrm>
            <a:off x="9461318" y="4193177"/>
            <a:ext cx="2021840" cy="875212"/>
          </a:xfrm>
          <a:prstGeom prst="rect">
            <a:avLst/>
          </a:prstGeom>
          <a:solidFill>
            <a:schemeClr val="bg1"/>
          </a:solidFill>
        </p:spPr>
        <p:txBody>
          <a:bodyPr wrap="square" lIns="182880" tIns="182880" rIns="182880" bIns="182880" rtlCol="0" anchor="ctr" anchorCtr="0">
            <a:noAutofit/>
          </a:bodyPr>
          <a:lstStyle/>
          <a:p>
            <a:pPr algn="ctr"/>
            <a:r>
              <a:rPr lang="en-US" sz="1400" b="1" i="1">
                <a:solidFill>
                  <a:srgbClr val="0070C0"/>
                </a:solidFill>
              </a:rPr>
              <a:t>Exception Based</a:t>
            </a:r>
          </a:p>
        </p:txBody>
      </p:sp>
      <p:grpSp>
        <p:nvGrpSpPr>
          <p:cNvPr id="11" name="Group 10">
            <a:extLst>
              <a:ext uri="{FF2B5EF4-FFF2-40B4-BE49-F238E27FC236}">
                <a16:creationId xmlns:a16="http://schemas.microsoft.com/office/drawing/2014/main" id="{56E5C459-4C25-9328-9376-AE01379A046B}"/>
              </a:ext>
            </a:extLst>
          </p:cNvPr>
          <p:cNvGrpSpPr/>
          <p:nvPr/>
        </p:nvGrpSpPr>
        <p:grpSpPr>
          <a:xfrm>
            <a:off x="11175454" y="1216176"/>
            <a:ext cx="604701" cy="4956387"/>
            <a:chOff x="11175454" y="1216176"/>
            <a:chExt cx="604701" cy="4956387"/>
          </a:xfrm>
        </p:grpSpPr>
        <p:sp>
          <p:nvSpPr>
            <p:cNvPr id="6" name="Up-Down Arrow 5">
              <a:extLst>
                <a:ext uri="{FF2B5EF4-FFF2-40B4-BE49-F238E27FC236}">
                  <a16:creationId xmlns:a16="http://schemas.microsoft.com/office/drawing/2014/main" id="{F92A9C47-E330-95CA-624F-3910A47B6395}"/>
                </a:ext>
              </a:extLst>
            </p:cNvPr>
            <p:cNvSpPr/>
            <p:nvPr/>
          </p:nvSpPr>
          <p:spPr>
            <a:xfrm>
              <a:off x="11175454" y="1216176"/>
              <a:ext cx="604701" cy="4956387"/>
            </a:xfrm>
            <a:prstGeom prst="up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b="1">
                <a:solidFill>
                  <a:schemeClr val="tx1"/>
                </a:solidFill>
              </a:endParaRPr>
            </a:p>
          </p:txBody>
        </p:sp>
        <p:sp>
          <p:nvSpPr>
            <p:cNvPr id="7" name="TextBox 6">
              <a:extLst>
                <a:ext uri="{FF2B5EF4-FFF2-40B4-BE49-F238E27FC236}">
                  <a16:creationId xmlns:a16="http://schemas.microsoft.com/office/drawing/2014/main" id="{D8365119-5D98-DDC5-8F7B-9FE05E7E9388}"/>
                </a:ext>
              </a:extLst>
            </p:cNvPr>
            <p:cNvSpPr txBox="1"/>
            <p:nvPr/>
          </p:nvSpPr>
          <p:spPr>
            <a:xfrm>
              <a:off x="11406776" y="4023360"/>
              <a:ext cx="115571" cy="1445199"/>
            </a:xfrm>
            <a:prstGeom prst="rect">
              <a:avLst/>
            </a:prstGeom>
            <a:noFill/>
          </p:spPr>
          <p:txBody>
            <a:bodyPr vert="vert270" wrap="square" lIns="182880" tIns="182880" rIns="182880" bIns="182880" rtlCol="0" anchor="ctr" anchorCtr="0">
              <a:noAutofit/>
            </a:bodyPr>
            <a:lstStyle/>
            <a:p>
              <a:pPr algn="l"/>
              <a:r>
                <a:rPr lang="en-US" sz="1200" b="1"/>
                <a:t>Transactional</a:t>
              </a:r>
            </a:p>
          </p:txBody>
        </p:sp>
        <p:sp>
          <p:nvSpPr>
            <p:cNvPr id="8" name="TextBox 7">
              <a:extLst>
                <a:ext uri="{FF2B5EF4-FFF2-40B4-BE49-F238E27FC236}">
                  <a16:creationId xmlns:a16="http://schemas.microsoft.com/office/drawing/2014/main" id="{CCB88D7E-525F-B2D2-3093-59B4B8BEE610}"/>
                </a:ext>
              </a:extLst>
            </p:cNvPr>
            <p:cNvSpPr txBox="1"/>
            <p:nvPr/>
          </p:nvSpPr>
          <p:spPr>
            <a:xfrm>
              <a:off x="11420473" y="1404526"/>
              <a:ext cx="115571" cy="1170610"/>
            </a:xfrm>
            <a:prstGeom prst="rect">
              <a:avLst/>
            </a:prstGeom>
            <a:noFill/>
          </p:spPr>
          <p:txBody>
            <a:bodyPr vert="vert270" wrap="square" lIns="182880" tIns="182880" rIns="182880" bIns="182880" rtlCol="0" anchor="ctr" anchorCtr="0">
              <a:noAutofit/>
            </a:bodyPr>
            <a:lstStyle/>
            <a:p>
              <a:pPr algn="l"/>
              <a:r>
                <a:rPr lang="en-US" sz="1200" b="1"/>
                <a:t>Analytical</a:t>
              </a:r>
            </a:p>
          </p:txBody>
        </p:sp>
      </p:grpSp>
      <p:sp>
        <p:nvSpPr>
          <p:cNvPr id="9" name="Rectangle 8">
            <a:extLst>
              <a:ext uri="{FF2B5EF4-FFF2-40B4-BE49-F238E27FC236}">
                <a16:creationId xmlns:a16="http://schemas.microsoft.com/office/drawing/2014/main" id="{2ECFAD13-A9A6-0B7A-B582-ACC21D81457C}"/>
              </a:ext>
            </a:extLst>
          </p:cNvPr>
          <p:cNvSpPr/>
          <p:nvPr/>
        </p:nvSpPr>
        <p:spPr>
          <a:xfrm>
            <a:off x="391886" y="1238263"/>
            <a:ext cx="9575074" cy="2354825"/>
          </a:xfrm>
          <a:prstGeom prst="rect">
            <a:avLst/>
          </a:prstGeom>
          <a:noFill/>
          <a:ln w="317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10" name="TextBox 9">
            <a:extLst>
              <a:ext uri="{FF2B5EF4-FFF2-40B4-BE49-F238E27FC236}">
                <a16:creationId xmlns:a16="http://schemas.microsoft.com/office/drawing/2014/main" id="{BCE9FB4E-E484-F24D-09FF-0E09C9EE7724}"/>
              </a:ext>
            </a:extLst>
          </p:cNvPr>
          <p:cNvSpPr txBox="1"/>
          <p:nvPr/>
        </p:nvSpPr>
        <p:spPr>
          <a:xfrm>
            <a:off x="9201784" y="1517044"/>
            <a:ext cx="2021840" cy="875212"/>
          </a:xfrm>
          <a:prstGeom prst="rect">
            <a:avLst/>
          </a:prstGeom>
          <a:solidFill>
            <a:schemeClr val="bg1"/>
          </a:solidFill>
        </p:spPr>
        <p:txBody>
          <a:bodyPr wrap="square" lIns="182880" tIns="182880" rIns="182880" bIns="182880" rtlCol="0" anchor="ctr" anchorCtr="0">
            <a:noAutofit/>
          </a:bodyPr>
          <a:lstStyle/>
          <a:p>
            <a:pPr algn="ctr"/>
            <a:r>
              <a:rPr lang="en-US" sz="1400" b="1" i="1">
                <a:solidFill>
                  <a:schemeClr val="accent1"/>
                </a:solidFill>
              </a:rPr>
              <a:t>Increased focus to derive insights</a:t>
            </a:r>
          </a:p>
        </p:txBody>
      </p:sp>
      <p:grpSp>
        <p:nvGrpSpPr>
          <p:cNvPr id="12" name="Group 11">
            <a:extLst>
              <a:ext uri="{FF2B5EF4-FFF2-40B4-BE49-F238E27FC236}">
                <a16:creationId xmlns:a16="http://schemas.microsoft.com/office/drawing/2014/main" id="{11753FBF-81BB-4634-9B41-DF4449EC663A}"/>
              </a:ext>
            </a:extLst>
          </p:cNvPr>
          <p:cNvGrpSpPr/>
          <p:nvPr/>
        </p:nvGrpSpPr>
        <p:grpSpPr>
          <a:xfrm>
            <a:off x="10515108" y="91017"/>
            <a:ext cx="384443" cy="564847"/>
            <a:chOff x="10031310" y="132997"/>
            <a:chExt cx="384443" cy="564847"/>
          </a:xfrm>
        </p:grpSpPr>
        <p:sp>
          <p:nvSpPr>
            <p:cNvPr id="13" name="Flowchart: Connector 12">
              <a:extLst>
                <a:ext uri="{FF2B5EF4-FFF2-40B4-BE49-F238E27FC236}">
                  <a16:creationId xmlns:a16="http://schemas.microsoft.com/office/drawing/2014/main" id="{4B5796AB-B578-4733-83B5-D65786BB5995}"/>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4" name="Graphic 13" descr="Microphone with solid fill">
              <a:extLst>
                <a:ext uri="{FF2B5EF4-FFF2-40B4-BE49-F238E27FC236}">
                  <a16:creationId xmlns:a16="http://schemas.microsoft.com/office/drawing/2014/main" id="{300058C3-E83F-4B56-A453-1222F7D5EF5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52331" y="225755"/>
              <a:ext cx="363422" cy="363422"/>
            </a:xfrm>
            <a:prstGeom prst="rect">
              <a:avLst/>
            </a:prstGeom>
          </p:spPr>
        </p:pic>
      </p:grpSp>
      <p:sp>
        <p:nvSpPr>
          <p:cNvPr id="15" name="TextBox 14">
            <a:extLst>
              <a:ext uri="{FF2B5EF4-FFF2-40B4-BE49-F238E27FC236}">
                <a16:creationId xmlns:a16="http://schemas.microsoft.com/office/drawing/2014/main" id="{23B2D097-C046-4AE1-BF66-15FBA3A2A18C}"/>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spTree>
    <p:extLst>
      <p:ext uri="{BB962C8B-B14F-4D97-AF65-F5344CB8AC3E}">
        <p14:creationId xmlns:p14="http://schemas.microsoft.com/office/powerpoint/2010/main" val="13875787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E3EF2-FDA0-CAA6-63A6-747E4F76A81E}"/>
              </a:ext>
            </a:extLst>
          </p:cNvPr>
          <p:cNvSpPr>
            <a:spLocks noGrp="1"/>
          </p:cNvSpPr>
          <p:nvPr/>
        </p:nvSpPr>
        <p:spPr>
          <a:xfrm>
            <a:off x="334678" y="64066"/>
            <a:ext cx="11041380" cy="8135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a:cs typeface="Arial"/>
              </a:rPr>
              <a:t>Reporting Ecosystem : Future State (Work-in-progress)</a:t>
            </a:r>
          </a:p>
        </p:txBody>
      </p:sp>
      <p:grpSp>
        <p:nvGrpSpPr>
          <p:cNvPr id="91" name="Group 90">
            <a:extLst>
              <a:ext uri="{FF2B5EF4-FFF2-40B4-BE49-F238E27FC236}">
                <a16:creationId xmlns:a16="http://schemas.microsoft.com/office/drawing/2014/main" id="{470594FB-59B4-4ED1-AD68-863FC22E2BCB}"/>
              </a:ext>
            </a:extLst>
          </p:cNvPr>
          <p:cNvGrpSpPr/>
          <p:nvPr/>
        </p:nvGrpSpPr>
        <p:grpSpPr>
          <a:xfrm>
            <a:off x="10515108" y="91017"/>
            <a:ext cx="384443" cy="564847"/>
            <a:chOff x="10031310" y="132997"/>
            <a:chExt cx="384443" cy="564847"/>
          </a:xfrm>
        </p:grpSpPr>
        <p:sp>
          <p:nvSpPr>
            <p:cNvPr id="92" name="Flowchart: Connector 91">
              <a:extLst>
                <a:ext uri="{FF2B5EF4-FFF2-40B4-BE49-F238E27FC236}">
                  <a16:creationId xmlns:a16="http://schemas.microsoft.com/office/drawing/2014/main" id="{FE38543B-F311-4953-BCBA-E54DFCA4DE2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93" name="Graphic 92" descr="Microphone with solid fill">
              <a:extLst>
                <a:ext uri="{FF2B5EF4-FFF2-40B4-BE49-F238E27FC236}">
                  <a16:creationId xmlns:a16="http://schemas.microsoft.com/office/drawing/2014/main" id="{EE25E129-F366-4543-AA4C-129A760E2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2331" y="225755"/>
              <a:ext cx="363422" cy="363422"/>
            </a:xfrm>
            <a:prstGeom prst="rect">
              <a:avLst/>
            </a:prstGeom>
          </p:spPr>
        </p:pic>
      </p:grpSp>
      <p:sp>
        <p:nvSpPr>
          <p:cNvPr id="94" name="TextBox 93">
            <a:extLst>
              <a:ext uri="{FF2B5EF4-FFF2-40B4-BE49-F238E27FC236}">
                <a16:creationId xmlns:a16="http://schemas.microsoft.com/office/drawing/2014/main" id="{098964C7-4F99-41B1-8F59-7D8C1800BE69}"/>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pic>
        <p:nvPicPr>
          <p:cNvPr id="4" name="Picture 4" descr="Diagram&#10;&#10;Description automatically generated">
            <a:extLst>
              <a:ext uri="{FF2B5EF4-FFF2-40B4-BE49-F238E27FC236}">
                <a16:creationId xmlns:a16="http://schemas.microsoft.com/office/drawing/2014/main" id="{A1DA555A-B273-21D2-208F-9BFC79F22BB1}"/>
              </a:ext>
            </a:extLst>
          </p:cNvPr>
          <p:cNvPicPr>
            <a:picLocks noChangeAspect="1"/>
          </p:cNvPicPr>
          <p:nvPr/>
        </p:nvPicPr>
        <p:blipFill>
          <a:blip r:embed="rId4"/>
          <a:stretch>
            <a:fillRect/>
          </a:stretch>
        </p:blipFill>
        <p:spPr>
          <a:xfrm>
            <a:off x="425571" y="976095"/>
            <a:ext cx="10986217" cy="5337131"/>
          </a:xfrm>
          <a:prstGeom prst="rect">
            <a:avLst/>
          </a:prstGeom>
        </p:spPr>
      </p:pic>
    </p:spTree>
    <p:extLst>
      <p:ext uri="{BB962C8B-B14F-4D97-AF65-F5344CB8AC3E}">
        <p14:creationId xmlns:p14="http://schemas.microsoft.com/office/powerpoint/2010/main" val="14776089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0A14D92D-1AD9-83C3-ECB6-1B445DFB932B}"/>
              </a:ext>
            </a:extLst>
          </p:cNvPr>
          <p:cNvSpPr/>
          <p:nvPr/>
        </p:nvSpPr>
        <p:spPr>
          <a:xfrm>
            <a:off x="9707153" y="810299"/>
            <a:ext cx="1859880" cy="1313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51C0A988-6FC9-41D0-1321-0D9E72BCCF21}"/>
              </a:ext>
            </a:extLst>
          </p:cNvPr>
          <p:cNvSpPr txBox="1"/>
          <p:nvPr/>
        </p:nvSpPr>
        <p:spPr>
          <a:xfrm>
            <a:off x="9865308" y="1245539"/>
            <a:ext cx="1634495" cy="369332"/>
          </a:xfrm>
          <a:prstGeom prst="rect">
            <a:avLst/>
          </a:prstGeom>
          <a:noFill/>
        </p:spPr>
        <p:txBody>
          <a:bodyPr wrap="square" rtlCol="0">
            <a:spAutoFit/>
          </a:bodyPr>
          <a:lstStyle/>
          <a:p>
            <a:pPr algn="ctr"/>
            <a:r>
              <a:rPr lang="en-US" sz="900" b="1" i="1"/>
              <a:t>MDM Catalog</a:t>
            </a:r>
          </a:p>
          <a:p>
            <a:pPr algn="ctr"/>
            <a:r>
              <a:rPr lang="en-US" sz="900" b="1" i="1"/>
              <a:t>Analytics Reports</a:t>
            </a:r>
          </a:p>
        </p:txBody>
      </p:sp>
      <p:grpSp>
        <p:nvGrpSpPr>
          <p:cNvPr id="131" name="Group 130">
            <a:extLst>
              <a:ext uri="{FF2B5EF4-FFF2-40B4-BE49-F238E27FC236}">
                <a16:creationId xmlns:a16="http://schemas.microsoft.com/office/drawing/2014/main" id="{C5233FAE-0CC0-704A-0F15-3199B1BBAEBC}"/>
              </a:ext>
            </a:extLst>
          </p:cNvPr>
          <p:cNvGrpSpPr/>
          <p:nvPr/>
        </p:nvGrpSpPr>
        <p:grpSpPr>
          <a:xfrm>
            <a:off x="9640961" y="2441427"/>
            <a:ext cx="2063601" cy="800154"/>
            <a:chOff x="10049791" y="2867526"/>
            <a:chExt cx="2063601" cy="800154"/>
          </a:xfrm>
        </p:grpSpPr>
        <p:pic>
          <p:nvPicPr>
            <p:cNvPr id="46" name="Picture 45" descr="Text&#10;&#10;Description automatically generated">
              <a:extLst>
                <a:ext uri="{FF2B5EF4-FFF2-40B4-BE49-F238E27FC236}">
                  <a16:creationId xmlns:a16="http://schemas.microsoft.com/office/drawing/2014/main" id="{11E2058A-D631-37E0-031A-50C81E47729C}"/>
                </a:ext>
              </a:extLst>
            </p:cNvPr>
            <p:cNvPicPr>
              <a:picLocks noChangeAspect="1"/>
            </p:cNvPicPr>
            <p:nvPr/>
          </p:nvPicPr>
          <p:blipFill>
            <a:blip r:embed="rId2"/>
            <a:stretch>
              <a:fillRect/>
            </a:stretch>
          </p:blipFill>
          <p:spPr>
            <a:xfrm>
              <a:off x="10588523" y="3187844"/>
              <a:ext cx="899740" cy="479836"/>
            </a:xfrm>
            <a:prstGeom prst="rect">
              <a:avLst/>
            </a:prstGeom>
          </p:spPr>
        </p:pic>
        <p:sp>
          <p:nvSpPr>
            <p:cNvPr id="116" name="TextBox 115">
              <a:extLst>
                <a:ext uri="{FF2B5EF4-FFF2-40B4-BE49-F238E27FC236}">
                  <a16:creationId xmlns:a16="http://schemas.microsoft.com/office/drawing/2014/main" id="{409E23E7-EAD1-893F-A591-407F6158836F}"/>
                </a:ext>
              </a:extLst>
            </p:cNvPr>
            <p:cNvSpPr txBox="1"/>
            <p:nvPr/>
          </p:nvSpPr>
          <p:spPr>
            <a:xfrm>
              <a:off x="10049791" y="2867526"/>
              <a:ext cx="2063601" cy="230832"/>
            </a:xfrm>
            <a:prstGeom prst="rect">
              <a:avLst/>
            </a:prstGeom>
            <a:noFill/>
          </p:spPr>
          <p:txBody>
            <a:bodyPr wrap="square" lIns="91440" tIns="45720" rIns="91440" bIns="45720" rtlCol="0" anchor="t">
              <a:spAutoFit/>
            </a:bodyPr>
            <a:lstStyle/>
            <a:p>
              <a:pPr algn="ctr"/>
              <a:r>
                <a:rPr lang="en-US" sz="900" b="1" i="1"/>
                <a:t> Reporting leveraging MDM</a:t>
              </a:r>
            </a:p>
          </p:txBody>
        </p:sp>
      </p:grpSp>
      <p:grpSp>
        <p:nvGrpSpPr>
          <p:cNvPr id="130" name="Group 129">
            <a:extLst>
              <a:ext uri="{FF2B5EF4-FFF2-40B4-BE49-F238E27FC236}">
                <a16:creationId xmlns:a16="http://schemas.microsoft.com/office/drawing/2014/main" id="{7D1915B6-4824-2D0A-3384-C6402973C982}"/>
              </a:ext>
            </a:extLst>
          </p:cNvPr>
          <p:cNvGrpSpPr/>
          <p:nvPr/>
        </p:nvGrpSpPr>
        <p:grpSpPr>
          <a:xfrm>
            <a:off x="9824129" y="3971685"/>
            <a:ext cx="1827467" cy="1848042"/>
            <a:chOff x="9984563" y="5623383"/>
            <a:chExt cx="2033637" cy="2096216"/>
          </a:xfrm>
        </p:grpSpPr>
        <p:pic>
          <p:nvPicPr>
            <p:cNvPr id="122" name="Picture 121" descr="A picture containing text&#10;&#10;Description automatically generated">
              <a:extLst>
                <a:ext uri="{FF2B5EF4-FFF2-40B4-BE49-F238E27FC236}">
                  <a16:creationId xmlns:a16="http://schemas.microsoft.com/office/drawing/2014/main" id="{0A3D5123-6D0D-122F-06EC-907EECD1C675}"/>
                </a:ext>
              </a:extLst>
            </p:cNvPr>
            <p:cNvPicPr>
              <a:picLocks noChangeAspect="1"/>
            </p:cNvPicPr>
            <p:nvPr/>
          </p:nvPicPr>
          <p:blipFill>
            <a:blip r:embed="rId3"/>
            <a:stretch>
              <a:fillRect/>
            </a:stretch>
          </p:blipFill>
          <p:spPr>
            <a:xfrm>
              <a:off x="11048226" y="7008399"/>
              <a:ext cx="800100" cy="711200"/>
            </a:xfrm>
            <a:prstGeom prst="rect">
              <a:avLst/>
            </a:prstGeom>
          </p:spPr>
        </p:pic>
        <p:pic>
          <p:nvPicPr>
            <p:cNvPr id="124" name="Picture 123" descr="Diagram, icon&#10;&#10;Description automatically generated">
              <a:extLst>
                <a:ext uri="{FF2B5EF4-FFF2-40B4-BE49-F238E27FC236}">
                  <a16:creationId xmlns:a16="http://schemas.microsoft.com/office/drawing/2014/main" id="{6E798132-0507-8321-41C2-5146E58ECB19}"/>
                </a:ext>
              </a:extLst>
            </p:cNvPr>
            <p:cNvPicPr>
              <a:picLocks noChangeAspect="1"/>
            </p:cNvPicPr>
            <p:nvPr/>
          </p:nvPicPr>
          <p:blipFill>
            <a:blip r:embed="rId4"/>
            <a:stretch>
              <a:fillRect/>
            </a:stretch>
          </p:blipFill>
          <p:spPr>
            <a:xfrm>
              <a:off x="10076383" y="6902275"/>
              <a:ext cx="1003301" cy="787400"/>
            </a:xfrm>
            <a:prstGeom prst="rect">
              <a:avLst/>
            </a:prstGeom>
          </p:spPr>
        </p:pic>
        <p:pic>
          <p:nvPicPr>
            <p:cNvPr id="126" name="Picture 125" descr="Logo, company name&#10;&#10;Description automatically generated">
              <a:extLst>
                <a:ext uri="{FF2B5EF4-FFF2-40B4-BE49-F238E27FC236}">
                  <a16:creationId xmlns:a16="http://schemas.microsoft.com/office/drawing/2014/main" id="{2E48DDC5-0AE8-2C9B-7C7D-87585B0034EE}"/>
                </a:ext>
              </a:extLst>
            </p:cNvPr>
            <p:cNvPicPr>
              <a:picLocks noChangeAspect="1"/>
            </p:cNvPicPr>
            <p:nvPr/>
          </p:nvPicPr>
          <p:blipFill>
            <a:blip r:embed="rId5"/>
            <a:stretch>
              <a:fillRect/>
            </a:stretch>
          </p:blipFill>
          <p:spPr>
            <a:xfrm>
              <a:off x="11053000" y="6119399"/>
              <a:ext cx="965200" cy="888999"/>
            </a:xfrm>
            <a:prstGeom prst="rect">
              <a:avLst/>
            </a:prstGeom>
          </p:spPr>
        </p:pic>
        <p:pic>
          <p:nvPicPr>
            <p:cNvPr id="128" name="Picture 127" descr="Text&#10;&#10;Description automatically generated">
              <a:extLst>
                <a:ext uri="{FF2B5EF4-FFF2-40B4-BE49-F238E27FC236}">
                  <a16:creationId xmlns:a16="http://schemas.microsoft.com/office/drawing/2014/main" id="{DD2D7FE9-16FC-370E-FB46-90F6A69447E7}"/>
                </a:ext>
              </a:extLst>
            </p:cNvPr>
            <p:cNvPicPr>
              <a:picLocks noChangeAspect="1"/>
            </p:cNvPicPr>
            <p:nvPr/>
          </p:nvPicPr>
          <p:blipFill>
            <a:blip r:embed="rId6"/>
            <a:stretch>
              <a:fillRect/>
            </a:stretch>
          </p:blipFill>
          <p:spPr>
            <a:xfrm>
              <a:off x="9984563" y="6251894"/>
              <a:ext cx="1069397" cy="611084"/>
            </a:xfrm>
            <a:prstGeom prst="rect">
              <a:avLst/>
            </a:prstGeom>
          </p:spPr>
        </p:pic>
        <p:sp>
          <p:nvSpPr>
            <p:cNvPr id="129" name="TextBox 128">
              <a:extLst>
                <a:ext uri="{FF2B5EF4-FFF2-40B4-BE49-F238E27FC236}">
                  <a16:creationId xmlns:a16="http://schemas.microsoft.com/office/drawing/2014/main" id="{92F4EB93-50D8-2EA1-2590-D782477BAB5B}"/>
                </a:ext>
              </a:extLst>
            </p:cNvPr>
            <p:cNvSpPr txBox="1"/>
            <p:nvPr/>
          </p:nvSpPr>
          <p:spPr>
            <a:xfrm>
              <a:off x="10142758" y="5623383"/>
              <a:ext cx="1689358" cy="523662"/>
            </a:xfrm>
            <a:prstGeom prst="rect">
              <a:avLst/>
            </a:prstGeom>
            <a:noFill/>
          </p:spPr>
          <p:txBody>
            <a:bodyPr wrap="square" rtlCol="0">
              <a:spAutoFit/>
            </a:bodyPr>
            <a:lstStyle/>
            <a:p>
              <a:pPr algn="ctr"/>
              <a:r>
                <a:rPr lang="en-US" sz="1200" b="1" i="1"/>
                <a:t>Self-service data analytics</a:t>
              </a:r>
            </a:p>
          </p:txBody>
        </p:sp>
      </p:grpSp>
      <p:pic>
        <p:nvPicPr>
          <p:cNvPr id="154" name="Graphic 153" descr="Scientific Thought with solid fill">
            <a:extLst>
              <a:ext uri="{FF2B5EF4-FFF2-40B4-BE49-F238E27FC236}">
                <a16:creationId xmlns:a16="http://schemas.microsoft.com/office/drawing/2014/main" id="{EF9CB2A1-9F9F-A04D-E2BC-2AECD23BCC2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542258" y="3655779"/>
            <a:ext cx="425492" cy="425492"/>
          </a:xfrm>
          <a:prstGeom prst="rect">
            <a:avLst/>
          </a:prstGeom>
        </p:spPr>
      </p:pic>
      <p:pic>
        <p:nvPicPr>
          <p:cNvPr id="162" name="Graphic 161" descr="Circles with arrows with solid fill">
            <a:extLst>
              <a:ext uri="{FF2B5EF4-FFF2-40B4-BE49-F238E27FC236}">
                <a16:creationId xmlns:a16="http://schemas.microsoft.com/office/drawing/2014/main" id="{044FC2C6-FEF4-E0BF-EC4C-9C424CFC010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405713" y="2162030"/>
            <a:ext cx="382853" cy="382853"/>
          </a:xfrm>
          <a:prstGeom prst="rect">
            <a:avLst/>
          </a:prstGeom>
        </p:spPr>
      </p:pic>
      <p:pic>
        <p:nvPicPr>
          <p:cNvPr id="173" name="Picture 172" descr="Shape&#10;&#10;Description automatically generated">
            <a:extLst>
              <a:ext uri="{FF2B5EF4-FFF2-40B4-BE49-F238E27FC236}">
                <a16:creationId xmlns:a16="http://schemas.microsoft.com/office/drawing/2014/main" id="{3A9ACD07-7D2A-6C62-A395-5D00B25AE9A9}"/>
              </a:ext>
            </a:extLst>
          </p:cNvPr>
          <p:cNvPicPr>
            <a:picLocks noChangeAspect="1"/>
          </p:cNvPicPr>
          <p:nvPr/>
        </p:nvPicPr>
        <p:blipFill>
          <a:blip r:embed="rId11"/>
          <a:stretch>
            <a:fillRect/>
          </a:stretch>
        </p:blipFill>
        <p:spPr>
          <a:xfrm>
            <a:off x="10188509" y="1565427"/>
            <a:ext cx="989236" cy="435814"/>
          </a:xfrm>
          <a:prstGeom prst="rect">
            <a:avLst/>
          </a:prstGeom>
        </p:spPr>
      </p:pic>
      <p:sp>
        <p:nvSpPr>
          <p:cNvPr id="3" name="Title 2">
            <a:extLst>
              <a:ext uri="{FF2B5EF4-FFF2-40B4-BE49-F238E27FC236}">
                <a16:creationId xmlns:a16="http://schemas.microsoft.com/office/drawing/2014/main" id="{C33E3EF2-FDA0-CAA6-63A6-747E4F76A81E}"/>
              </a:ext>
            </a:extLst>
          </p:cNvPr>
          <p:cNvSpPr>
            <a:spLocks noGrp="1"/>
          </p:cNvSpPr>
          <p:nvPr/>
        </p:nvSpPr>
        <p:spPr>
          <a:xfrm>
            <a:off x="334678" y="64066"/>
            <a:ext cx="11041380" cy="8135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a:cs typeface="Arial"/>
              </a:rPr>
              <a:t>Reporting Ecosystem : Master Data Management (MDM)</a:t>
            </a:r>
          </a:p>
        </p:txBody>
      </p:sp>
      <p:pic>
        <p:nvPicPr>
          <p:cNvPr id="11" name="Graphic 11" descr="Lightbulb and gear with solid fill">
            <a:extLst>
              <a:ext uri="{FF2B5EF4-FFF2-40B4-BE49-F238E27FC236}">
                <a16:creationId xmlns:a16="http://schemas.microsoft.com/office/drawing/2014/main" id="{62AE241C-10E7-2311-A6EC-675A964A4B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17875" y="808866"/>
            <a:ext cx="473243" cy="458203"/>
          </a:xfrm>
          <a:prstGeom prst="rect">
            <a:avLst/>
          </a:prstGeom>
        </p:spPr>
      </p:pic>
      <p:sp>
        <p:nvSpPr>
          <p:cNvPr id="14" name="Oval 13">
            <a:extLst>
              <a:ext uri="{FF2B5EF4-FFF2-40B4-BE49-F238E27FC236}">
                <a16:creationId xmlns:a16="http://schemas.microsoft.com/office/drawing/2014/main" id="{43242E39-09A6-9505-9D9C-3A988BB32292}"/>
              </a:ext>
            </a:extLst>
          </p:cNvPr>
          <p:cNvSpPr/>
          <p:nvPr/>
        </p:nvSpPr>
        <p:spPr>
          <a:xfrm>
            <a:off x="9722049" y="2163851"/>
            <a:ext cx="1859880" cy="1313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F39322-EFA9-C191-F7DC-62BCE6709529}"/>
              </a:ext>
            </a:extLst>
          </p:cNvPr>
          <p:cNvSpPr/>
          <p:nvPr/>
        </p:nvSpPr>
        <p:spPr>
          <a:xfrm>
            <a:off x="9807923" y="3662493"/>
            <a:ext cx="1834815" cy="2421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EA7A0604-AB00-C06A-E40C-A33A2A3588C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780558" y="3052796"/>
            <a:ext cx="887174" cy="151032"/>
          </a:xfrm>
          <a:prstGeom prst="rect">
            <a:avLst/>
          </a:prstGeom>
        </p:spPr>
      </p:pic>
      <p:pic>
        <p:nvPicPr>
          <p:cNvPr id="22" name="Picture 21" descr="Logo, company name&#10;&#10;Description automatically generated">
            <a:extLst>
              <a:ext uri="{FF2B5EF4-FFF2-40B4-BE49-F238E27FC236}">
                <a16:creationId xmlns:a16="http://schemas.microsoft.com/office/drawing/2014/main" id="{FD46217F-1743-1DBF-8FF0-F3B8F725893B}"/>
              </a:ext>
            </a:extLst>
          </p:cNvPr>
          <p:cNvPicPr>
            <a:picLocks noChangeAspect="1"/>
          </p:cNvPicPr>
          <p:nvPr/>
        </p:nvPicPr>
        <p:blipFill>
          <a:blip r:embed="rId16"/>
          <a:stretch>
            <a:fillRect/>
          </a:stretch>
        </p:blipFill>
        <p:spPr>
          <a:xfrm>
            <a:off x="476799" y="2806416"/>
            <a:ext cx="912665" cy="492760"/>
          </a:xfrm>
          <a:prstGeom prst="rect">
            <a:avLst/>
          </a:prstGeom>
        </p:spPr>
      </p:pic>
      <p:pic>
        <p:nvPicPr>
          <p:cNvPr id="29" name="Graphic 28">
            <a:extLst>
              <a:ext uri="{FF2B5EF4-FFF2-40B4-BE49-F238E27FC236}">
                <a16:creationId xmlns:a16="http://schemas.microsoft.com/office/drawing/2014/main" id="{A5A377C4-7F57-6C91-326F-C1B956E3669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45214" y="1572950"/>
            <a:ext cx="924134" cy="537086"/>
          </a:xfrm>
          <a:prstGeom prst="rect">
            <a:avLst/>
          </a:prstGeom>
        </p:spPr>
      </p:pic>
      <p:pic>
        <p:nvPicPr>
          <p:cNvPr id="31" name="Picture 43" descr="Logo&#10;&#10;Description automatically generated">
            <a:extLst>
              <a:ext uri="{FF2B5EF4-FFF2-40B4-BE49-F238E27FC236}">
                <a16:creationId xmlns:a16="http://schemas.microsoft.com/office/drawing/2014/main" id="{F2EDA7B5-C2C4-F49F-0357-DD6B75E4364E}"/>
              </a:ext>
            </a:extLst>
          </p:cNvPr>
          <p:cNvPicPr>
            <a:picLocks noChangeAspect="1"/>
          </p:cNvPicPr>
          <p:nvPr/>
        </p:nvPicPr>
        <p:blipFill>
          <a:blip r:embed="rId19"/>
          <a:stretch>
            <a:fillRect/>
          </a:stretch>
        </p:blipFill>
        <p:spPr>
          <a:xfrm>
            <a:off x="2834895" y="1491457"/>
            <a:ext cx="735879" cy="551875"/>
          </a:xfrm>
          <a:prstGeom prst="rect">
            <a:avLst/>
          </a:prstGeom>
        </p:spPr>
      </p:pic>
      <p:sp>
        <p:nvSpPr>
          <p:cNvPr id="41" name="Rectangle 40">
            <a:extLst>
              <a:ext uri="{FF2B5EF4-FFF2-40B4-BE49-F238E27FC236}">
                <a16:creationId xmlns:a16="http://schemas.microsoft.com/office/drawing/2014/main" id="{49F040FD-7EA3-27EE-6AA2-5CAA7B6C9599}"/>
              </a:ext>
            </a:extLst>
          </p:cNvPr>
          <p:cNvSpPr/>
          <p:nvPr/>
        </p:nvSpPr>
        <p:spPr>
          <a:xfrm>
            <a:off x="358097" y="1152722"/>
            <a:ext cx="5153698" cy="265311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EE2890-92BE-1944-40A6-3F724B472F88}"/>
              </a:ext>
            </a:extLst>
          </p:cNvPr>
          <p:cNvSpPr txBox="1"/>
          <p:nvPr/>
        </p:nvSpPr>
        <p:spPr>
          <a:xfrm>
            <a:off x="563543" y="746550"/>
            <a:ext cx="3544165" cy="338554"/>
          </a:xfrm>
          <a:prstGeom prst="rect">
            <a:avLst/>
          </a:prstGeom>
          <a:noFill/>
        </p:spPr>
        <p:txBody>
          <a:bodyPr wrap="square" rtlCol="0">
            <a:spAutoFit/>
          </a:bodyPr>
          <a:lstStyle/>
          <a:p>
            <a:r>
              <a:rPr lang="en-US" sz="1600"/>
              <a:t>Federated MDM Architecture</a:t>
            </a:r>
          </a:p>
        </p:txBody>
      </p:sp>
      <p:sp>
        <p:nvSpPr>
          <p:cNvPr id="45" name="Arrow: Right 44">
            <a:extLst>
              <a:ext uri="{FF2B5EF4-FFF2-40B4-BE49-F238E27FC236}">
                <a16:creationId xmlns:a16="http://schemas.microsoft.com/office/drawing/2014/main" id="{2559B228-2BC3-D564-3B9E-DE62C4F51A2A}"/>
              </a:ext>
            </a:extLst>
          </p:cNvPr>
          <p:cNvSpPr/>
          <p:nvPr/>
        </p:nvSpPr>
        <p:spPr>
          <a:xfrm>
            <a:off x="5566596" y="2095998"/>
            <a:ext cx="896825" cy="813548"/>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97F7A4F-D38D-5388-4694-8E8D590559EF}"/>
              </a:ext>
            </a:extLst>
          </p:cNvPr>
          <p:cNvSpPr/>
          <p:nvPr/>
        </p:nvSpPr>
        <p:spPr>
          <a:xfrm>
            <a:off x="6500888" y="1845666"/>
            <a:ext cx="2738612" cy="123489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 Placeholder 1">
            <a:extLst>
              <a:ext uri="{FF2B5EF4-FFF2-40B4-BE49-F238E27FC236}">
                <a16:creationId xmlns:a16="http://schemas.microsoft.com/office/drawing/2014/main" id="{D2551FDD-E545-9C0A-AC05-76D3611456CB}"/>
              </a:ext>
            </a:extLst>
          </p:cNvPr>
          <p:cNvSpPr txBox="1">
            <a:spLocks/>
          </p:cNvSpPr>
          <p:nvPr/>
        </p:nvSpPr>
        <p:spPr>
          <a:xfrm>
            <a:off x="3759698" y="4200942"/>
            <a:ext cx="1182001"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2</a:t>
            </a:r>
          </a:p>
        </p:txBody>
      </p:sp>
      <p:sp>
        <p:nvSpPr>
          <p:cNvPr id="70" name="Text Placeholder 2">
            <a:extLst>
              <a:ext uri="{FF2B5EF4-FFF2-40B4-BE49-F238E27FC236}">
                <a16:creationId xmlns:a16="http://schemas.microsoft.com/office/drawing/2014/main" id="{288D0FBF-ECBC-F927-9E33-FEE4FE5FDEF9}"/>
              </a:ext>
            </a:extLst>
          </p:cNvPr>
          <p:cNvSpPr txBox="1">
            <a:spLocks/>
          </p:cNvSpPr>
          <p:nvPr/>
        </p:nvSpPr>
        <p:spPr>
          <a:xfrm>
            <a:off x="6729684" y="4200942"/>
            <a:ext cx="1172376"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3</a:t>
            </a:r>
          </a:p>
        </p:txBody>
      </p:sp>
      <p:sp>
        <p:nvSpPr>
          <p:cNvPr id="71" name="Text Placeholder 3">
            <a:extLst>
              <a:ext uri="{FF2B5EF4-FFF2-40B4-BE49-F238E27FC236}">
                <a16:creationId xmlns:a16="http://schemas.microsoft.com/office/drawing/2014/main" id="{753E1189-31D1-986A-4F77-2B7109CCC935}"/>
              </a:ext>
            </a:extLst>
          </p:cNvPr>
          <p:cNvSpPr txBox="1">
            <a:spLocks/>
          </p:cNvSpPr>
          <p:nvPr/>
        </p:nvSpPr>
        <p:spPr>
          <a:xfrm>
            <a:off x="1130313" y="4203139"/>
            <a:ext cx="1145171"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1</a:t>
            </a:r>
          </a:p>
        </p:txBody>
      </p:sp>
      <p:sp>
        <p:nvSpPr>
          <p:cNvPr id="72" name="Text Placeholder 4">
            <a:extLst>
              <a:ext uri="{FF2B5EF4-FFF2-40B4-BE49-F238E27FC236}">
                <a16:creationId xmlns:a16="http://schemas.microsoft.com/office/drawing/2014/main" id="{55EDD8B4-16DF-DB11-B6AE-33D300CCCC41}"/>
              </a:ext>
            </a:extLst>
          </p:cNvPr>
          <p:cNvSpPr txBox="1">
            <a:spLocks/>
          </p:cNvSpPr>
          <p:nvPr/>
        </p:nvSpPr>
        <p:spPr>
          <a:xfrm>
            <a:off x="6172881" y="5194717"/>
            <a:ext cx="3274785" cy="1721313"/>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Fitting into architectural concept: a Master Data Catalog, Data Dictionaries, Glossaries and Metrics will be available for viewing or reporting master data, regardless of source</a:t>
            </a:r>
          </a:p>
        </p:txBody>
      </p:sp>
      <p:sp>
        <p:nvSpPr>
          <p:cNvPr id="73" name="Text Placeholder 5">
            <a:extLst>
              <a:ext uri="{FF2B5EF4-FFF2-40B4-BE49-F238E27FC236}">
                <a16:creationId xmlns:a16="http://schemas.microsoft.com/office/drawing/2014/main" id="{52163CBA-CA43-E48B-964F-F9C5E23BA8EE}"/>
              </a:ext>
            </a:extLst>
          </p:cNvPr>
          <p:cNvSpPr txBox="1">
            <a:spLocks/>
          </p:cNvSpPr>
          <p:nvPr/>
        </p:nvSpPr>
        <p:spPr>
          <a:xfrm>
            <a:off x="3518581" y="5162135"/>
            <a:ext cx="2654300" cy="1313422"/>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Holistic Master Data Management Views will be available for federated data objects in Transcend</a:t>
            </a:r>
          </a:p>
        </p:txBody>
      </p:sp>
      <p:sp>
        <p:nvSpPr>
          <p:cNvPr id="74" name="Text Placeholder 6">
            <a:extLst>
              <a:ext uri="{FF2B5EF4-FFF2-40B4-BE49-F238E27FC236}">
                <a16:creationId xmlns:a16="http://schemas.microsoft.com/office/drawing/2014/main" id="{DE32A87C-7BC8-762E-1F90-0DE8CDECFFA3}"/>
              </a:ext>
            </a:extLst>
          </p:cNvPr>
          <p:cNvSpPr txBox="1">
            <a:spLocks/>
          </p:cNvSpPr>
          <p:nvPr/>
        </p:nvSpPr>
        <p:spPr>
          <a:xfrm>
            <a:off x="791381" y="5146818"/>
            <a:ext cx="2654300" cy="2569862"/>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Key architectural principle:  Master Data, unless by exception, will be integrated to Transcend</a:t>
            </a:r>
          </a:p>
        </p:txBody>
      </p:sp>
      <p:sp>
        <p:nvSpPr>
          <p:cNvPr id="80" name="TextBox 79">
            <a:extLst>
              <a:ext uri="{FF2B5EF4-FFF2-40B4-BE49-F238E27FC236}">
                <a16:creationId xmlns:a16="http://schemas.microsoft.com/office/drawing/2014/main" id="{D04F16E1-D0D4-5CC4-A23A-CF07779F2764}"/>
              </a:ext>
            </a:extLst>
          </p:cNvPr>
          <p:cNvSpPr txBox="1"/>
          <p:nvPr/>
        </p:nvSpPr>
        <p:spPr>
          <a:xfrm>
            <a:off x="726289" y="4022942"/>
            <a:ext cx="3624409" cy="400110"/>
          </a:xfrm>
          <a:prstGeom prst="rect">
            <a:avLst/>
          </a:prstGeom>
          <a:noFill/>
        </p:spPr>
        <p:txBody>
          <a:bodyPr wrap="square" rtlCol="0">
            <a:spAutoFit/>
          </a:bodyPr>
          <a:lstStyle/>
          <a:p>
            <a:r>
              <a:rPr lang="en-US" sz="2000" b="1">
                <a:solidFill>
                  <a:schemeClr val="accent2"/>
                </a:solidFill>
              </a:rPr>
              <a:t>Key Takeaways:</a:t>
            </a:r>
          </a:p>
        </p:txBody>
      </p:sp>
      <p:sp>
        <p:nvSpPr>
          <p:cNvPr id="2" name="TextBox 1">
            <a:extLst>
              <a:ext uri="{FF2B5EF4-FFF2-40B4-BE49-F238E27FC236}">
                <a16:creationId xmlns:a16="http://schemas.microsoft.com/office/drawing/2014/main" id="{50B0982B-31DA-7CF0-8200-F51BC95ACA5A}"/>
              </a:ext>
            </a:extLst>
          </p:cNvPr>
          <p:cNvSpPr txBox="1"/>
          <p:nvPr/>
        </p:nvSpPr>
        <p:spPr>
          <a:xfrm>
            <a:off x="6402264" y="3073428"/>
            <a:ext cx="2156081" cy="461665"/>
          </a:xfrm>
          <a:prstGeom prst="rect">
            <a:avLst/>
          </a:prstGeom>
          <a:noFill/>
        </p:spPr>
        <p:txBody>
          <a:bodyPr wrap="square" lIns="91440" tIns="45720" rIns="91440" bIns="45720" rtlCol="0" anchor="t">
            <a:spAutoFit/>
          </a:bodyPr>
          <a:lstStyle/>
          <a:p>
            <a:pPr marL="285750" indent="-285750">
              <a:buFont typeface="Wingdings"/>
              <a:buChar char="ü"/>
            </a:pPr>
            <a:r>
              <a:rPr lang="en-US" sz="1200">
                <a:solidFill>
                  <a:schemeClr val="tx2"/>
                </a:solidFill>
              </a:rPr>
              <a:t>MDM Tables</a:t>
            </a:r>
            <a:endParaRPr lang="en-US"/>
          </a:p>
          <a:p>
            <a:pPr marL="285750" indent="-285750">
              <a:buFont typeface="Wingdings"/>
              <a:buChar char="ü"/>
            </a:pPr>
            <a:r>
              <a:rPr lang="en-US" sz="1200">
                <a:solidFill>
                  <a:schemeClr val="tx2"/>
                </a:solidFill>
              </a:rPr>
              <a:t>MDM Dictionary</a:t>
            </a:r>
            <a:endParaRPr lang="en-US" sz="1200">
              <a:solidFill>
                <a:schemeClr val="tx2"/>
              </a:solidFill>
              <a:cs typeface="Arial" panose="020B0604020202020204"/>
            </a:endParaRPr>
          </a:p>
        </p:txBody>
      </p:sp>
      <p:sp>
        <p:nvSpPr>
          <p:cNvPr id="5" name="TextBox 4">
            <a:extLst>
              <a:ext uri="{FF2B5EF4-FFF2-40B4-BE49-F238E27FC236}">
                <a16:creationId xmlns:a16="http://schemas.microsoft.com/office/drawing/2014/main" id="{8110FE0B-14E3-7A9B-2A71-394F3D79CB40}"/>
              </a:ext>
            </a:extLst>
          </p:cNvPr>
          <p:cNvSpPr txBox="1"/>
          <p:nvPr/>
        </p:nvSpPr>
        <p:spPr>
          <a:xfrm>
            <a:off x="8026985" y="3087278"/>
            <a:ext cx="1789872" cy="646331"/>
          </a:xfrm>
          <a:prstGeom prst="rect">
            <a:avLst/>
          </a:prstGeom>
          <a:noFill/>
        </p:spPr>
        <p:txBody>
          <a:bodyPr wrap="square" lIns="91440" tIns="45720" rIns="91440" bIns="45720" rtlCol="0" anchor="t">
            <a:spAutoFit/>
          </a:bodyPr>
          <a:lstStyle/>
          <a:p>
            <a:pPr marL="285750" indent="-285750">
              <a:buFont typeface="Wingdings"/>
              <a:buChar char="ü"/>
            </a:pPr>
            <a:r>
              <a:rPr lang="en-US" sz="1200">
                <a:solidFill>
                  <a:schemeClr val="tx2"/>
                </a:solidFill>
              </a:rPr>
              <a:t>MDM Glossary</a:t>
            </a:r>
            <a:endParaRPr lang="en-US"/>
          </a:p>
          <a:p>
            <a:pPr marL="285750" indent="-285750">
              <a:buFont typeface="Wingdings"/>
              <a:buChar char="ü"/>
            </a:pPr>
            <a:r>
              <a:rPr lang="en-US" sz="1200">
                <a:solidFill>
                  <a:schemeClr val="tx2"/>
                </a:solidFill>
              </a:rPr>
              <a:t>Metrics</a:t>
            </a:r>
            <a:endParaRPr lang="en-US" sz="1200">
              <a:solidFill>
                <a:schemeClr val="tx2"/>
              </a:solidFill>
              <a:cs typeface="Arial" panose="020B0604020202020204"/>
            </a:endParaRPr>
          </a:p>
          <a:p>
            <a:pPr marL="285750" indent="-285750">
              <a:buFont typeface="Wingdings"/>
              <a:buChar char="ü"/>
            </a:pPr>
            <a:endParaRPr lang="en-US" sz="1200">
              <a:solidFill>
                <a:schemeClr val="tx2"/>
              </a:solidFill>
              <a:cs typeface="Arial" panose="020B0604020202020204"/>
            </a:endParaRPr>
          </a:p>
        </p:txBody>
      </p:sp>
      <p:sp>
        <p:nvSpPr>
          <p:cNvPr id="6" name="TextBox 5">
            <a:extLst>
              <a:ext uri="{FF2B5EF4-FFF2-40B4-BE49-F238E27FC236}">
                <a16:creationId xmlns:a16="http://schemas.microsoft.com/office/drawing/2014/main" id="{692E7888-BC5F-4B57-2DF0-B13181D39DCA}"/>
              </a:ext>
            </a:extLst>
          </p:cNvPr>
          <p:cNvSpPr txBox="1"/>
          <p:nvPr/>
        </p:nvSpPr>
        <p:spPr>
          <a:xfrm>
            <a:off x="1320088" y="1587946"/>
            <a:ext cx="1662983" cy="461665"/>
          </a:xfrm>
          <a:prstGeom prst="rect">
            <a:avLst/>
          </a:prstGeom>
          <a:noFill/>
        </p:spPr>
        <p:txBody>
          <a:bodyPr wrap="square" rtlCol="0">
            <a:spAutoFit/>
          </a:bodyPr>
          <a:lstStyle/>
          <a:p>
            <a:r>
              <a:rPr lang="en-US" sz="1200"/>
              <a:t>Customer Account</a:t>
            </a:r>
          </a:p>
          <a:p>
            <a:r>
              <a:rPr lang="en-US" sz="1200"/>
              <a:t>Contact</a:t>
            </a:r>
          </a:p>
        </p:txBody>
      </p:sp>
      <p:sp>
        <p:nvSpPr>
          <p:cNvPr id="7" name="TextBox 6">
            <a:extLst>
              <a:ext uri="{FF2B5EF4-FFF2-40B4-BE49-F238E27FC236}">
                <a16:creationId xmlns:a16="http://schemas.microsoft.com/office/drawing/2014/main" id="{AD061B8B-824D-7DA6-6C81-E6B344208CD7}"/>
              </a:ext>
            </a:extLst>
          </p:cNvPr>
          <p:cNvSpPr txBox="1"/>
          <p:nvPr/>
        </p:nvSpPr>
        <p:spPr>
          <a:xfrm>
            <a:off x="3520531" y="1274345"/>
            <a:ext cx="1967210" cy="1200329"/>
          </a:xfrm>
          <a:prstGeom prst="rect">
            <a:avLst/>
          </a:prstGeom>
          <a:noFill/>
        </p:spPr>
        <p:txBody>
          <a:bodyPr wrap="square" lIns="91440" tIns="45720" rIns="91440" bIns="45720" rtlCol="0" anchor="t">
            <a:spAutoFit/>
          </a:bodyPr>
          <a:lstStyle/>
          <a:p>
            <a:r>
              <a:rPr lang="en-US" sz="1200"/>
              <a:t>Product</a:t>
            </a:r>
          </a:p>
          <a:p>
            <a:r>
              <a:rPr lang="en-US" sz="1200"/>
              <a:t>Install Base</a:t>
            </a:r>
            <a:endParaRPr lang="en-US" sz="1200">
              <a:cs typeface="Calibri"/>
            </a:endParaRPr>
          </a:p>
          <a:p>
            <a:r>
              <a:rPr lang="en-US" sz="1200"/>
              <a:t>Chart of Accounts</a:t>
            </a:r>
            <a:endParaRPr lang="en-US" sz="1200">
              <a:cs typeface="Calibri"/>
            </a:endParaRPr>
          </a:p>
          <a:p>
            <a:r>
              <a:rPr lang="en-US" sz="1200"/>
              <a:t>Enterprise Data Structure</a:t>
            </a:r>
            <a:endParaRPr lang="en-US" sz="1200">
              <a:cs typeface="Calibri"/>
            </a:endParaRPr>
          </a:p>
          <a:p>
            <a:r>
              <a:rPr lang="en-US" sz="1200"/>
              <a:t>Tax/Fin Customer Attributes</a:t>
            </a:r>
          </a:p>
          <a:p>
            <a:r>
              <a:rPr lang="en-US" sz="1200">
                <a:cs typeface="Calibri"/>
              </a:rPr>
              <a:t>Location</a:t>
            </a:r>
          </a:p>
        </p:txBody>
      </p:sp>
      <p:sp>
        <p:nvSpPr>
          <p:cNvPr id="8" name="TextBox 7">
            <a:extLst>
              <a:ext uri="{FF2B5EF4-FFF2-40B4-BE49-F238E27FC236}">
                <a16:creationId xmlns:a16="http://schemas.microsoft.com/office/drawing/2014/main" id="{529DBE13-709C-0BE1-1646-42389AAC6C97}"/>
              </a:ext>
            </a:extLst>
          </p:cNvPr>
          <p:cNvSpPr txBox="1"/>
          <p:nvPr/>
        </p:nvSpPr>
        <p:spPr>
          <a:xfrm>
            <a:off x="1400831" y="2824549"/>
            <a:ext cx="1001782" cy="461665"/>
          </a:xfrm>
          <a:prstGeom prst="rect">
            <a:avLst/>
          </a:prstGeom>
          <a:noFill/>
        </p:spPr>
        <p:txBody>
          <a:bodyPr wrap="square" rtlCol="0">
            <a:spAutoFit/>
          </a:bodyPr>
          <a:lstStyle/>
          <a:p>
            <a:r>
              <a:rPr lang="en-US" sz="1200"/>
              <a:t>HR Data</a:t>
            </a:r>
          </a:p>
          <a:p>
            <a:r>
              <a:rPr lang="en-US" sz="1200"/>
              <a:t>People Data</a:t>
            </a:r>
          </a:p>
        </p:txBody>
      </p:sp>
      <p:sp>
        <p:nvSpPr>
          <p:cNvPr id="9" name="TextBox 8">
            <a:extLst>
              <a:ext uri="{FF2B5EF4-FFF2-40B4-BE49-F238E27FC236}">
                <a16:creationId xmlns:a16="http://schemas.microsoft.com/office/drawing/2014/main" id="{D62BEA8F-449F-66C2-D85F-A7DCEDADE882}"/>
              </a:ext>
            </a:extLst>
          </p:cNvPr>
          <p:cNvSpPr txBox="1"/>
          <p:nvPr/>
        </p:nvSpPr>
        <p:spPr>
          <a:xfrm>
            <a:off x="3720643" y="2829766"/>
            <a:ext cx="1960253" cy="651773"/>
          </a:xfrm>
          <a:prstGeom prst="rect">
            <a:avLst/>
          </a:prstGeom>
          <a:noFill/>
        </p:spPr>
        <p:txBody>
          <a:bodyPr wrap="square" rtlCol="0">
            <a:spAutoFit/>
          </a:bodyPr>
          <a:lstStyle/>
          <a:p>
            <a:r>
              <a:rPr lang="en-US" sz="1200"/>
              <a:t>Component Install Base</a:t>
            </a:r>
          </a:p>
          <a:p>
            <a:r>
              <a:rPr lang="en-US" sz="1200"/>
              <a:t>Service Attributes - Customer</a:t>
            </a:r>
          </a:p>
        </p:txBody>
      </p:sp>
      <p:sp>
        <p:nvSpPr>
          <p:cNvPr id="10" name="TextBox 9">
            <a:extLst>
              <a:ext uri="{FF2B5EF4-FFF2-40B4-BE49-F238E27FC236}">
                <a16:creationId xmlns:a16="http://schemas.microsoft.com/office/drawing/2014/main" id="{FB6BA9AE-FFCA-D857-408A-300446076B09}"/>
              </a:ext>
            </a:extLst>
          </p:cNvPr>
          <p:cNvSpPr txBox="1"/>
          <p:nvPr/>
        </p:nvSpPr>
        <p:spPr>
          <a:xfrm>
            <a:off x="2438653" y="1470012"/>
            <a:ext cx="199618" cy="276999"/>
          </a:xfrm>
          <a:prstGeom prst="rect">
            <a:avLst/>
          </a:prstGeom>
          <a:noFill/>
        </p:spPr>
        <p:txBody>
          <a:bodyPr wrap="square" rtlCol="0">
            <a:spAutoFit/>
          </a:bodyPr>
          <a:lstStyle/>
          <a:p>
            <a:r>
              <a:rPr lang="en-US" sz="1200">
                <a:solidFill>
                  <a:schemeClr val="accent5"/>
                </a:solidFill>
              </a:rPr>
              <a:t>M</a:t>
            </a:r>
          </a:p>
        </p:txBody>
      </p:sp>
      <p:sp>
        <p:nvSpPr>
          <p:cNvPr id="13" name="TextBox 12">
            <a:extLst>
              <a:ext uri="{FF2B5EF4-FFF2-40B4-BE49-F238E27FC236}">
                <a16:creationId xmlns:a16="http://schemas.microsoft.com/office/drawing/2014/main" id="{6A258260-45EF-4A8E-A2C8-D443534677AA}"/>
              </a:ext>
            </a:extLst>
          </p:cNvPr>
          <p:cNvSpPr txBox="1"/>
          <p:nvPr/>
        </p:nvSpPr>
        <p:spPr>
          <a:xfrm>
            <a:off x="1852798" y="1737749"/>
            <a:ext cx="199618" cy="276999"/>
          </a:xfrm>
          <a:prstGeom prst="rect">
            <a:avLst/>
          </a:prstGeom>
          <a:noFill/>
        </p:spPr>
        <p:txBody>
          <a:bodyPr wrap="square" rtlCol="0">
            <a:spAutoFit/>
          </a:bodyPr>
          <a:lstStyle/>
          <a:p>
            <a:r>
              <a:rPr lang="en-US" sz="1200">
                <a:solidFill>
                  <a:schemeClr val="accent5"/>
                </a:solidFill>
              </a:rPr>
              <a:t>M</a:t>
            </a:r>
          </a:p>
        </p:txBody>
      </p:sp>
      <p:sp>
        <p:nvSpPr>
          <p:cNvPr id="16" name="TextBox 15">
            <a:extLst>
              <a:ext uri="{FF2B5EF4-FFF2-40B4-BE49-F238E27FC236}">
                <a16:creationId xmlns:a16="http://schemas.microsoft.com/office/drawing/2014/main" id="{CDA1ED21-FB3C-66FB-3972-37DC72446276}"/>
              </a:ext>
            </a:extLst>
          </p:cNvPr>
          <p:cNvSpPr txBox="1"/>
          <p:nvPr/>
        </p:nvSpPr>
        <p:spPr>
          <a:xfrm>
            <a:off x="4183878" y="1269838"/>
            <a:ext cx="199618" cy="276999"/>
          </a:xfrm>
          <a:prstGeom prst="rect">
            <a:avLst/>
          </a:prstGeom>
          <a:noFill/>
        </p:spPr>
        <p:txBody>
          <a:bodyPr wrap="square" rtlCol="0">
            <a:spAutoFit/>
          </a:bodyPr>
          <a:lstStyle/>
          <a:p>
            <a:r>
              <a:rPr lang="en-US" sz="1200">
                <a:solidFill>
                  <a:schemeClr val="accent5"/>
                </a:solidFill>
              </a:rPr>
              <a:t>M</a:t>
            </a:r>
          </a:p>
        </p:txBody>
      </p:sp>
      <p:sp>
        <p:nvSpPr>
          <p:cNvPr id="18" name="TextBox 17">
            <a:extLst>
              <a:ext uri="{FF2B5EF4-FFF2-40B4-BE49-F238E27FC236}">
                <a16:creationId xmlns:a16="http://schemas.microsoft.com/office/drawing/2014/main" id="{D72794F2-603C-513B-4CD0-36256887301B}"/>
              </a:ext>
            </a:extLst>
          </p:cNvPr>
          <p:cNvSpPr txBox="1"/>
          <p:nvPr/>
        </p:nvSpPr>
        <p:spPr>
          <a:xfrm>
            <a:off x="4385009" y="1419568"/>
            <a:ext cx="199618" cy="276999"/>
          </a:xfrm>
          <a:prstGeom prst="rect">
            <a:avLst/>
          </a:prstGeom>
          <a:noFill/>
        </p:spPr>
        <p:txBody>
          <a:bodyPr wrap="square" rtlCol="0">
            <a:spAutoFit/>
          </a:bodyPr>
          <a:lstStyle/>
          <a:p>
            <a:r>
              <a:rPr lang="en-US" sz="1200">
                <a:solidFill>
                  <a:schemeClr val="accent5"/>
                </a:solidFill>
              </a:rPr>
              <a:t>M</a:t>
            </a:r>
          </a:p>
        </p:txBody>
      </p:sp>
      <p:sp>
        <p:nvSpPr>
          <p:cNvPr id="19" name="TextBox 18">
            <a:extLst>
              <a:ext uri="{FF2B5EF4-FFF2-40B4-BE49-F238E27FC236}">
                <a16:creationId xmlns:a16="http://schemas.microsoft.com/office/drawing/2014/main" id="{664466A6-5051-4869-368D-0593F9193F81}"/>
              </a:ext>
            </a:extLst>
          </p:cNvPr>
          <p:cNvSpPr txBox="1"/>
          <p:nvPr/>
        </p:nvSpPr>
        <p:spPr>
          <a:xfrm>
            <a:off x="4746925" y="1596694"/>
            <a:ext cx="199618" cy="276999"/>
          </a:xfrm>
          <a:prstGeom prst="rect">
            <a:avLst/>
          </a:prstGeom>
          <a:noFill/>
        </p:spPr>
        <p:txBody>
          <a:bodyPr wrap="square" rtlCol="0">
            <a:spAutoFit/>
          </a:bodyPr>
          <a:lstStyle/>
          <a:p>
            <a:r>
              <a:rPr lang="en-US" sz="1200">
                <a:solidFill>
                  <a:schemeClr val="accent5"/>
                </a:solidFill>
              </a:rPr>
              <a:t>M</a:t>
            </a:r>
          </a:p>
        </p:txBody>
      </p:sp>
      <p:sp>
        <p:nvSpPr>
          <p:cNvPr id="20" name="TextBox 19">
            <a:extLst>
              <a:ext uri="{FF2B5EF4-FFF2-40B4-BE49-F238E27FC236}">
                <a16:creationId xmlns:a16="http://schemas.microsoft.com/office/drawing/2014/main" id="{E322B218-45C9-4E1F-D51B-E1720177A258}"/>
              </a:ext>
            </a:extLst>
          </p:cNvPr>
          <p:cNvSpPr txBox="1"/>
          <p:nvPr/>
        </p:nvSpPr>
        <p:spPr>
          <a:xfrm>
            <a:off x="5232554" y="1737563"/>
            <a:ext cx="199618" cy="276999"/>
          </a:xfrm>
          <a:prstGeom prst="rect">
            <a:avLst/>
          </a:prstGeom>
          <a:noFill/>
        </p:spPr>
        <p:txBody>
          <a:bodyPr wrap="square" rtlCol="0">
            <a:spAutoFit/>
          </a:bodyPr>
          <a:lstStyle/>
          <a:p>
            <a:r>
              <a:rPr lang="en-US" sz="1200">
                <a:solidFill>
                  <a:schemeClr val="accent5"/>
                </a:solidFill>
              </a:rPr>
              <a:t>M</a:t>
            </a:r>
          </a:p>
        </p:txBody>
      </p:sp>
      <p:sp>
        <p:nvSpPr>
          <p:cNvPr id="21" name="TextBox 20">
            <a:extLst>
              <a:ext uri="{FF2B5EF4-FFF2-40B4-BE49-F238E27FC236}">
                <a16:creationId xmlns:a16="http://schemas.microsoft.com/office/drawing/2014/main" id="{2CCDD157-EC30-8C63-8D71-BC1D44FCDDDF}"/>
              </a:ext>
            </a:extLst>
          </p:cNvPr>
          <p:cNvSpPr txBox="1"/>
          <p:nvPr/>
        </p:nvSpPr>
        <p:spPr>
          <a:xfrm>
            <a:off x="1999092" y="2768916"/>
            <a:ext cx="199618" cy="276999"/>
          </a:xfrm>
          <a:prstGeom prst="rect">
            <a:avLst/>
          </a:prstGeom>
          <a:noFill/>
        </p:spPr>
        <p:txBody>
          <a:bodyPr wrap="square" rtlCol="0">
            <a:spAutoFit/>
          </a:bodyPr>
          <a:lstStyle/>
          <a:p>
            <a:r>
              <a:rPr lang="en-US" sz="1200">
                <a:solidFill>
                  <a:schemeClr val="accent5"/>
                </a:solidFill>
              </a:rPr>
              <a:t>M</a:t>
            </a:r>
          </a:p>
        </p:txBody>
      </p:sp>
      <p:sp>
        <p:nvSpPr>
          <p:cNvPr id="23" name="TextBox 22">
            <a:extLst>
              <a:ext uri="{FF2B5EF4-FFF2-40B4-BE49-F238E27FC236}">
                <a16:creationId xmlns:a16="http://schemas.microsoft.com/office/drawing/2014/main" id="{C5E1511B-27AA-997E-2DCA-9D0FD22A99CC}"/>
              </a:ext>
            </a:extLst>
          </p:cNvPr>
          <p:cNvSpPr txBox="1"/>
          <p:nvPr/>
        </p:nvSpPr>
        <p:spPr>
          <a:xfrm>
            <a:off x="1950430" y="2982853"/>
            <a:ext cx="199618" cy="276999"/>
          </a:xfrm>
          <a:prstGeom prst="rect">
            <a:avLst/>
          </a:prstGeom>
          <a:noFill/>
        </p:spPr>
        <p:txBody>
          <a:bodyPr wrap="square" rtlCol="0">
            <a:spAutoFit/>
          </a:bodyPr>
          <a:lstStyle/>
          <a:p>
            <a:r>
              <a:rPr lang="en-US" sz="1200">
                <a:solidFill>
                  <a:schemeClr val="accent5"/>
                </a:solidFill>
              </a:rPr>
              <a:t>M</a:t>
            </a:r>
          </a:p>
        </p:txBody>
      </p:sp>
      <p:sp>
        <p:nvSpPr>
          <p:cNvPr id="24" name="TextBox 23">
            <a:extLst>
              <a:ext uri="{FF2B5EF4-FFF2-40B4-BE49-F238E27FC236}">
                <a16:creationId xmlns:a16="http://schemas.microsoft.com/office/drawing/2014/main" id="{726AF278-7734-95C3-8DC4-96F9B4CBFBA2}"/>
              </a:ext>
            </a:extLst>
          </p:cNvPr>
          <p:cNvSpPr txBox="1"/>
          <p:nvPr/>
        </p:nvSpPr>
        <p:spPr>
          <a:xfrm>
            <a:off x="3953273" y="3489730"/>
            <a:ext cx="1515804" cy="276999"/>
          </a:xfrm>
          <a:prstGeom prst="rect">
            <a:avLst/>
          </a:prstGeom>
          <a:noFill/>
        </p:spPr>
        <p:txBody>
          <a:bodyPr wrap="square" rtlCol="0">
            <a:spAutoFit/>
          </a:bodyPr>
          <a:lstStyle/>
          <a:p>
            <a:r>
              <a:rPr lang="en-US" sz="1200">
                <a:solidFill>
                  <a:schemeClr val="accent5"/>
                </a:solidFill>
              </a:rPr>
              <a:t>M = Master App</a:t>
            </a:r>
          </a:p>
        </p:txBody>
      </p:sp>
      <p:cxnSp>
        <p:nvCxnSpPr>
          <p:cNvPr id="26" name="Straight Connector 25">
            <a:extLst>
              <a:ext uri="{FF2B5EF4-FFF2-40B4-BE49-F238E27FC236}">
                <a16:creationId xmlns:a16="http://schemas.microsoft.com/office/drawing/2014/main" id="{27BB72BB-DD65-F8EB-1833-5EB92E7B45DE}"/>
              </a:ext>
            </a:extLst>
          </p:cNvPr>
          <p:cNvCxnSpPr>
            <a:cxnSpLocks/>
          </p:cNvCxnSpPr>
          <p:nvPr/>
        </p:nvCxnSpPr>
        <p:spPr>
          <a:xfrm>
            <a:off x="2705574" y="1305048"/>
            <a:ext cx="0" cy="218468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4AE222-3BA1-646E-B314-B6E039A0E71C}"/>
              </a:ext>
            </a:extLst>
          </p:cNvPr>
          <p:cNvCxnSpPr/>
          <p:nvPr/>
        </p:nvCxnSpPr>
        <p:spPr>
          <a:xfrm>
            <a:off x="1354128" y="2619952"/>
            <a:ext cx="2879068" cy="7424"/>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C396ECFD-D97C-F8E3-AFA5-E52D48157E7A}"/>
              </a:ext>
            </a:extLst>
          </p:cNvPr>
          <p:cNvSpPr txBox="1"/>
          <p:nvPr/>
        </p:nvSpPr>
        <p:spPr>
          <a:xfrm>
            <a:off x="4186068" y="2185569"/>
            <a:ext cx="199618" cy="276999"/>
          </a:xfrm>
          <a:prstGeom prst="rect">
            <a:avLst/>
          </a:prstGeom>
          <a:noFill/>
        </p:spPr>
        <p:txBody>
          <a:bodyPr wrap="square" rtlCol="0">
            <a:spAutoFit/>
          </a:bodyPr>
          <a:lstStyle/>
          <a:p>
            <a:r>
              <a:rPr lang="en-US" sz="1200">
                <a:solidFill>
                  <a:schemeClr val="accent5"/>
                </a:solidFill>
              </a:rPr>
              <a:t>M</a:t>
            </a:r>
          </a:p>
        </p:txBody>
      </p:sp>
      <p:grpSp>
        <p:nvGrpSpPr>
          <p:cNvPr id="58" name="Group 57">
            <a:extLst>
              <a:ext uri="{FF2B5EF4-FFF2-40B4-BE49-F238E27FC236}">
                <a16:creationId xmlns:a16="http://schemas.microsoft.com/office/drawing/2014/main" id="{30DD7753-3F58-4530-8C52-0017A932E789}"/>
              </a:ext>
            </a:extLst>
          </p:cNvPr>
          <p:cNvGrpSpPr/>
          <p:nvPr/>
        </p:nvGrpSpPr>
        <p:grpSpPr>
          <a:xfrm>
            <a:off x="10515108" y="91017"/>
            <a:ext cx="384443" cy="564847"/>
            <a:chOff x="10031310" y="132997"/>
            <a:chExt cx="384443" cy="564847"/>
          </a:xfrm>
        </p:grpSpPr>
        <p:sp>
          <p:nvSpPr>
            <p:cNvPr id="59" name="Flowchart: Connector 58">
              <a:extLst>
                <a:ext uri="{FF2B5EF4-FFF2-40B4-BE49-F238E27FC236}">
                  <a16:creationId xmlns:a16="http://schemas.microsoft.com/office/drawing/2014/main" id="{56C5EE4A-1B02-4D80-880A-C56E7A38154F}"/>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0" name="Graphic 59" descr="Microphone with solid fill">
              <a:extLst>
                <a:ext uri="{FF2B5EF4-FFF2-40B4-BE49-F238E27FC236}">
                  <a16:creationId xmlns:a16="http://schemas.microsoft.com/office/drawing/2014/main" id="{185380D1-0EB0-482F-897E-99139DBEAD6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52331" y="225755"/>
              <a:ext cx="363422" cy="363422"/>
            </a:xfrm>
            <a:prstGeom prst="rect">
              <a:avLst/>
            </a:prstGeom>
          </p:spPr>
        </p:pic>
      </p:grpSp>
      <p:sp>
        <p:nvSpPr>
          <p:cNvPr id="61" name="TextBox 60">
            <a:extLst>
              <a:ext uri="{FF2B5EF4-FFF2-40B4-BE49-F238E27FC236}">
                <a16:creationId xmlns:a16="http://schemas.microsoft.com/office/drawing/2014/main" id="{F09ECEA7-4D18-4344-BDF6-9E9A8115F46C}"/>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spTree>
    <p:extLst>
      <p:ext uri="{BB962C8B-B14F-4D97-AF65-F5344CB8AC3E}">
        <p14:creationId xmlns:p14="http://schemas.microsoft.com/office/powerpoint/2010/main" val="2403478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33E3EF2-FDA0-CAA6-63A6-747E4F76A81E}"/>
              </a:ext>
            </a:extLst>
          </p:cNvPr>
          <p:cNvSpPr>
            <a:spLocks noGrp="1"/>
          </p:cNvSpPr>
          <p:nvPr/>
        </p:nvSpPr>
        <p:spPr>
          <a:xfrm>
            <a:off x="334678" y="64066"/>
            <a:ext cx="11041380" cy="8135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a:cs typeface="Arial"/>
              </a:rPr>
              <a:t>Reporting Ecosystem : Future State (Work-in-progress)</a:t>
            </a:r>
          </a:p>
        </p:txBody>
      </p:sp>
      <p:grpSp>
        <p:nvGrpSpPr>
          <p:cNvPr id="91" name="Group 90">
            <a:extLst>
              <a:ext uri="{FF2B5EF4-FFF2-40B4-BE49-F238E27FC236}">
                <a16:creationId xmlns:a16="http://schemas.microsoft.com/office/drawing/2014/main" id="{470594FB-59B4-4ED1-AD68-863FC22E2BCB}"/>
              </a:ext>
            </a:extLst>
          </p:cNvPr>
          <p:cNvGrpSpPr/>
          <p:nvPr/>
        </p:nvGrpSpPr>
        <p:grpSpPr>
          <a:xfrm>
            <a:off x="10515108" y="91017"/>
            <a:ext cx="384443" cy="564847"/>
            <a:chOff x="10031310" y="132997"/>
            <a:chExt cx="384443" cy="564847"/>
          </a:xfrm>
        </p:grpSpPr>
        <p:sp>
          <p:nvSpPr>
            <p:cNvPr id="92" name="Flowchart: Connector 91">
              <a:extLst>
                <a:ext uri="{FF2B5EF4-FFF2-40B4-BE49-F238E27FC236}">
                  <a16:creationId xmlns:a16="http://schemas.microsoft.com/office/drawing/2014/main" id="{FE38543B-F311-4953-BCBA-E54DFCA4DE2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93" name="Graphic 92" descr="Microphone with solid fill">
              <a:extLst>
                <a:ext uri="{FF2B5EF4-FFF2-40B4-BE49-F238E27FC236}">
                  <a16:creationId xmlns:a16="http://schemas.microsoft.com/office/drawing/2014/main" id="{EE25E129-F366-4543-AA4C-129A760E2E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052331" y="225755"/>
              <a:ext cx="363422" cy="363422"/>
            </a:xfrm>
            <a:prstGeom prst="rect">
              <a:avLst/>
            </a:prstGeom>
          </p:spPr>
        </p:pic>
      </p:grpSp>
      <p:pic>
        <p:nvPicPr>
          <p:cNvPr id="4" name="Picture 4" descr="Diagram&#10;&#10;Description automatically generated">
            <a:extLst>
              <a:ext uri="{FF2B5EF4-FFF2-40B4-BE49-F238E27FC236}">
                <a16:creationId xmlns:a16="http://schemas.microsoft.com/office/drawing/2014/main" id="{A1DA555A-B273-21D2-208F-9BFC79F22BB1}"/>
              </a:ext>
            </a:extLst>
          </p:cNvPr>
          <p:cNvPicPr>
            <a:picLocks noChangeAspect="1"/>
          </p:cNvPicPr>
          <p:nvPr/>
        </p:nvPicPr>
        <p:blipFill>
          <a:blip r:embed="rId4"/>
          <a:stretch>
            <a:fillRect/>
          </a:stretch>
        </p:blipFill>
        <p:spPr>
          <a:xfrm>
            <a:off x="425571" y="976095"/>
            <a:ext cx="10986217" cy="5337131"/>
          </a:xfrm>
          <a:prstGeom prst="rect">
            <a:avLst/>
          </a:prstGeom>
        </p:spPr>
      </p:pic>
    </p:spTree>
    <p:extLst>
      <p:ext uri="{BB962C8B-B14F-4D97-AF65-F5344CB8AC3E}">
        <p14:creationId xmlns:p14="http://schemas.microsoft.com/office/powerpoint/2010/main" val="29721498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sz="2400">
                <a:solidFill>
                  <a:schemeClr val="accent1"/>
                </a:solidFill>
              </a:rPr>
              <a:t>Reporting Methodology</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142219"/>
            <a:ext cx="110716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The reporting methodology for </a:t>
            </a:r>
            <a:r>
              <a:rPr lang="en-US" sz="1600"/>
              <a:t>Optimus Prime Program </a:t>
            </a:r>
            <a:r>
              <a:rPr kumimoji="0" lang="en-US" sz="1600" b="0" i="0" u="none" strike="noStrike" kern="1200" cap="none" spc="0" normalizeH="0" baseline="0" noProof="0">
                <a:ln>
                  <a:noFill/>
                </a:ln>
                <a:effectLst/>
                <a:uLnTx/>
                <a:uFillTx/>
                <a:ea typeface="+mn-ea"/>
                <a:cs typeface="+mn-cs"/>
              </a:rPr>
              <a:t>is based on the approach </a:t>
            </a:r>
            <a:r>
              <a:rPr lang="en-US" sz="1600"/>
              <a:t>outlined below:</a:t>
            </a:r>
            <a:endParaRPr kumimoji="0" lang="en-US" sz="1600" b="0" i="0" u="none" strike="noStrike" kern="1200" cap="none" spc="0" normalizeH="0" baseline="0" noProof="0">
              <a:ln>
                <a:noFill/>
              </a:ln>
              <a:effectLst/>
              <a:uLnTx/>
              <a:uFillTx/>
              <a:ea typeface="+mn-ea"/>
              <a:cs typeface="+mn-cs"/>
            </a:endParaRPr>
          </a:p>
        </p:txBody>
      </p:sp>
      <p:grpSp>
        <p:nvGrpSpPr>
          <p:cNvPr id="4" name="Group 3">
            <a:extLst>
              <a:ext uri="{FF2B5EF4-FFF2-40B4-BE49-F238E27FC236}">
                <a16:creationId xmlns:a16="http://schemas.microsoft.com/office/drawing/2014/main" id="{D8D3E032-B5AE-4FED-A275-9ECA696BF879}"/>
              </a:ext>
            </a:extLst>
          </p:cNvPr>
          <p:cNvGrpSpPr/>
          <p:nvPr/>
        </p:nvGrpSpPr>
        <p:grpSpPr>
          <a:xfrm>
            <a:off x="568405" y="2064721"/>
            <a:ext cx="11076056" cy="4240139"/>
            <a:chOff x="568405" y="2472350"/>
            <a:chExt cx="11076056" cy="4240139"/>
          </a:xfrm>
        </p:grpSpPr>
        <p:cxnSp>
          <p:nvCxnSpPr>
            <p:cNvPr id="18" name="Straight Connector 17">
              <a:extLst>
                <a:ext uri="{FF2B5EF4-FFF2-40B4-BE49-F238E27FC236}">
                  <a16:creationId xmlns:a16="http://schemas.microsoft.com/office/drawing/2014/main" id="{C4603D24-CE18-4423-9BBB-4055FDCC6633}"/>
                </a:ext>
              </a:extLst>
            </p:cNvPr>
            <p:cNvCxnSpPr/>
            <p:nvPr/>
          </p:nvCxnSpPr>
          <p:spPr>
            <a:xfrm flipV="1">
              <a:off x="9833651" y="3121423"/>
              <a:ext cx="813933" cy="0"/>
            </a:xfrm>
            <a:prstGeom prst="line">
              <a:avLst/>
            </a:prstGeom>
            <a:noFill/>
            <a:ln w="6350" cap="flat" cmpd="sng" algn="ctr">
              <a:solidFill>
                <a:sysClr val="window" lastClr="FFFFFF"/>
              </a:solidFill>
              <a:prstDash val="solid"/>
              <a:miter lim="800000"/>
            </a:ln>
            <a:effectLst/>
          </p:spPr>
        </p:cxnSp>
        <p:sp>
          <p:nvSpPr>
            <p:cNvPr id="21" name="Rectangle 20">
              <a:extLst>
                <a:ext uri="{FF2B5EF4-FFF2-40B4-BE49-F238E27FC236}">
                  <a16:creationId xmlns:a16="http://schemas.microsoft.com/office/drawing/2014/main" id="{A20BC505-B547-4344-9D78-A09BB26ADFFA}"/>
                </a:ext>
              </a:extLst>
            </p:cNvPr>
            <p:cNvSpPr>
              <a:spLocks noChangeAspect="1"/>
            </p:cNvSpPr>
            <p:nvPr/>
          </p:nvSpPr>
          <p:spPr bwMode="gray">
            <a:xfrm>
              <a:off x="8627103" y="2506713"/>
              <a:ext cx="3017358" cy="863865"/>
            </a:xfrm>
            <a:prstGeom prst="rect">
              <a:avLst/>
            </a:prstGeom>
            <a:solidFill>
              <a:schemeClr val="accent3">
                <a:lumMod val="20000"/>
                <a:lumOff val="80000"/>
              </a:schemeClr>
            </a:solidFill>
            <a:ln w="19050" algn="ctr">
              <a:solidFill>
                <a:schemeClr val="accent3">
                  <a:lumMod val="20000"/>
                  <a:lumOff val="8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Rationalization</a:t>
              </a:r>
              <a:endParaRPr lang="en-US" sz="1200"/>
            </a:p>
            <a:p>
              <a:pPr defTabSz="914463">
                <a:lnSpc>
                  <a:spcPct val="106000"/>
                </a:lnSpc>
                <a:defRPr/>
              </a:pPr>
              <a:r>
                <a:rPr lang="en-US" sz="1200"/>
                <a:t>Define the reporting sources and requirements and identify the tools that will be necessary.</a:t>
              </a:r>
              <a:endParaRPr lang="en-US" sz="1200">
                <a:cs typeface="Arial"/>
              </a:endParaRPr>
            </a:p>
          </p:txBody>
        </p:sp>
        <p:sp>
          <p:nvSpPr>
            <p:cNvPr id="22" name="Rectangle 21">
              <a:extLst>
                <a:ext uri="{FF2B5EF4-FFF2-40B4-BE49-F238E27FC236}">
                  <a16:creationId xmlns:a16="http://schemas.microsoft.com/office/drawing/2014/main" id="{6EFC7B32-0CB2-406C-B6E9-51490AC385C7}"/>
                </a:ext>
              </a:extLst>
            </p:cNvPr>
            <p:cNvSpPr>
              <a:spLocks noChangeAspect="1"/>
            </p:cNvSpPr>
            <p:nvPr/>
          </p:nvSpPr>
          <p:spPr bwMode="gray">
            <a:xfrm>
              <a:off x="8584729" y="3769305"/>
              <a:ext cx="3015549" cy="930274"/>
            </a:xfrm>
            <a:prstGeom prst="rect">
              <a:avLst/>
            </a:prstGeom>
            <a:solidFill>
              <a:schemeClr val="accent4">
                <a:lumMod val="20000"/>
                <a:lumOff val="80000"/>
              </a:schemeClr>
            </a:solidFill>
            <a:ln w="19050" algn="ctr">
              <a:solidFill>
                <a:schemeClr val="accent4">
                  <a:lumMod val="20000"/>
                  <a:lumOff val="8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Development</a:t>
              </a:r>
              <a:r>
                <a:rPr lang="en-US" sz="1200" b="1" i="1"/>
                <a:t> </a:t>
              </a:r>
              <a:endParaRPr lang="en-US" sz="1200"/>
            </a:p>
            <a:p>
              <a:pPr defTabSz="914463">
                <a:lnSpc>
                  <a:spcPct val="106000"/>
                </a:lnSpc>
                <a:defRPr/>
              </a:pPr>
              <a:r>
                <a:rPr lang="en-US" sz="1200"/>
                <a:t>Design, build and test the reports according to the business requirements provided.</a:t>
              </a:r>
            </a:p>
          </p:txBody>
        </p:sp>
        <p:sp>
          <p:nvSpPr>
            <p:cNvPr id="23" name="Rectangle 22">
              <a:extLst>
                <a:ext uri="{FF2B5EF4-FFF2-40B4-BE49-F238E27FC236}">
                  <a16:creationId xmlns:a16="http://schemas.microsoft.com/office/drawing/2014/main" id="{79097403-87E8-48F7-9C08-4EABEC49F4D7}"/>
                </a:ext>
              </a:extLst>
            </p:cNvPr>
            <p:cNvSpPr>
              <a:spLocks noChangeAspect="1"/>
            </p:cNvSpPr>
            <p:nvPr/>
          </p:nvSpPr>
          <p:spPr bwMode="gray">
            <a:xfrm>
              <a:off x="8578275" y="5017817"/>
              <a:ext cx="3026647" cy="930277"/>
            </a:xfrm>
            <a:prstGeom prst="rect">
              <a:avLst/>
            </a:prstGeom>
            <a:solidFill>
              <a:schemeClr val="accent1">
                <a:lumMod val="40000"/>
                <a:lumOff val="60000"/>
              </a:schemeClr>
            </a:solidFill>
            <a:ln w="19050" algn="ctr">
              <a:solidFill>
                <a:schemeClr val="accent1">
                  <a:lumMod val="40000"/>
                  <a:lumOff val="6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Delivery</a:t>
              </a:r>
            </a:p>
            <a:p>
              <a:pPr defTabSz="914463">
                <a:lnSpc>
                  <a:spcPct val="106000"/>
                </a:lnSpc>
                <a:defRPr/>
              </a:pPr>
              <a:r>
                <a:rPr lang="en-US" sz="1200"/>
                <a:t>Schedule reports when necessary and prepare users for execution and consumption.</a:t>
              </a:r>
            </a:p>
          </p:txBody>
        </p:sp>
        <p:sp>
          <p:nvSpPr>
            <p:cNvPr id="24" name="TextBox 23">
              <a:extLst>
                <a:ext uri="{FF2B5EF4-FFF2-40B4-BE49-F238E27FC236}">
                  <a16:creationId xmlns:a16="http://schemas.microsoft.com/office/drawing/2014/main" id="{971D9D5F-893C-4B0C-9067-2C259FF0F2E2}"/>
                </a:ext>
              </a:extLst>
            </p:cNvPr>
            <p:cNvSpPr txBox="1"/>
            <p:nvPr/>
          </p:nvSpPr>
          <p:spPr>
            <a:xfrm>
              <a:off x="1576899" y="6378670"/>
              <a:ext cx="1058338" cy="209865"/>
            </a:xfrm>
            <a:prstGeom prst="rect">
              <a:avLst/>
            </a:prstGeom>
            <a:noFill/>
          </p:spPr>
          <p:txBody>
            <a:bodyPr wrap="square" lIns="0" tIns="0" rIns="0" bIns="0" rtlCol="0" anchor="ctr">
              <a:noAutofit/>
            </a:bodyPr>
            <a:lstStyle/>
            <a:p>
              <a:pPr algn="ctr" defTabSz="914463">
                <a:lnSpc>
                  <a:spcPct val="106000"/>
                </a:lnSpc>
                <a:defRPr/>
              </a:pPr>
              <a:r>
                <a:rPr lang="en-US" sz="900" b="1" dirty="0">
                  <a:latin typeface="+mj-lt"/>
                </a:rPr>
                <a:t>and Deloitte Ownership</a:t>
              </a:r>
            </a:p>
          </p:txBody>
        </p:sp>
        <p:sp>
          <p:nvSpPr>
            <p:cNvPr id="25" name="Rectangle 24">
              <a:extLst>
                <a:ext uri="{FF2B5EF4-FFF2-40B4-BE49-F238E27FC236}">
                  <a16:creationId xmlns:a16="http://schemas.microsoft.com/office/drawing/2014/main" id="{1AF53DED-341B-4AA5-94FC-7DBC7A58E8BF}"/>
                </a:ext>
              </a:extLst>
            </p:cNvPr>
            <p:cNvSpPr/>
            <p:nvPr/>
          </p:nvSpPr>
          <p:spPr bwMode="auto">
            <a:xfrm>
              <a:off x="1101687" y="6198824"/>
              <a:ext cx="7175542" cy="513665"/>
            </a:xfrm>
            <a:prstGeom prst="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54864" tIns="54864" rIns="54864" bIns="54864" numCol="1" rtlCol="0" anchor="t" anchorCtr="0" compatLnSpc="1">
              <a:prstTxWarp prst="textNoShape">
                <a:avLst/>
              </a:prstTxWarp>
            </a:bodyPr>
            <a:lstStyle/>
            <a:p>
              <a:pPr defTabSz="914463" eaLnBrk="0" fontAlgn="base" hangingPunct="0">
                <a:lnSpc>
                  <a:spcPct val="106000"/>
                </a:lnSpc>
                <a:spcBef>
                  <a:spcPct val="50000"/>
                </a:spcBef>
                <a:spcAft>
                  <a:spcPct val="0"/>
                </a:spcAft>
                <a:buSzPct val="100000"/>
                <a:defRPr/>
              </a:pPr>
              <a:endParaRPr lang="en-US" sz="788" b="1" kern="0">
                <a:solidFill>
                  <a:prstClr val="black"/>
                </a:solidFill>
                <a:latin typeface="Verdana"/>
                <a:cs typeface="Arial" charset="0"/>
              </a:endParaRPr>
            </a:p>
          </p:txBody>
        </p:sp>
        <p:sp>
          <p:nvSpPr>
            <p:cNvPr id="27" name="Rectangle 26">
              <a:extLst>
                <a:ext uri="{FF2B5EF4-FFF2-40B4-BE49-F238E27FC236}">
                  <a16:creationId xmlns:a16="http://schemas.microsoft.com/office/drawing/2014/main" id="{724EF9AB-62C3-48FA-BDF7-D105FC8ABC7C}"/>
                </a:ext>
              </a:extLst>
            </p:cNvPr>
            <p:cNvSpPr/>
            <p:nvPr/>
          </p:nvSpPr>
          <p:spPr>
            <a:xfrm>
              <a:off x="5929274" y="6303465"/>
              <a:ext cx="1967864" cy="375552"/>
            </a:xfrm>
            <a:prstGeom prst="rect">
              <a:avLst/>
            </a:prstGeom>
          </p:spPr>
          <p:txBody>
            <a:bodyPr wrap="square">
              <a:spAutoFit/>
            </a:bodyPr>
            <a:lstStyle/>
            <a:p>
              <a:pPr algn="ctr" defTabSz="914463">
                <a:lnSpc>
                  <a:spcPct val="106000"/>
                </a:lnSpc>
                <a:defRPr/>
              </a:pPr>
              <a:r>
                <a:rPr lang="en-US" sz="900" b="1">
                  <a:latin typeface="+mj-lt"/>
                  <a:ea typeface="Verdana" panose="020B0604030504040204" pitchFamily="34" charset="0"/>
                  <a:cs typeface="Verdana" panose="020B0604030504040204" pitchFamily="34" charset="0"/>
                </a:rPr>
                <a:t> Dependent on Tool finalized ownership will be decided</a:t>
              </a:r>
            </a:p>
          </p:txBody>
        </p:sp>
        <p:sp>
          <p:nvSpPr>
            <p:cNvPr id="28" name="Oval 27">
              <a:extLst>
                <a:ext uri="{FF2B5EF4-FFF2-40B4-BE49-F238E27FC236}">
                  <a16:creationId xmlns:a16="http://schemas.microsoft.com/office/drawing/2014/main" id="{11F93730-C063-4CC9-9DC9-AA05400B44BB}"/>
                </a:ext>
              </a:extLst>
            </p:cNvPr>
            <p:cNvSpPr>
              <a:spLocks/>
            </p:cNvSpPr>
            <p:nvPr/>
          </p:nvSpPr>
          <p:spPr>
            <a:xfrm>
              <a:off x="5751572" y="6345746"/>
              <a:ext cx="274320" cy="274320"/>
            </a:xfrm>
            <a:prstGeom prst="ellipse">
              <a:avLst/>
            </a:prstGeom>
            <a:solidFill>
              <a:schemeClr val="bg1"/>
            </a:solidFill>
            <a:ln w="25400" cap="flat" cmpd="sng" algn="ctr">
              <a:solidFill>
                <a:schemeClr val="accent4">
                  <a:lumMod val="50000"/>
                </a:schemeClr>
              </a:solidFill>
              <a:prstDash val="solid"/>
            </a:ln>
            <a:effectLst/>
          </p:spPr>
          <p:txBody>
            <a:bodyPr lIns="0" tIns="0" rIns="0" bIns="0" rtlCol="0" anchor="ctr">
              <a:noAutofit/>
            </a:bodyPr>
            <a:lstStyle/>
            <a:p>
              <a:pPr algn="ctr" defTabSz="914463">
                <a:spcBef>
                  <a:spcPct val="20000"/>
                </a:spcBef>
                <a:defRPr/>
              </a:pPr>
              <a:endParaRPr lang="en-US" sz="900" b="1" kern="0">
                <a:solidFill>
                  <a:srgbClr val="002776"/>
                </a:solidFill>
                <a:latin typeface="Verdana"/>
                <a:cs typeface="Arial" charset="0"/>
              </a:endParaRPr>
            </a:p>
          </p:txBody>
        </p:sp>
        <p:sp>
          <p:nvSpPr>
            <p:cNvPr id="29" name="Oval 28">
              <a:extLst>
                <a:ext uri="{FF2B5EF4-FFF2-40B4-BE49-F238E27FC236}">
                  <a16:creationId xmlns:a16="http://schemas.microsoft.com/office/drawing/2014/main" id="{5F06FEA4-6623-49AB-A492-6062120DD6BC}"/>
                </a:ext>
              </a:extLst>
            </p:cNvPr>
            <p:cNvSpPr>
              <a:spLocks/>
            </p:cNvSpPr>
            <p:nvPr/>
          </p:nvSpPr>
          <p:spPr>
            <a:xfrm>
              <a:off x="1264321" y="6335933"/>
              <a:ext cx="274320" cy="274320"/>
            </a:xfrm>
            <a:prstGeom prst="ellipse">
              <a:avLst/>
            </a:prstGeom>
            <a:solidFill>
              <a:schemeClr val="bg1"/>
            </a:solidFill>
            <a:ln w="25400" cap="flat" cmpd="sng" algn="ctr">
              <a:solidFill>
                <a:srgbClr val="00B050"/>
              </a:solidFill>
              <a:prstDash val="solid"/>
            </a:ln>
            <a:effectLst/>
          </p:spPr>
          <p:txBody>
            <a:bodyPr lIns="34290" rIns="34290" rtlCol="0" anchor="ctr">
              <a:noAutofit/>
            </a:bodyPr>
            <a:lstStyle/>
            <a:p>
              <a:pPr algn="ctr" defTabSz="914463">
                <a:spcBef>
                  <a:spcPct val="20000"/>
                </a:spcBef>
                <a:defRPr/>
              </a:pPr>
              <a:endParaRPr lang="en-US" sz="900" b="1" kern="0">
                <a:solidFill>
                  <a:srgbClr val="FFFFFF"/>
                </a:solidFill>
                <a:latin typeface="Verdana"/>
                <a:cs typeface="Arial" charset="0"/>
              </a:endParaRPr>
            </a:p>
          </p:txBody>
        </p:sp>
        <p:sp>
          <p:nvSpPr>
            <p:cNvPr id="31" name="TextBox 30">
              <a:extLst>
                <a:ext uri="{FF2B5EF4-FFF2-40B4-BE49-F238E27FC236}">
                  <a16:creationId xmlns:a16="http://schemas.microsoft.com/office/drawing/2014/main" id="{FF7602AC-629E-4E8E-BEEC-2D523D9D4691}"/>
                </a:ext>
              </a:extLst>
            </p:cNvPr>
            <p:cNvSpPr txBox="1"/>
            <p:nvPr/>
          </p:nvSpPr>
          <p:spPr>
            <a:xfrm>
              <a:off x="568405" y="2518904"/>
              <a:ext cx="882100" cy="246221"/>
            </a:xfrm>
            <a:prstGeom prst="rect">
              <a:avLst/>
            </a:prstGeom>
            <a:noFill/>
          </p:spPr>
          <p:txBody>
            <a:bodyPr wrap="square" rtlCol="0">
              <a:spAutoFit/>
            </a:bodyPr>
            <a:lstStyle/>
            <a:p>
              <a:pPr algn="r" defTabSz="914463" fontAlgn="base">
                <a:spcBef>
                  <a:spcPts val="450"/>
                </a:spcBef>
                <a:spcAft>
                  <a:spcPct val="0"/>
                </a:spcAft>
                <a:defRPr/>
              </a:pPr>
              <a:r>
                <a:rPr lang="en-US" sz="1000" b="1">
                  <a:cs typeface="Arial" charset="0"/>
                </a:rPr>
                <a:t>Start</a:t>
              </a:r>
            </a:p>
          </p:txBody>
        </p:sp>
        <p:sp>
          <p:nvSpPr>
            <p:cNvPr id="32" name="U-Turn Arrow 8">
              <a:extLst>
                <a:ext uri="{FF2B5EF4-FFF2-40B4-BE49-F238E27FC236}">
                  <a16:creationId xmlns:a16="http://schemas.microsoft.com/office/drawing/2014/main" id="{6AEAFBBC-4041-425F-9BD4-963EDCD70B64}"/>
                </a:ext>
              </a:extLst>
            </p:cNvPr>
            <p:cNvSpPr/>
            <p:nvPr/>
          </p:nvSpPr>
          <p:spPr>
            <a:xfrm rot="16200000" flipH="1">
              <a:off x="3292015" y="1540298"/>
              <a:ext cx="1500534" cy="6106724"/>
            </a:xfrm>
            <a:prstGeom prst="uturnArrow">
              <a:avLst>
                <a:gd name="adj1" fmla="val 6432"/>
                <a:gd name="adj2" fmla="val 3575"/>
                <a:gd name="adj3" fmla="val 948"/>
                <a:gd name="adj4" fmla="val 49821"/>
                <a:gd name="adj5" fmla="val 77240"/>
              </a:avLst>
            </a:prstGeom>
            <a:solidFill>
              <a:schemeClr val="tx1">
                <a:lumMod val="40000"/>
                <a:lumOff val="60000"/>
              </a:schemeClr>
            </a:solidFill>
            <a:ln w="12700" cap="flat" cmpd="sng" algn="ctr">
              <a:solidFill>
                <a:schemeClr val="tx1">
                  <a:lumMod val="40000"/>
                  <a:lumOff val="60000"/>
                </a:schemeClr>
              </a:solidFill>
              <a:prstDash val="solid"/>
            </a:ln>
            <a:effectLst/>
          </p:spPr>
          <p:txBody>
            <a:bodyPr lIns="34290" rIns="34290" rtlCol="0" anchor="ctr"/>
            <a:lstStyle/>
            <a:p>
              <a:pPr algn="ctr" defTabSz="914463">
                <a:spcBef>
                  <a:spcPct val="20000"/>
                </a:spcBef>
                <a:defRPr/>
              </a:pPr>
              <a:endParaRPr lang="en-US" sz="788" b="1" kern="0">
                <a:solidFill>
                  <a:srgbClr val="002776"/>
                </a:solidFill>
                <a:latin typeface="Verdana"/>
                <a:cs typeface="Arial" charset="0"/>
              </a:endParaRPr>
            </a:p>
          </p:txBody>
        </p:sp>
        <p:sp>
          <p:nvSpPr>
            <p:cNvPr id="33" name="U-Turn Arrow 9">
              <a:extLst>
                <a:ext uri="{FF2B5EF4-FFF2-40B4-BE49-F238E27FC236}">
                  <a16:creationId xmlns:a16="http://schemas.microsoft.com/office/drawing/2014/main" id="{A407B45A-5363-42C9-B631-0384BED3662A}"/>
                </a:ext>
              </a:extLst>
            </p:cNvPr>
            <p:cNvSpPr/>
            <p:nvPr/>
          </p:nvSpPr>
          <p:spPr>
            <a:xfrm rot="5400000">
              <a:off x="4212107" y="-139991"/>
              <a:ext cx="1388273" cy="6741970"/>
            </a:xfrm>
            <a:prstGeom prst="uturnArrow">
              <a:avLst>
                <a:gd name="adj1" fmla="val 6432"/>
                <a:gd name="adj2" fmla="val 3575"/>
                <a:gd name="adj3" fmla="val 948"/>
                <a:gd name="adj4" fmla="val 49821"/>
                <a:gd name="adj5" fmla="val 87010"/>
              </a:avLst>
            </a:prstGeom>
            <a:solidFill>
              <a:schemeClr val="tx1">
                <a:lumMod val="40000"/>
                <a:lumOff val="60000"/>
              </a:schemeClr>
            </a:solidFill>
            <a:ln w="12700" cap="flat" cmpd="sng" algn="ctr">
              <a:solidFill>
                <a:schemeClr val="tx1">
                  <a:lumMod val="40000"/>
                  <a:lumOff val="60000"/>
                </a:schemeClr>
              </a:solidFill>
              <a:prstDash val="solid"/>
            </a:ln>
            <a:effectLst/>
          </p:spPr>
          <p:txBody>
            <a:bodyPr lIns="34290" rIns="34290" rtlCol="0" anchor="ctr"/>
            <a:lstStyle/>
            <a:p>
              <a:pPr algn="ctr" defTabSz="914463">
                <a:spcBef>
                  <a:spcPct val="20000"/>
                </a:spcBef>
                <a:defRPr/>
              </a:pPr>
              <a:endParaRPr lang="en-US" sz="788" b="1" kern="0">
                <a:solidFill>
                  <a:srgbClr val="002776"/>
                </a:solidFill>
                <a:latin typeface="Verdana"/>
                <a:cs typeface="Arial" charset="0"/>
              </a:endParaRPr>
            </a:p>
          </p:txBody>
        </p:sp>
        <p:sp>
          <p:nvSpPr>
            <p:cNvPr id="34" name="Oval 33">
              <a:extLst>
                <a:ext uri="{FF2B5EF4-FFF2-40B4-BE49-F238E27FC236}">
                  <a16:creationId xmlns:a16="http://schemas.microsoft.com/office/drawing/2014/main" id="{35BDB50E-B86F-41F6-8B24-8507C8E0F506}"/>
                </a:ext>
              </a:extLst>
            </p:cNvPr>
            <p:cNvSpPr>
              <a:spLocks noChangeAspect="1"/>
            </p:cNvSpPr>
            <p:nvPr/>
          </p:nvSpPr>
          <p:spPr>
            <a:xfrm>
              <a:off x="2042771" y="2472350"/>
              <a:ext cx="283452" cy="240944"/>
            </a:xfrm>
            <a:prstGeom prst="ellipse">
              <a:avLst/>
            </a:prstGeom>
            <a:solidFill>
              <a:schemeClr val="accent3">
                <a:lumMod val="20000"/>
                <a:lumOff val="80000"/>
              </a:schemeClr>
            </a:solidFill>
            <a:ln w="25400" cap="flat" cmpd="sng" algn="ctr">
              <a:solidFill>
                <a:schemeClr val="accent1">
                  <a:lumMod val="75000"/>
                </a:schemeClr>
              </a:solidFill>
              <a:prstDash val="solid"/>
            </a:ln>
            <a:effectLst/>
          </p:spPr>
          <p:txBody>
            <a:bodyPr lIns="34290" rIns="34290" rtlCol="0" anchor="ctr"/>
            <a:lstStyle/>
            <a:p>
              <a:pPr algn="ctr" defTabSz="914463">
                <a:spcBef>
                  <a:spcPct val="20000"/>
                </a:spcBef>
                <a:defRPr/>
              </a:pPr>
              <a:r>
                <a:rPr lang="en-US" sz="900" b="1" kern="0">
                  <a:solidFill>
                    <a:schemeClr val="tx1">
                      <a:lumMod val="50000"/>
                    </a:schemeClr>
                  </a:solidFill>
                  <a:latin typeface="Verdana"/>
                  <a:cs typeface="Arial" charset="0"/>
                </a:rPr>
                <a:t>1</a:t>
              </a:r>
            </a:p>
          </p:txBody>
        </p:sp>
        <p:sp>
          <p:nvSpPr>
            <p:cNvPr id="35" name="TextBox 34">
              <a:extLst>
                <a:ext uri="{FF2B5EF4-FFF2-40B4-BE49-F238E27FC236}">
                  <a16:creationId xmlns:a16="http://schemas.microsoft.com/office/drawing/2014/main" id="{0F2E8AE0-5D54-419D-A599-19E33BE33474}"/>
                </a:ext>
              </a:extLst>
            </p:cNvPr>
            <p:cNvSpPr txBox="1"/>
            <p:nvPr/>
          </p:nvSpPr>
          <p:spPr>
            <a:xfrm>
              <a:off x="1504465" y="2753269"/>
              <a:ext cx="1371600" cy="406971"/>
            </a:xfrm>
            <a:prstGeom prst="rect">
              <a:avLst/>
            </a:prstGeom>
            <a:noFill/>
          </p:spPr>
          <p:txBody>
            <a:bodyPr wrap="square" rtlCol="0">
              <a:spAutoFit/>
            </a:bodyPr>
            <a:lstStyle/>
            <a:p>
              <a:pPr algn="ctr" defTabSz="914463">
                <a:lnSpc>
                  <a:spcPct val="106000"/>
                </a:lnSpc>
                <a:defRPr/>
              </a:pPr>
              <a:r>
                <a:rPr lang="en-US" sz="1000"/>
                <a:t>Define the current reporting landscape</a:t>
              </a:r>
            </a:p>
          </p:txBody>
        </p:sp>
        <p:sp>
          <p:nvSpPr>
            <p:cNvPr id="36" name="Oval 35">
              <a:extLst>
                <a:ext uri="{FF2B5EF4-FFF2-40B4-BE49-F238E27FC236}">
                  <a16:creationId xmlns:a16="http://schemas.microsoft.com/office/drawing/2014/main" id="{9228374A-D4F6-43EC-BD48-2EE70B3FC804}"/>
                </a:ext>
              </a:extLst>
            </p:cNvPr>
            <p:cNvSpPr>
              <a:spLocks noChangeAspect="1"/>
            </p:cNvSpPr>
            <p:nvPr/>
          </p:nvSpPr>
          <p:spPr>
            <a:xfrm>
              <a:off x="3247132" y="2483367"/>
              <a:ext cx="283452" cy="240943"/>
            </a:xfrm>
            <a:prstGeom prst="ellipse">
              <a:avLst/>
            </a:prstGeom>
            <a:solidFill>
              <a:schemeClr val="accent3">
                <a:lumMod val="20000"/>
                <a:lumOff val="80000"/>
              </a:schemeClr>
            </a:solidFill>
            <a:ln w="25400" cap="flat" cmpd="sng" algn="ctr">
              <a:solidFill>
                <a:schemeClr val="accent1">
                  <a:lumMod val="75000"/>
                </a:schemeClr>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2</a:t>
              </a:r>
            </a:p>
          </p:txBody>
        </p:sp>
        <p:sp>
          <p:nvSpPr>
            <p:cNvPr id="37" name="TextBox 36">
              <a:extLst>
                <a:ext uri="{FF2B5EF4-FFF2-40B4-BE49-F238E27FC236}">
                  <a16:creationId xmlns:a16="http://schemas.microsoft.com/office/drawing/2014/main" id="{908C66AD-2C2D-4254-A3B3-1EA7D20F21D3}"/>
                </a:ext>
              </a:extLst>
            </p:cNvPr>
            <p:cNvSpPr txBox="1"/>
            <p:nvPr/>
          </p:nvSpPr>
          <p:spPr>
            <a:xfrm>
              <a:off x="2728663" y="2753269"/>
              <a:ext cx="1371600" cy="411651"/>
            </a:xfrm>
            <a:prstGeom prst="rect">
              <a:avLst/>
            </a:prstGeom>
            <a:noFill/>
          </p:spPr>
          <p:txBody>
            <a:bodyPr wrap="square" lIns="91440" tIns="45720" rIns="91440" bIns="45720" rtlCol="0" anchor="t">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dirty="0">
                  <a:latin typeface="+mn-lt"/>
                </a:rPr>
                <a:t>Build the  reporting needs</a:t>
              </a:r>
            </a:p>
          </p:txBody>
        </p:sp>
        <p:sp>
          <p:nvSpPr>
            <p:cNvPr id="38" name="Oval 37">
              <a:extLst>
                <a:ext uri="{FF2B5EF4-FFF2-40B4-BE49-F238E27FC236}">
                  <a16:creationId xmlns:a16="http://schemas.microsoft.com/office/drawing/2014/main" id="{6937757B-F4E0-4D76-87CB-78437E156107}"/>
                </a:ext>
              </a:extLst>
            </p:cNvPr>
            <p:cNvSpPr>
              <a:spLocks noChangeAspect="1"/>
            </p:cNvSpPr>
            <p:nvPr/>
          </p:nvSpPr>
          <p:spPr>
            <a:xfrm>
              <a:off x="4599269" y="2481580"/>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3</a:t>
              </a:r>
            </a:p>
          </p:txBody>
        </p:sp>
        <p:sp>
          <p:nvSpPr>
            <p:cNvPr id="39" name="TextBox 38">
              <a:extLst>
                <a:ext uri="{FF2B5EF4-FFF2-40B4-BE49-F238E27FC236}">
                  <a16:creationId xmlns:a16="http://schemas.microsoft.com/office/drawing/2014/main" id="{B31BBE2E-5AC6-4E2E-BAE4-11679FF58A44}"/>
                </a:ext>
              </a:extLst>
            </p:cNvPr>
            <p:cNvSpPr txBox="1"/>
            <p:nvPr/>
          </p:nvSpPr>
          <p:spPr>
            <a:xfrm>
              <a:off x="4042047" y="2742252"/>
              <a:ext cx="1371600"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Perform Fit-Gap</a:t>
              </a:r>
            </a:p>
          </p:txBody>
        </p:sp>
        <p:sp>
          <p:nvSpPr>
            <p:cNvPr id="40" name="Oval 39">
              <a:extLst>
                <a:ext uri="{FF2B5EF4-FFF2-40B4-BE49-F238E27FC236}">
                  <a16:creationId xmlns:a16="http://schemas.microsoft.com/office/drawing/2014/main" id="{595B52B7-3736-412A-BBED-E908EE3FA28D}"/>
                </a:ext>
              </a:extLst>
            </p:cNvPr>
            <p:cNvSpPr>
              <a:spLocks noChangeAspect="1"/>
            </p:cNvSpPr>
            <p:nvPr/>
          </p:nvSpPr>
          <p:spPr>
            <a:xfrm>
              <a:off x="7235423" y="2475535"/>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tx1">
                      <a:lumMod val="50000"/>
                    </a:schemeClr>
                  </a:solidFill>
                  <a:latin typeface="Verdana"/>
                  <a:cs typeface="Arial" charset="0"/>
                </a:rPr>
                <a:t>5</a:t>
              </a:r>
            </a:p>
          </p:txBody>
        </p:sp>
        <p:sp>
          <p:nvSpPr>
            <p:cNvPr id="41" name="TextBox 40">
              <a:extLst>
                <a:ext uri="{FF2B5EF4-FFF2-40B4-BE49-F238E27FC236}">
                  <a16:creationId xmlns:a16="http://schemas.microsoft.com/office/drawing/2014/main" id="{CCDF7669-4439-4218-A277-1364CD877DB3}"/>
                </a:ext>
              </a:extLst>
            </p:cNvPr>
            <p:cNvSpPr txBox="1"/>
            <p:nvPr/>
          </p:nvSpPr>
          <p:spPr>
            <a:xfrm>
              <a:off x="6649239" y="2753269"/>
              <a:ext cx="1371600" cy="733214"/>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Assess requirements to best fit the source system/ reporting tool and prioritize</a:t>
              </a:r>
            </a:p>
          </p:txBody>
        </p:sp>
        <p:sp>
          <p:nvSpPr>
            <p:cNvPr id="42" name="Oval 41">
              <a:extLst>
                <a:ext uri="{FF2B5EF4-FFF2-40B4-BE49-F238E27FC236}">
                  <a16:creationId xmlns:a16="http://schemas.microsoft.com/office/drawing/2014/main" id="{BD859016-B39D-41F3-BD66-1BE18D07B69B}"/>
                </a:ext>
              </a:extLst>
            </p:cNvPr>
            <p:cNvSpPr>
              <a:spLocks noChangeAspect="1"/>
            </p:cNvSpPr>
            <p:nvPr/>
          </p:nvSpPr>
          <p:spPr>
            <a:xfrm>
              <a:off x="7013043" y="3785124"/>
              <a:ext cx="283452" cy="240943"/>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34290" rIns="34290" rtlCol="0" anchor="ctr"/>
            <a:lstStyle/>
            <a:p>
              <a:pPr algn="ctr" defTabSz="914463">
                <a:spcBef>
                  <a:spcPct val="20000"/>
                </a:spcBef>
                <a:defRPr/>
              </a:pPr>
              <a:r>
                <a:rPr lang="en-US" sz="900" b="1" kern="0">
                  <a:solidFill>
                    <a:srgbClr val="000000"/>
                  </a:solidFill>
                  <a:latin typeface="Verdana"/>
                  <a:cs typeface="Arial" charset="0"/>
                </a:rPr>
                <a:t>6</a:t>
              </a:r>
            </a:p>
          </p:txBody>
        </p:sp>
        <p:sp>
          <p:nvSpPr>
            <p:cNvPr id="43" name="TextBox 42">
              <a:extLst>
                <a:ext uri="{FF2B5EF4-FFF2-40B4-BE49-F238E27FC236}">
                  <a16:creationId xmlns:a16="http://schemas.microsoft.com/office/drawing/2014/main" id="{F3532535-E0AC-40B2-8D30-3461879E9162}"/>
                </a:ext>
              </a:extLst>
            </p:cNvPr>
            <p:cNvSpPr txBox="1"/>
            <p:nvPr/>
          </p:nvSpPr>
          <p:spPr>
            <a:xfrm>
              <a:off x="6467132" y="408148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Map business needs to reporting design</a:t>
              </a:r>
            </a:p>
          </p:txBody>
        </p:sp>
        <p:sp>
          <p:nvSpPr>
            <p:cNvPr id="44" name="Oval 43">
              <a:extLst>
                <a:ext uri="{FF2B5EF4-FFF2-40B4-BE49-F238E27FC236}">
                  <a16:creationId xmlns:a16="http://schemas.microsoft.com/office/drawing/2014/main" id="{08CFB9FC-34F3-4AA9-834A-546AA2B949AF}"/>
                </a:ext>
              </a:extLst>
            </p:cNvPr>
            <p:cNvSpPr>
              <a:spLocks noChangeAspect="1"/>
            </p:cNvSpPr>
            <p:nvPr/>
          </p:nvSpPr>
          <p:spPr>
            <a:xfrm>
              <a:off x="5442213" y="3778615"/>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7</a:t>
              </a:r>
            </a:p>
          </p:txBody>
        </p:sp>
        <p:sp>
          <p:nvSpPr>
            <p:cNvPr id="45" name="TextBox 44">
              <a:extLst>
                <a:ext uri="{FF2B5EF4-FFF2-40B4-BE49-F238E27FC236}">
                  <a16:creationId xmlns:a16="http://schemas.microsoft.com/office/drawing/2014/main" id="{EB34AA9D-D379-4940-A5CE-BB8B1D6DA791}"/>
                </a:ext>
              </a:extLst>
            </p:cNvPr>
            <p:cNvSpPr txBox="1"/>
            <p:nvPr/>
          </p:nvSpPr>
          <p:spPr>
            <a:xfrm>
              <a:off x="4902236" y="4081481"/>
              <a:ext cx="1371600" cy="733214"/>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Configure role level security to provide read/write access to users</a:t>
              </a:r>
            </a:p>
          </p:txBody>
        </p:sp>
        <p:sp>
          <p:nvSpPr>
            <p:cNvPr id="46" name="Oval 45">
              <a:extLst>
                <a:ext uri="{FF2B5EF4-FFF2-40B4-BE49-F238E27FC236}">
                  <a16:creationId xmlns:a16="http://schemas.microsoft.com/office/drawing/2014/main" id="{B3907BD8-9096-4089-A32B-5D83AC7116A0}"/>
                </a:ext>
              </a:extLst>
            </p:cNvPr>
            <p:cNvSpPr>
              <a:spLocks noChangeAspect="1"/>
            </p:cNvSpPr>
            <p:nvPr/>
          </p:nvSpPr>
          <p:spPr>
            <a:xfrm>
              <a:off x="3734314" y="3780801"/>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8</a:t>
              </a:r>
            </a:p>
          </p:txBody>
        </p:sp>
        <p:sp>
          <p:nvSpPr>
            <p:cNvPr id="47" name="TextBox 46">
              <a:extLst>
                <a:ext uri="{FF2B5EF4-FFF2-40B4-BE49-F238E27FC236}">
                  <a16:creationId xmlns:a16="http://schemas.microsoft.com/office/drawing/2014/main" id="{4BAEEDD5-5A12-4105-AC97-18B48B2FE15A}"/>
                </a:ext>
              </a:extLst>
            </p:cNvPr>
            <p:cNvSpPr txBox="1"/>
            <p:nvPr/>
          </p:nvSpPr>
          <p:spPr>
            <a:xfrm>
              <a:off x="3190982" y="4081481"/>
              <a:ext cx="1371600" cy="570092"/>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Develop the reports based on requirement</a:t>
              </a:r>
            </a:p>
          </p:txBody>
        </p:sp>
        <p:sp>
          <p:nvSpPr>
            <p:cNvPr id="48" name="TextBox 47">
              <a:extLst>
                <a:ext uri="{FF2B5EF4-FFF2-40B4-BE49-F238E27FC236}">
                  <a16:creationId xmlns:a16="http://schemas.microsoft.com/office/drawing/2014/main" id="{30EC65A0-97CA-4778-B12E-45FF061C83BE}"/>
                </a:ext>
              </a:extLst>
            </p:cNvPr>
            <p:cNvSpPr txBox="1"/>
            <p:nvPr/>
          </p:nvSpPr>
          <p:spPr>
            <a:xfrm>
              <a:off x="1582933" y="408148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Validate the reports based on test cases</a:t>
              </a:r>
            </a:p>
          </p:txBody>
        </p:sp>
        <p:sp>
          <p:nvSpPr>
            <p:cNvPr id="49" name="Oval 48">
              <a:extLst>
                <a:ext uri="{FF2B5EF4-FFF2-40B4-BE49-F238E27FC236}">
                  <a16:creationId xmlns:a16="http://schemas.microsoft.com/office/drawing/2014/main" id="{19980D48-0E7B-4535-BB85-DAB3965DB80F}"/>
                </a:ext>
              </a:extLst>
            </p:cNvPr>
            <p:cNvSpPr>
              <a:spLocks noChangeAspect="1"/>
            </p:cNvSpPr>
            <p:nvPr/>
          </p:nvSpPr>
          <p:spPr>
            <a:xfrm>
              <a:off x="3774453" y="5150416"/>
              <a:ext cx="331868" cy="282100"/>
            </a:xfrm>
            <a:prstGeom prst="ellipse">
              <a:avLst/>
            </a:prstGeom>
            <a:solidFill>
              <a:schemeClr val="accent1">
                <a:lumMod val="40000"/>
                <a:lumOff val="6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chemeClr val="accent6"/>
                  </a:solidFill>
                  <a:latin typeface="Verdana"/>
                  <a:cs typeface="Arial" charset="0"/>
                </a:rPr>
                <a:t>11</a:t>
              </a:r>
            </a:p>
          </p:txBody>
        </p:sp>
        <p:sp>
          <p:nvSpPr>
            <p:cNvPr id="50" name="TextBox 49">
              <a:extLst>
                <a:ext uri="{FF2B5EF4-FFF2-40B4-BE49-F238E27FC236}">
                  <a16:creationId xmlns:a16="http://schemas.microsoft.com/office/drawing/2014/main" id="{C92EE7D1-CC4F-439C-AD3D-02F75985FE95}"/>
                </a:ext>
              </a:extLst>
            </p:cNvPr>
            <p:cNvSpPr txBox="1"/>
            <p:nvPr/>
          </p:nvSpPr>
          <p:spPr>
            <a:xfrm>
              <a:off x="3266321" y="5437801"/>
              <a:ext cx="1371600" cy="574773"/>
            </a:xfrm>
            <a:prstGeom prst="rect">
              <a:avLst/>
            </a:prstGeom>
            <a:noFill/>
          </p:spPr>
          <p:txBody>
            <a:bodyPr wrap="square" rtlCol="0">
              <a:spAutoFit/>
            </a:bodyPr>
            <a:lstStyle/>
            <a:p>
              <a:pPr algn="ctr" defTabSz="914463">
                <a:lnSpc>
                  <a:spcPct val="106000"/>
                </a:lnSpc>
                <a:spcBef>
                  <a:spcPts val="450"/>
                </a:spcBef>
                <a:defRPr/>
              </a:pPr>
              <a:r>
                <a:rPr lang="en-US" sz="1000"/>
                <a:t>Train users to enable them to execute and consume reports</a:t>
              </a:r>
            </a:p>
          </p:txBody>
        </p:sp>
        <p:sp>
          <p:nvSpPr>
            <p:cNvPr id="51" name="TextBox 50">
              <a:extLst>
                <a:ext uri="{FF2B5EF4-FFF2-40B4-BE49-F238E27FC236}">
                  <a16:creationId xmlns:a16="http://schemas.microsoft.com/office/drawing/2014/main" id="{C4DA06DE-B8C6-456A-9A66-6119A37F1801}"/>
                </a:ext>
              </a:extLst>
            </p:cNvPr>
            <p:cNvSpPr txBox="1"/>
            <p:nvPr/>
          </p:nvSpPr>
          <p:spPr>
            <a:xfrm>
              <a:off x="5961305" y="5174093"/>
              <a:ext cx="941650" cy="246221"/>
            </a:xfrm>
            <a:prstGeom prst="rect">
              <a:avLst/>
            </a:prstGeom>
            <a:noFill/>
          </p:spPr>
          <p:txBody>
            <a:bodyPr wrap="square" rtlCol="0">
              <a:spAutoFit/>
            </a:bodyPr>
            <a:lstStyle/>
            <a:p>
              <a:pPr algn="ctr" defTabSz="914463" fontAlgn="base">
                <a:spcBef>
                  <a:spcPts val="450"/>
                </a:spcBef>
                <a:spcAft>
                  <a:spcPct val="0"/>
                </a:spcAft>
                <a:defRPr/>
              </a:pPr>
              <a:r>
                <a:rPr lang="en-US" sz="1000" b="1">
                  <a:cs typeface="Arial" pitchFamily="34" charset="0"/>
                </a:rPr>
                <a:t> Finish</a:t>
              </a:r>
            </a:p>
          </p:txBody>
        </p:sp>
        <p:sp>
          <p:nvSpPr>
            <p:cNvPr id="52" name="TextBox 51">
              <a:extLst>
                <a:ext uri="{FF2B5EF4-FFF2-40B4-BE49-F238E27FC236}">
                  <a16:creationId xmlns:a16="http://schemas.microsoft.com/office/drawing/2014/main" id="{B1F83319-34F9-45CA-9153-7D54B2683CD5}"/>
                </a:ext>
              </a:extLst>
            </p:cNvPr>
            <p:cNvSpPr txBox="1"/>
            <p:nvPr/>
          </p:nvSpPr>
          <p:spPr>
            <a:xfrm>
              <a:off x="1606333" y="543780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Schedule reports using reporting tools</a:t>
              </a:r>
            </a:p>
          </p:txBody>
        </p:sp>
        <p:sp>
          <p:nvSpPr>
            <p:cNvPr id="53" name="Oval 52">
              <a:extLst>
                <a:ext uri="{FF2B5EF4-FFF2-40B4-BE49-F238E27FC236}">
                  <a16:creationId xmlns:a16="http://schemas.microsoft.com/office/drawing/2014/main" id="{F6F011B2-1DA0-43EF-BD1C-92837C281F1E}"/>
                </a:ext>
              </a:extLst>
            </p:cNvPr>
            <p:cNvSpPr>
              <a:spLocks noChangeAspect="1"/>
            </p:cNvSpPr>
            <p:nvPr/>
          </p:nvSpPr>
          <p:spPr>
            <a:xfrm>
              <a:off x="2134816" y="3767334"/>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9</a:t>
              </a:r>
            </a:p>
          </p:txBody>
        </p:sp>
        <p:sp>
          <p:nvSpPr>
            <p:cNvPr id="54" name="Oval 53">
              <a:extLst>
                <a:ext uri="{FF2B5EF4-FFF2-40B4-BE49-F238E27FC236}">
                  <a16:creationId xmlns:a16="http://schemas.microsoft.com/office/drawing/2014/main" id="{0A79D639-2A26-45C6-81E2-4D72F3E9B3B9}"/>
                </a:ext>
              </a:extLst>
            </p:cNvPr>
            <p:cNvSpPr>
              <a:spLocks noChangeAspect="1"/>
            </p:cNvSpPr>
            <p:nvPr/>
          </p:nvSpPr>
          <p:spPr>
            <a:xfrm>
              <a:off x="2134816" y="5134230"/>
              <a:ext cx="331868" cy="282100"/>
            </a:xfrm>
            <a:prstGeom prst="ellipse">
              <a:avLst/>
            </a:prstGeom>
            <a:solidFill>
              <a:schemeClr val="accent1">
                <a:lumMod val="40000"/>
                <a:lumOff val="6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chemeClr val="accent6"/>
                  </a:solidFill>
                  <a:latin typeface="Verdana"/>
                  <a:cs typeface="Arial" charset="0"/>
                </a:rPr>
                <a:t>10</a:t>
              </a:r>
            </a:p>
          </p:txBody>
        </p:sp>
        <p:grpSp>
          <p:nvGrpSpPr>
            <p:cNvPr id="55" name="Group 437">
              <a:extLst>
                <a:ext uri="{FF2B5EF4-FFF2-40B4-BE49-F238E27FC236}">
                  <a16:creationId xmlns:a16="http://schemas.microsoft.com/office/drawing/2014/main" id="{F3BE7757-EE5E-449B-BA71-4E2356FB655D}"/>
                </a:ext>
              </a:extLst>
            </p:cNvPr>
            <p:cNvGrpSpPr>
              <a:grpSpLocks noChangeAspect="1"/>
            </p:cNvGrpSpPr>
            <p:nvPr/>
          </p:nvGrpSpPr>
          <p:grpSpPr bwMode="auto">
            <a:xfrm>
              <a:off x="5697958" y="5055176"/>
              <a:ext cx="482460" cy="431645"/>
              <a:chOff x="3130" y="1561"/>
              <a:chExt cx="340" cy="340"/>
            </a:xfrm>
            <a:solidFill>
              <a:schemeClr val="accent1">
                <a:lumMod val="40000"/>
                <a:lumOff val="60000"/>
              </a:schemeClr>
            </a:solidFill>
          </p:grpSpPr>
          <p:sp>
            <p:nvSpPr>
              <p:cNvPr id="56" name="Freeform 438">
                <a:extLst>
                  <a:ext uri="{FF2B5EF4-FFF2-40B4-BE49-F238E27FC236}">
                    <a16:creationId xmlns:a16="http://schemas.microsoft.com/office/drawing/2014/main" id="{5FC79BAE-F8E0-467C-B504-9852AA7E6FA6}"/>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7" name="Freeform 439">
                <a:extLst>
                  <a:ext uri="{FF2B5EF4-FFF2-40B4-BE49-F238E27FC236}">
                    <a16:creationId xmlns:a16="http://schemas.microsoft.com/office/drawing/2014/main" id="{42E84A33-4F4B-4542-BF15-3E645E052C68}"/>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8" name="Freeform 440">
                <a:extLst>
                  <a:ext uri="{FF2B5EF4-FFF2-40B4-BE49-F238E27FC236}">
                    <a16:creationId xmlns:a16="http://schemas.microsoft.com/office/drawing/2014/main" id="{59DC40C7-362D-4687-B9C2-D4264820D618}"/>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9" name="Freeform 441">
                <a:extLst>
                  <a:ext uri="{FF2B5EF4-FFF2-40B4-BE49-F238E27FC236}">
                    <a16:creationId xmlns:a16="http://schemas.microsoft.com/office/drawing/2014/main" id="{521A6419-CB9C-4FFC-9E75-4FC32D2D5641}"/>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0" name="Freeform 442">
                <a:extLst>
                  <a:ext uri="{FF2B5EF4-FFF2-40B4-BE49-F238E27FC236}">
                    <a16:creationId xmlns:a16="http://schemas.microsoft.com/office/drawing/2014/main" id="{7A2F9A46-360D-4A1D-AC47-A278BEB21238}"/>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1" name="Freeform 443">
                <a:extLst>
                  <a:ext uri="{FF2B5EF4-FFF2-40B4-BE49-F238E27FC236}">
                    <a16:creationId xmlns:a16="http://schemas.microsoft.com/office/drawing/2014/main" id="{FE7BCEA4-B982-44E9-BC06-EBEB2038246A}"/>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2" name="Freeform 444">
                <a:extLst>
                  <a:ext uri="{FF2B5EF4-FFF2-40B4-BE49-F238E27FC236}">
                    <a16:creationId xmlns:a16="http://schemas.microsoft.com/office/drawing/2014/main" id="{268CC260-6239-42AA-AFDF-528CD2ACA2DE}"/>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3" name="Freeform 445">
                <a:extLst>
                  <a:ext uri="{FF2B5EF4-FFF2-40B4-BE49-F238E27FC236}">
                    <a16:creationId xmlns:a16="http://schemas.microsoft.com/office/drawing/2014/main" id="{A91CF1C5-5AA7-4F6C-B2B4-2D1A5B505251}"/>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4" name="Freeform 446">
                <a:extLst>
                  <a:ext uri="{FF2B5EF4-FFF2-40B4-BE49-F238E27FC236}">
                    <a16:creationId xmlns:a16="http://schemas.microsoft.com/office/drawing/2014/main" id="{EE787DEF-7398-43BC-BE12-982F39B204C7}"/>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grpSp>
        <p:sp>
          <p:nvSpPr>
            <p:cNvPr id="65" name="Oval 64">
              <a:extLst>
                <a:ext uri="{FF2B5EF4-FFF2-40B4-BE49-F238E27FC236}">
                  <a16:creationId xmlns:a16="http://schemas.microsoft.com/office/drawing/2014/main" id="{75E497EB-E114-45DE-86DE-3AF744B901AE}"/>
                </a:ext>
              </a:extLst>
            </p:cNvPr>
            <p:cNvSpPr>
              <a:spLocks noChangeAspect="1"/>
            </p:cNvSpPr>
            <p:nvPr/>
          </p:nvSpPr>
          <p:spPr>
            <a:xfrm>
              <a:off x="5872216" y="2484502"/>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4</a:t>
              </a:r>
            </a:p>
          </p:txBody>
        </p:sp>
        <p:sp>
          <p:nvSpPr>
            <p:cNvPr id="67" name="TextBox 66">
              <a:extLst>
                <a:ext uri="{FF2B5EF4-FFF2-40B4-BE49-F238E27FC236}">
                  <a16:creationId xmlns:a16="http://schemas.microsoft.com/office/drawing/2014/main" id="{0070D8BC-E2AD-469C-A1A4-9477E0FD0E44}"/>
                </a:ext>
              </a:extLst>
            </p:cNvPr>
            <p:cNvSpPr txBox="1"/>
            <p:nvPr/>
          </p:nvSpPr>
          <p:spPr>
            <a:xfrm>
              <a:off x="5314994" y="2745174"/>
              <a:ext cx="1371600"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Review Fit-Gap</a:t>
              </a:r>
            </a:p>
          </p:txBody>
        </p:sp>
        <p:sp>
          <p:nvSpPr>
            <p:cNvPr id="68" name="Oval 67">
              <a:extLst>
                <a:ext uri="{FF2B5EF4-FFF2-40B4-BE49-F238E27FC236}">
                  <a16:creationId xmlns:a16="http://schemas.microsoft.com/office/drawing/2014/main" id="{CAC67091-C4AE-4F63-B20E-CE424F16ADC6}"/>
                </a:ext>
              </a:extLst>
            </p:cNvPr>
            <p:cNvSpPr>
              <a:spLocks/>
            </p:cNvSpPr>
            <p:nvPr/>
          </p:nvSpPr>
          <p:spPr>
            <a:xfrm>
              <a:off x="3710658" y="6335972"/>
              <a:ext cx="274320" cy="274320"/>
            </a:xfrm>
            <a:prstGeom prst="ellipse">
              <a:avLst/>
            </a:prstGeom>
            <a:solidFill>
              <a:schemeClr val="bg1"/>
            </a:solidFill>
            <a:ln w="25400" cap="flat" cmpd="sng" algn="ctr">
              <a:solidFill>
                <a:schemeClr val="accent1">
                  <a:lumMod val="75000"/>
                </a:schemeClr>
              </a:solidFill>
              <a:prstDash val="solid"/>
            </a:ln>
            <a:effectLst/>
          </p:spPr>
          <p:txBody>
            <a:bodyPr lIns="34290" rIns="34290" rtlCol="0" anchor="ctr">
              <a:noAutofit/>
            </a:bodyPr>
            <a:lstStyle/>
            <a:p>
              <a:pPr algn="ctr" defTabSz="914463">
                <a:spcBef>
                  <a:spcPct val="20000"/>
                </a:spcBef>
                <a:defRPr/>
              </a:pPr>
              <a:endParaRPr lang="en-US" sz="900" b="1" kern="0">
                <a:solidFill>
                  <a:srgbClr val="FFFFFF"/>
                </a:solidFill>
                <a:latin typeface="Verdana"/>
                <a:cs typeface="Arial" charset="0"/>
              </a:endParaRPr>
            </a:p>
          </p:txBody>
        </p:sp>
      </p:grpSp>
      <p:sp>
        <p:nvSpPr>
          <p:cNvPr id="69" name="TextBox 68">
            <a:extLst>
              <a:ext uri="{FF2B5EF4-FFF2-40B4-BE49-F238E27FC236}">
                <a16:creationId xmlns:a16="http://schemas.microsoft.com/office/drawing/2014/main" id="{7DCAB294-A7C7-48DD-A01F-0AE58A2417EB}"/>
              </a:ext>
            </a:extLst>
          </p:cNvPr>
          <p:cNvSpPr txBox="1"/>
          <p:nvPr/>
        </p:nvSpPr>
        <p:spPr>
          <a:xfrm>
            <a:off x="2897246" y="2728154"/>
            <a:ext cx="1087048" cy="246221"/>
          </a:xfrm>
          <a:prstGeom prst="rect">
            <a:avLst/>
          </a:prstGeom>
          <a:solidFill>
            <a:schemeClr val="bg1"/>
          </a:solidFill>
        </p:spPr>
        <p:txBody>
          <a:bodyPr wrap="square">
            <a:spAutoFit/>
          </a:bodyPr>
          <a:lstStyle/>
          <a:p>
            <a:r>
              <a:rPr lang="en-US" sz="1000" b="1" err="1">
                <a:hlinkClick r:id="rId3">
                  <a:extLst>
                    <a:ext uri="{A12FA001-AC4F-418D-AE19-62706E023703}">
                      <ahyp:hlinkClr xmlns:ahyp="http://schemas.microsoft.com/office/drawing/2018/hyperlinkcolor" val="tx"/>
                    </a:ext>
                  </a:extLst>
                </a:hlinkClick>
              </a:rPr>
              <a:t>Template_Link</a:t>
            </a:r>
            <a:endParaRPr lang="en-US" sz="1000" b="1"/>
          </a:p>
        </p:txBody>
      </p:sp>
      <p:sp>
        <p:nvSpPr>
          <p:cNvPr id="5" name="Flowchart: Extract 4">
            <a:extLst>
              <a:ext uri="{FF2B5EF4-FFF2-40B4-BE49-F238E27FC236}">
                <a16:creationId xmlns:a16="http://schemas.microsoft.com/office/drawing/2014/main" id="{F7DE03D2-E28C-41B2-91F3-6CDDDED3ED63}"/>
              </a:ext>
            </a:extLst>
          </p:cNvPr>
          <p:cNvSpPr/>
          <p:nvPr/>
        </p:nvSpPr>
        <p:spPr>
          <a:xfrm flipV="1">
            <a:off x="4569645" y="1872613"/>
            <a:ext cx="316403" cy="121917"/>
          </a:xfrm>
          <a:prstGeom prst="flowChartExtra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0" name="TextBox 69">
            <a:extLst>
              <a:ext uri="{FF2B5EF4-FFF2-40B4-BE49-F238E27FC236}">
                <a16:creationId xmlns:a16="http://schemas.microsoft.com/office/drawing/2014/main" id="{520F1E3F-D632-420C-ACBE-47EFC90A5210}"/>
              </a:ext>
            </a:extLst>
          </p:cNvPr>
          <p:cNvSpPr txBox="1"/>
          <p:nvPr/>
        </p:nvSpPr>
        <p:spPr>
          <a:xfrm>
            <a:off x="4660879" y="1711240"/>
            <a:ext cx="1146621"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dirty="0">
                <a:latin typeface="+mn-lt"/>
              </a:rPr>
              <a:t>We are here</a:t>
            </a:r>
          </a:p>
        </p:txBody>
      </p:sp>
      <p:grpSp>
        <p:nvGrpSpPr>
          <p:cNvPr id="71" name="Group 70">
            <a:extLst>
              <a:ext uri="{FF2B5EF4-FFF2-40B4-BE49-F238E27FC236}">
                <a16:creationId xmlns:a16="http://schemas.microsoft.com/office/drawing/2014/main" id="{352A6BB0-E3AC-4218-A2A6-B60ACED4E988}"/>
              </a:ext>
            </a:extLst>
          </p:cNvPr>
          <p:cNvGrpSpPr/>
          <p:nvPr/>
        </p:nvGrpSpPr>
        <p:grpSpPr>
          <a:xfrm>
            <a:off x="10515108" y="91017"/>
            <a:ext cx="384443" cy="564847"/>
            <a:chOff x="10031310" y="132997"/>
            <a:chExt cx="384443" cy="564847"/>
          </a:xfrm>
        </p:grpSpPr>
        <p:sp>
          <p:nvSpPr>
            <p:cNvPr id="72" name="Flowchart: Connector 71">
              <a:extLst>
                <a:ext uri="{FF2B5EF4-FFF2-40B4-BE49-F238E27FC236}">
                  <a16:creationId xmlns:a16="http://schemas.microsoft.com/office/drawing/2014/main" id="{EC14893C-F5A3-484A-B01A-356339096EE1}"/>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3" name="Graphic 72" descr="Microphone with solid fill">
              <a:extLst>
                <a:ext uri="{FF2B5EF4-FFF2-40B4-BE49-F238E27FC236}">
                  <a16:creationId xmlns:a16="http://schemas.microsoft.com/office/drawing/2014/main" id="{7B74F40B-0D35-43BD-8856-7E9993A96F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74" name="TextBox 73">
            <a:extLst>
              <a:ext uri="{FF2B5EF4-FFF2-40B4-BE49-F238E27FC236}">
                <a16:creationId xmlns:a16="http://schemas.microsoft.com/office/drawing/2014/main" id="{3027DCC1-183D-44D9-BE55-C0BA35AAFC0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a:t>
            </a:r>
          </a:p>
        </p:txBody>
      </p:sp>
    </p:spTree>
    <p:extLst>
      <p:ext uri="{BB962C8B-B14F-4D97-AF65-F5344CB8AC3E}">
        <p14:creationId xmlns:p14="http://schemas.microsoft.com/office/powerpoint/2010/main" val="29341762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993456"/>
            <a:ext cx="10480301" cy="794052"/>
          </a:xfrm>
        </p:spPr>
        <p:txBody>
          <a:bodyPr>
            <a:noAutofit/>
          </a:bodyPr>
          <a:lstStyle/>
          <a:p>
            <a:r>
              <a:rPr lang="en-US">
                <a:solidFill>
                  <a:schemeClr val="accent1"/>
                </a:solidFill>
                <a:ea typeface="Verdana" panose="020B0604030504040204" pitchFamily="34" charset="0"/>
              </a:rPr>
              <a:t>Oracle Reporting Tools</a:t>
            </a:r>
            <a:br>
              <a:rPr lang="en-US">
                <a:solidFill>
                  <a:schemeClr val="accent1"/>
                </a:solidFill>
                <a:ea typeface="Verdana" panose="020B0604030504040204" pitchFamily="34" charset="0"/>
              </a:rPr>
            </a:br>
            <a:endParaRPr lang="en-US" sz="4000"/>
          </a:p>
        </p:txBody>
      </p:sp>
      <p:sp>
        <p:nvSpPr>
          <p:cNvPr id="55" name="Rectangle 54">
            <a:extLst>
              <a:ext uri="{FF2B5EF4-FFF2-40B4-BE49-F238E27FC236}">
                <a16:creationId xmlns:a16="http://schemas.microsoft.com/office/drawing/2014/main" id="{1E066B10-0C41-465F-B1D8-FFDB3F161FBB}"/>
              </a:ext>
            </a:extLst>
          </p:cNvPr>
          <p:cNvSpPr/>
          <p:nvPr/>
        </p:nvSpPr>
        <p:spPr>
          <a:xfrm>
            <a:off x="8110808" y="1388552"/>
            <a:ext cx="1937904" cy="1077218"/>
          </a:xfrm>
          <a:prstGeom prst="rect">
            <a:avLst/>
          </a:prstGeom>
        </p:spPr>
        <p:txBody>
          <a:bodyPr wrap="square" lIns="0" tIns="0" rIns="0" bIns="0">
            <a:spAutoFit/>
          </a:bodyPr>
          <a:lstStyle/>
          <a:p>
            <a:r>
              <a:rPr lang="en-US" sz="1200" b="1">
                <a:solidFill>
                  <a:srgbClr val="C55A11"/>
                </a:solidFill>
              </a:rPr>
              <a:t>B</a:t>
            </a:r>
            <a:r>
              <a:rPr lang="en-US" sz="1200" b="1"/>
              <a:t>I Publisher </a:t>
            </a:r>
            <a:br>
              <a:rPr lang="en-US" sz="1200" b="1">
                <a:solidFill>
                  <a:prstClr val="black"/>
                </a:solidFill>
              </a:rPr>
            </a:br>
            <a:r>
              <a:rPr lang="en-US" sz="1200" b="1"/>
              <a:t>E</a:t>
            </a:r>
            <a:r>
              <a:rPr lang="en-US" sz="1200"/>
              <a:t>nables highly formatted operational reports with advanced features such as bursting and scheduling</a:t>
            </a:r>
          </a:p>
          <a:p>
            <a:r>
              <a:rPr lang="en-US" sz="1000">
                <a:solidFill>
                  <a:prstClr val="black"/>
                </a:solidFill>
              </a:rPr>
              <a:t> </a:t>
            </a:r>
          </a:p>
        </p:txBody>
      </p:sp>
      <p:sp>
        <p:nvSpPr>
          <p:cNvPr id="56" name="Rectangle 55">
            <a:extLst>
              <a:ext uri="{FF2B5EF4-FFF2-40B4-BE49-F238E27FC236}">
                <a16:creationId xmlns:a16="http://schemas.microsoft.com/office/drawing/2014/main" id="{536279B7-DA07-40E6-AAA7-D458377AABA3}"/>
              </a:ext>
            </a:extLst>
          </p:cNvPr>
          <p:cNvSpPr/>
          <p:nvPr/>
        </p:nvSpPr>
        <p:spPr>
          <a:xfrm>
            <a:off x="5841524" y="5290727"/>
            <a:ext cx="2109031" cy="923330"/>
          </a:xfrm>
          <a:prstGeom prst="rect">
            <a:avLst/>
          </a:prstGeom>
        </p:spPr>
        <p:txBody>
          <a:bodyPr wrap="square" lIns="0" tIns="0" rIns="0" bIns="0">
            <a:spAutoFit/>
          </a:bodyPr>
          <a:lstStyle/>
          <a:p>
            <a:r>
              <a:rPr lang="en-US" sz="1200" b="1">
                <a:solidFill>
                  <a:srgbClr val="C55A11"/>
                </a:solidFill>
              </a:rPr>
              <a:t>O</a:t>
            </a:r>
            <a:r>
              <a:rPr lang="en-US" sz="1200" b="1"/>
              <a:t>racle Transactional Business Intelligence (OTBI) </a:t>
            </a:r>
            <a:br>
              <a:rPr lang="en-US" sz="1200" b="1">
                <a:solidFill>
                  <a:srgbClr val="72C7E7">
                    <a:lumMod val="50000"/>
                  </a:srgbClr>
                </a:solidFill>
              </a:rPr>
            </a:br>
            <a:r>
              <a:rPr lang="en-US" sz="1200" b="1"/>
              <a:t>E</a:t>
            </a:r>
            <a:r>
              <a:rPr lang="en-US" sz="1200"/>
              <a:t>nables </a:t>
            </a:r>
            <a:r>
              <a:rPr lang="en-US" sz="1200">
                <a:ea typeface="Verdana" panose="020B0604030504040204" pitchFamily="34" charset="0"/>
                <a:cs typeface="Verdana" panose="020B0604030504040204" pitchFamily="34" charset="0"/>
              </a:rPr>
              <a:t>business users to do self-service reporting on real-time transactional data</a:t>
            </a:r>
          </a:p>
        </p:txBody>
      </p:sp>
      <p:sp>
        <p:nvSpPr>
          <p:cNvPr id="57" name="Rectangle 56">
            <a:extLst>
              <a:ext uri="{FF2B5EF4-FFF2-40B4-BE49-F238E27FC236}">
                <a16:creationId xmlns:a16="http://schemas.microsoft.com/office/drawing/2014/main" id="{89B37DCD-8108-449C-A40C-B33DA21EDCD2}"/>
              </a:ext>
            </a:extLst>
          </p:cNvPr>
          <p:cNvSpPr/>
          <p:nvPr/>
        </p:nvSpPr>
        <p:spPr>
          <a:xfrm>
            <a:off x="1617343" y="1564168"/>
            <a:ext cx="1940635" cy="1477328"/>
          </a:xfrm>
          <a:prstGeom prst="rect">
            <a:avLst/>
          </a:prstGeom>
        </p:spPr>
        <p:txBody>
          <a:bodyPr wrap="square" lIns="0" tIns="0" rIns="0" bIns="0">
            <a:spAutoFit/>
          </a:bodyPr>
          <a:lstStyle/>
          <a:p>
            <a:r>
              <a:rPr lang="en-US" sz="1200" b="1">
                <a:solidFill>
                  <a:srgbClr val="C55A11"/>
                </a:solidFill>
              </a:rPr>
              <a:t>F</a:t>
            </a:r>
            <a:r>
              <a:rPr lang="en-US" sz="1200" b="1"/>
              <a:t>inancial Reporting Studio/Management Reporting</a:t>
            </a:r>
            <a:br>
              <a:rPr lang="en-US" sz="1200" b="1">
                <a:solidFill>
                  <a:prstClr val="black"/>
                </a:solidFill>
              </a:rPr>
            </a:br>
            <a:r>
              <a:rPr lang="en-US" sz="1200" b="1"/>
              <a:t>E</a:t>
            </a:r>
            <a:r>
              <a:rPr lang="en-US" sz="1200"/>
              <a:t>nables browser-based </a:t>
            </a:r>
            <a:r>
              <a:rPr lang="en-US" sz="1200">
                <a:ea typeface="Verdana" panose="020B0604030504040204" pitchFamily="34" charset="0"/>
                <a:cs typeface="Verdana" panose="020B0604030504040204" pitchFamily="34" charset="0"/>
              </a:rPr>
              <a:t>financials reports for management reporting with real-time drill down capabilities</a:t>
            </a:r>
            <a:endParaRPr lang="en-US" sz="1200"/>
          </a:p>
        </p:txBody>
      </p:sp>
      <p:sp>
        <p:nvSpPr>
          <p:cNvPr id="58" name="Rectangle 57">
            <a:extLst>
              <a:ext uri="{FF2B5EF4-FFF2-40B4-BE49-F238E27FC236}">
                <a16:creationId xmlns:a16="http://schemas.microsoft.com/office/drawing/2014/main" id="{8E336F6B-530B-4544-B6FC-7324249194E0}"/>
              </a:ext>
            </a:extLst>
          </p:cNvPr>
          <p:cNvSpPr/>
          <p:nvPr/>
        </p:nvSpPr>
        <p:spPr>
          <a:xfrm>
            <a:off x="1398063" y="3741998"/>
            <a:ext cx="1937904" cy="923330"/>
          </a:xfrm>
          <a:prstGeom prst="rect">
            <a:avLst/>
          </a:prstGeom>
        </p:spPr>
        <p:txBody>
          <a:bodyPr wrap="square" lIns="0" tIns="0" rIns="0" bIns="0">
            <a:spAutoFit/>
          </a:bodyPr>
          <a:lstStyle/>
          <a:p>
            <a:r>
              <a:rPr lang="en-US" sz="1200" b="1">
                <a:solidFill>
                  <a:srgbClr val="C55A11"/>
                </a:solidFill>
              </a:rPr>
              <a:t>S</a:t>
            </a:r>
            <a:r>
              <a:rPr lang="en-US" sz="1200" b="1"/>
              <a:t>mart View</a:t>
            </a:r>
            <a:br>
              <a:rPr lang="en-US" sz="1200" b="1">
                <a:solidFill>
                  <a:prstClr val="black"/>
                </a:solidFill>
              </a:rPr>
            </a:br>
            <a:r>
              <a:rPr lang="en-US" sz="1200" b="1"/>
              <a:t>E</a:t>
            </a:r>
            <a:r>
              <a:rPr lang="en-US" sz="1200"/>
              <a:t>nables excel-based </a:t>
            </a:r>
            <a:r>
              <a:rPr lang="en-US" sz="1200">
                <a:ea typeface="Verdana" panose="020B0604030504040204" pitchFamily="34" charset="0"/>
                <a:cs typeface="Verdana" panose="020B0604030504040204" pitchFamily="34" charset="0"/>
              </a:rPr>
              <a:t>slice-and-dice of data for easy and quick ad-hoc financial reporting</a:t>
            </a:r>
            <a:r>
              <a:rPr lang="en-US" sz="1200"/>
              <a:t> </a:t>
            </a:r>
          </a:p>
        </p:txBody>
      </p:sp>
      <p:sp>
        <p:nvSpPr>
          <p:cNvPr id="59" name="Freeform 44">
            <a:extLst>
              <a:ext uri="{FF2B5EF4-FFF2-40B4-BE49-F238E27FC236}">
                <a16:creationId xmlns:a16="http://schemas.microsoft.com/office/drawing/2014/main" id="{02A550AB-B219-4F60-97F2-7BA82103C42B}"/>
              </a:ext>
            </a:extLst>
          </p:cNvPr>
          <p:cNvSpPr/>
          <p:nvPr/>
        </p:nvSpPr>
        <p:spPr bwMode="gray">
          <a:xfrm flipH="1">
            <a:off x="6009920" y="1543299"/>
            <a:ext cx="1940635" cy="662845"/>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0" name="Freeform 45">
            <a:extLst>
              <a:ext uri="{FF2B5EF4-FFF2-40B4-BE49-F238E27FC236}">
                <a16:creationId xmlns:a16="http://schemas.microsoft.com/office/drawing/2014/main" id="{ABCA6418-9F57-4A8F-A969-B2B9D0F74C82}"/>
              </a:ext>
            </a:extLst>
          </p:cNvPr>
          <p:cNvSpPr/>
          <p:nvPr/>
        </p:nvSpPr>
        <p:spPr bwMode="gray">
          <a:xfrm>
            <a:off x="3428726" y="1600661"/>
            <a:ext cx="1642289" cy="877967"/>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2" name="Freeform 47">
            <a:extLst>
              <a:ext uri="{FF2B5EF4-FFF2-40B4-BE49-F238E27FC236}">
                <a16:creationId xmlns:a16="http://schemas.microsoft.com/office/drawing/2014/main" id="{2C2855A2-4148-4E4F-8659-46B17EBC24D4}"/>
              </a:ext>
            </a:extLst>
          </p:cNvPr>
          <p:cNvSpPr/>
          <p:nvPr/>
        </p:nvSpPr>
        <p:spPr bwMode="gray">
          <a:xfrm rot="16200000">
            <a:off x="2724419" y="2169035"/>
            <a:ext cx="262110" cy="2473542"/>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3" name="Freeform 16">
            <a:extLst>
              <a:ext uri="{FF2B5EF4-FFF2-40B4-BE49-F238E27FC236}">
                <a16:creationId xmlns:a16="http://schemas.microsoft.com/office/drawing/2014/main" id="{737D95D2-2297-4F7E-A775-7D86F11BACE1}"/>
              </a:ext>
            </a:extLst>
          </p:cNvPr>
          <p:cNvSpPr>
            <a:spLocks noChangeAspect="1"/>
          </p:cNvSpPr>
          <p:nvPr/>
        </p:nvSpPr>
        <p:spPr bwMode="auto">
          <a:xfrm rot="18900000">
            <a:off x="3627920" y="2037418"/>
            <a:ext cx="404483" cy="408170"/>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nvGrpSpPr>
          <p:cNvPr id="65" name="Group 64">
            <a:extLst>
              <a:ext uri="{FF2B5EF4-FFF2-40B4-BE49-F238E27FC236}">
                <a16:creationId xmlns:a16="http://schemas.microsoft.com/office/drawing/2014/main" id="{ECD2AC07-5526-40B8-81DB-6E7EF03BE27D}"/>
              </a:ext>
            </a:extLst>
          </p:cNvPr>
          <p:cNvGrpSpPr/>
          <p:nvPr/>
        </p:nvGrpSpPr>
        <p:grpSpPr>
          <a:xfrm>
            <a:off x="3439946" y="4166109"/>
            <a:ext cx="446652" cy="437653"/>
            <a:chOff x="2185477" y="5525527"/>
            <a:chExt cx="523177" cy="504582"/>
          </a:xfrm>
        </p:grpSpPr>
        <p:sp>
          <p:nvSpPr>
            <p:cNvPr id="66" name="Freeform 33">
              <a:extLst>
                <a:ext uri="{FF2B5EF4-FFF2-40B4-BE49-F238E27FC236}">
                  <a16:creationId xmlns:a16="http://schemas.microsoft.com/office/drawing/2014/main" id="{ABC38DEA-32AB-4486-BC67-3D84EB1FE18A}"/>
                </a:ext>
              </a:extLst>
            </p:cNvPr>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7" name="Freeform 33">
              <a:extLst>
                <a:ext uri="{FF2B5EF4-FFF2-40B4-BE49-F238E27FC236}">
                  <a16:creationId xmlns:a16="http://schemas.microsoft.com/office/drawing/2014/main" id="{705370B6-88E6-4D2F-B473-9D86B6A7EE0D}"/>
                </a:ext>
              </a:extLst>
            </p:cNvPr>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8" name="Freeform 33">
              <a:extLst>
                <a:ext uri="{FF2B5EF4-FFF2-40B4-BE49-F238E27FC236}">
                  <a16:creationId xmlns:a16="http://schemas.microsoft.com/office/drawing/2014/main" id="{DBBAC898-ABA1-44CE-92B8-DA0CA3163429}"/>
                </a:ext>
              </a:extLst>
            </p:cNvPr>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9" name="Freeform 33">
              <a:extLst>
                <a:ext uri="{FF2B5EF4-FFF2-40B4-BE49-F238E27FC236}">
                  <a16:creationId xmlns:a16="http://schemas.microsoft.com/office/drawing/2014/main" id="{41EA8270-CE86-4453-B853-0DB4D040AD33}"/>
                </a:ext>
              </a:extLst>
            </p:cNvPr>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sp>
        <p:nvSpPr>
          <p:cNvPr id="70" name="Freeform 80">
            <a:extLst>
              <a:ext uri="{FF2B5EF4-FFF2-40B4-BE49-F238E27FC236}">
                <a16:creationId xmlns:a16="http://schemas.microsoft.com/office/drawing/2014/main" id="{4465C3C4-0F4B-4790-8956-3B80F6E944AC}"/>
              </a:ext>
            </a:extLst>
          </p:cNvPr>
          <p:cNvSpPr>
            <a:spLocks noChangeAspect="1"/>
          </p:cNvSpPr>
          <p:nvPr/>
        </p:nvSpPr>
        <p:spPr bwMode="auto">
          <a:xfrm>
            <a:off x="3600906" y="2053119"/>
            <a:ext cx="462446" cy="271459"/>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noFill/>
          <a:ln w="25400" cap="flat" cmpd="sng" algn="ctr">
            <a:solidFill>
              <a:srgbClr val="FFFFFF"/>
            </a:solidFill>
            <a:prstDash val="solid"/>
          </a:ln>
          <a:effectLst/>
        </p:spPr>
        <p:txBody>
          <a:bodyPr lIns="82296" tIns="82296" rIns="82296" bIns="82296" rtlCol="0" anchor="ctr">
            <a:noAutofit/>
          </a:bodyPr>
          <a:lstStyle/>
          <a:p>
            <a:pPr algn="ctr" defTabSz="685800">
              <a:defRPr/>
            </a:pPr>
            <a:endParaRPr lang="en-US" sz="900" b="1" kern="0">
              <a:solidFill>
                <a:srgbClr val="FFFFFF"/>
              </a:solidFill>
            </a:endParaRPr>
          </a:p>
        </p:txBody>
      </p:sp>
      <p:sp>
        <p:nvSpPr>
          <p:cNvPr id="71" name="Freeform 230">
            <a:extLst>
              <a:ext uri="{FF2B5EF4-FFF2-40B4-BE49-F238E27FC236}">
                <a16:creationId xmlns:a16="http://schemas.microsoft.com/office/drawing/2014/main" id="{18AE155C-720F-471F-AF8F-BED09AD8DA16}"/>
              </a:ext>
            </a:extLst>
          </p:cNvPr>
          <p:cNvSpPr>
            <a:spLocks noChangeAspect="1" noEditPoints="1"/>
          </p:cNvSpPr>
          <p:nvPr/>
        </p:nvSpPr>
        <p:spPr bwMode="auto">
          <a:xfrm>
            <a:off x="3690238" y="2095109"/>
            <a:ext cx="274957" cy="198753"/>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rgbClr val="FFFFFF"/>
          </a:solidFill>
          <a:ln w="0">
            <a:solidFill>
              <a:srgbClr val="FFFFFF"/>
            </a:solidFill>
            <a:prstDash val="solid"/>
            <a:round/>
            <a:headEnd/>
            <a:tailEnd/>
          </a:ln>
        </p:spPr>
        <p:txBody>
          <a:bodyPr vert="horz" wrap="square" lIns="82296" tIns="41148" rIns="82296" bIns="41148" numCol="1" anchor="t" anchorCtr="0" compatLnSpc="1">
            <a:prstTxWarp prst="textNoShape">
              <a:avLst/>
            </a:prstTxWarp>
          </a:bodyPr>
          <a:lstStyle/>
          <a:p>
            <a:pPr defTabSz="685800">
              <a:defRPr/>
            </a:pPr>
            <a:endParaRPr lang="en-US" sz="2250" kern="0">
              <a:solidFill>
                <a:srgbClr val="000000"/>
              </a:solidFill>
            </a:endParaRPr>
          </a:p>
        </p:txBody>
      </p:sp>
      <p:grpSp>
        <p:nvGrpSpPr>
          <p:cNvPr id="72" name="Group 71">
            <a:extLst>
              <a:ext uri="{FF2B5EF4-FFF2-40B4-BE49-F238E27FC236}">
                <a16:creationId xmlns:a16="http://schemas.microsoft.com/office/drawing/2014/main" id="{2A56D406-0E7E-4D41-8101-5273D7806363}"/>
              </a:ext>
            </a:extLst>
          </p:cNvPr>
          <p:cNvGrpSpPr/>
          <p:nvPr/>
        </p:nvGrpSpPr>
        <p:grpSpPr>
          <a:xfrm>
            <a:off x="3726838" y="1833101"/>
            <a:ext cx="1010302" cy="934906"/>
            <a:chOff x="4457108" y="1863092"/>
            <a:chExt cx="612648" cy="566928"/>
          </a:xfrm>
          <a:solidFill>
            <a:schemeClr val="accent2"/>
          </a:solidFill>
        </p:grpSpPr>
        <p:sp>
          <p:nvSpPr>
            <p:cNvPr id="73" name="Oval 72">
              <a:extLst>
                <a:ext uri="{FF2B5EF4-FFF2-40B4-BE49-F238E27FC236}">
                  <a16:creationId xmlns:a16="http://schemas.microsoft.com/office/drawing/2014/main" id="{501AB0BF-ACDF-40F3-8D40-067542709CE2}"/>
                </a:ext>
              </a:extLst>
            </p:cNvPr>
            <p:cNvSpPr/>
            <p:nvPr/>
          </p:nvSpPr>
          <p:spPr>
            <a:xfrm>
              <a:off x="4457108" y="1863092"/>
              <a:ext cx="612648" cy="566928"/>
            </a:xfrm>
            <a:prstGeom prst="ellipse">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4" name="Freeform 80">
              <a:extLst>
                <a:ext uri="{FF2B5EF4-FFF2-40B4-BE49-F238E27FC236}">
                  <a16:creationId xmlns:a16="http://schemas.microsoft.com/office/drawing/2014/main" id="{AC9D209C-9CD0-46EC-B1CB-205A936E91B0}"/>
                </a:ext>
              </a:extLst>
            </p:cNvPr>
            <p:cNvSpPr>
              <a:spLocks noChangeAspect="1"/>
            </p:cNvSpPr>
            <p:nvPr/>
          </p:nvSpPr>
          <p:spPr bwMode="auto">
            <a:xfrm>
              <a:off x="4513098" y="1932933"/>
              <a:ext cx="500417" cy="289133"/>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950" tIns="180950" rIns="180950" bIns="180950" rtlCol="0" anchor="ctr">
              <a:noAutofit/>
            </a:bodyPr>
            <a:lstStyle/>
            <a:p>
              <a:pPr algn="ctr"/>
              <a:endParaRPr lang="en-US" sz="1979" b="1">
                <a:solidFill>
                  <a:schemeClr val="bg1"/>
                </a:solidFill>
              </a:endParaRPr>
            </a:p>
          </p:txBody>
        </p:sp>
        <p:sp>
          <p:nvSpPr>
            <p:cNvPr id="75" name="Rectangle 74">
              <a:extLst>
                <a:ext uri="{FF2B5EF4-FFF2-40B4-BE49-F238E27FC236}">
                  <a16:creationId xmlns:a16="http://schemas.microsoft.com/office/drawing/2014/main" id="{5C0169D8-CFFA-4D31-A409-7261948225C3}"/>
                </a:ext>
              </a:extLst>
            </p:cNvPr>
            <p:cNvSpPr/>
            <p:nvPr/>
          </p:nvSpPr>
          <p:spPr>
            <a:xfrm>
              <a:off x="4570200" y="2166076"/>
              <a:ext cx="401069" cy="92871"/>
            </a:xfrm>
            <a:prstGeom prst="rect">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6" name="Freeform 230">
              <a:extLst>
                <a:ext uri="{FF2B5EF4-FFF2-40B4-BE49-F238E27FC236}">
                  <a16:creationId xmlns:a16="http://schemas.microsoft.com/office/drawing/2014/main" id="{7369B976-8860-46DF-A84A-A0C2B9C6B636}"/>
                </a:ext>
              </a:extLst>
            </p:cNvPr>
            <p:cNvSpPr>
              <a:spLocks noChangeAspect="1" noEditPoints="1"/>
            </p:cNvSpPr>
            <p:nvPr/>
          </p:nvSpPr>
          <p:spPr bwMode="auto">
            <a:xfrm>
              <a:off x="4629485" y="2077500"/>
              <a:ext cx="297533" cy="211693"/>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grpFill/>
            <a:ln w="0">
              <a:solidFill>
                <a:schemeClr val="bg1"/>
              </a:solidFill>
              <a:prstDash val="solid"/>
              <a:round/>
              <a:headEnd/>
              <a:tailEnd/>
            </a:ln>
          </p:spPr>
          <p:txBody>
            <a:bodyPr vert="horz" wrap="square" lIns="180950" tIns="90475" rIns="180950" bIns="90475" numCol="1" anchor="t" anchorCtr="0" compatLnSpc="1">
              <a:prstTxWarp prst="textNoShape">
                <a:avLst/>
              </a:prstTxWarp>
            </a:bodyPr>
            <a:lstStyle/>
            <a:p>
              <a:endParaRPr lang="en-US" sz="4947">
                <a:solidFill>
                  <a:srgbClr val="000000"/>
                </a:solidFill>
              </a:endParaRPr>
            </a:p>
          </p:txBody>
        </p:sp>
      </p:grpSp>
      <p:grpSp>
        <p:nvGrpSpPr>
          <p:cNvPr id="77" name="Group 76">
            <a:extLst>
              <a:ext uri="{FF2B5EF4-FFF2-40B4-BE49-F238E27FC236}">
                <a16:creationId xmlns:a16="http://schemas.microsoft.com/office/drawing/2014/main" id="{2BA209F4-661B-46E0-A264-90AFB1D26C80}"/>
              </a:ext>
            </a:extLst>
          </p:cNvPr>
          <p:cNvGrpSpPr/>
          <p:nvPr/>
        </p:nvGrpSpPr>
        <p:grpSpPr>
          <a:xfrm>
            <a:off x="3474678" y="3648450"/>
            <a:ext cx="933627" cy="852825"/>
            <a:chOff x="3644835" y="4102040"/>
            <a:chExt cx="612648" cy="566928"/>
          </a:xfrm>
          <a:solidFill>
            <a:schemeClr val="accent2"/>
          </a:solidFill>
        </p:grpSpPr>
        <p:sp>
          <p:nvSpPr>
            <p:cNvPr id="78" name="Oval 77">
              <a:extLst>
                <a:ext uri="{FF2B5EF4-FFF2-40B4-BE49-F238E27FC236}">
                  <a16:creationId xmlns:a16="http://schemas.microsoft.com/office/drawing/2014/main" id="{1603886D-CED4-422D-B486-F83B7A79ACE1}"/>
                </a:ext>
              </a:extLst>
            </p:cNvPr>
            <p:cNvSpPr/>
            <p:nvPr/>
          </p:nvSpPr>
          <p:spPr>
            <a:xfrm>
              <a:off x="3644835" y="4102040"/>
              <a:ext cx="612648" cy="566928"/>
            </a:xfrm>
            <a:prstGeom prst="ellipse">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9" name="Freeform 230">
              <a:extLst>
                <a:ext uri="{FF2B5EF4-FFF2-40B4-BE49-F238E27FC236}">
                  <a16:creationId xmlns:a16="http://schemas.microsoft.com/office/drawing/2014/main" id="{F76CF9D0-0FE0-463E-9182-3C0442254A16}"/>
                </a:ext>
              </a:extLst>
            </p:cNvPr>
            <p:cNvSpPr>
              <a:spLocks noChangeAspect="1" noEditPoints="1"/>
            </p:cNvSpPr>
            <p:nvPr/>
          </p:nvSpPr>
          <p:spPr bwMode="auto">
            <a:xfrm>
              <a:off x="3708873" y="4200331"/>
              <a:ext cx="460736" cy="327811"/>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grpFill/>
            <a:ln w="0">
              <a:solidFill>
                <a:schemeClr val="bg1"/>
              </a:solidFill>
              <a:prstDash val="solid"/>
              <a:round/>
              <a:headEnd/>
              <a:tailEnd/>
            </a:ln>
          </p:spPr>
          <p:txBody>
            <a:bodyPr vert="horz" wrap="square" lIns="180950" tIns="90475" rIns="180950" bIns="90475" numCol="1" anchor="t" anchorCtr="0" compatLnSpc="1">
              <a:prstTxWarp prst="textNoShape">
                <a:avLst/>
              </a:prstTxWarp>
            </a:bodyPr>
            <a:lstStyle/>
            <a:p>
              <a:endParaRPr lang="en-US" sz="4947">
                <a:solidFill>
                  <a:srgbClr val="000000"/>
                </a:solidFill>
              </a:endParaRPr>
            </a:p>
          </p:txBody>
        </p:sp>
      </p:grpSp>
      <p:grpSp>
        <p:nvGrpSpPr>
          <p:cNvPr id="80" name="Group 79">
            <a:extLst>
              <a:ext uri="{FF2B5EF4-FFF2-40B4-BE49-F238E27FC236}">
                <a16:creationId xmlns:a16="http://schemas.microsoft.com/office/drawing/2014/main" id="{23277479-A489-4240-994C-1528201F908A}"/>
              </a:ext>
            </a:extLst>
          </p:cNvPr>
          <p:cNvGrpSpPr/>
          <p:nvPr/>
        </p:nvGrpSpPr>
        <p:grpSpPr>
          <a:xfrm>
            <a:off x="6854046" y="1603663"/>
            <a:ext cx="1010302" cy="934906"/>
            <a:chOff x="7878965" y="1150586"/>
            <a:chExt cx="612648" cy="566928"/>
          </a:xfrm>
          <a:solidFill>
            <a:schemeClr val="accent2"/>
          </a:solidFill>
        </p:grpSpPr>
        <p:sp>
          <p:nvSpPr>
            <p:cNvPr id="81" name="Oval 80">
              <a:extLst>
                <a:ext uri="{FF2B5EF4-FFF2-40B4-BE49-F238E27FC236}">
                  <a16:creationId xmlns:a16="http://schemas.microsoft.com/office/drawing/2014/main" id="{6CFAABE4-3D64-4F31-BD3A-62D6663F2AB8}"/>
                </a:ext>
              </a:extLst>
            </p:cNvPr>
            <p:cNvSpPr/>
            <p:nvPr/>
          </p:nvSpPr>
          <p:spPr>
            <a:xfrm>
              <a:off x="7878965" y="1150586"/>
              <a:ext cx="612648" cy="5669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2" name="Freeform 9">
              <a:extLst>
                <a:ext uri="{FF2B5EF4-FFF2-40B4-BE49-F238E27FC236}">
                  <a16:creationId xmlns:a16="http://schemas.microsoft.com/office/drawing/2014/main" id="{F1F238C8-20EB-4A26-8522-F4BA2A0168C3}"/>
                </a:ext>
              </a:extLst>
            </p:cNvPr>
            <p:cNvSpPr>
              <a:spLocks noChangeAspect="1" noEditPoints="1"/>
            </p:cNvSpPr>
            <p:nvPr/>
          </p:nvSpPr>
          <p:spPr bwMode="auto">
            <a:xfrm>
              <a:off x="8010282" y="1250944"/>
              <a:ext cx="391143" cy="335878"/>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grpFill/>
            <a:ln>
              <a:solidFill>
                <a:schemeClr val="bg1"/>
              </a:solidFill>
            </a:ln>
          </p:spPr>
          <p:txBody>
            <a:bodyPr vert="horz" wrap="square" lIns="180950" tIns="90475" rIns="180950" bIns="90475" numCol="1" anchor="t" anchorCtr="0" compatLnSpc="1">
              <a:prstTxWarp prst="textNoShape">
                <a:avLst/>
              </a:prstTxWarp>
            </a:bodyPr>
            <a:lstStyle/>
            <a:p>
              <a:endParaRPr lang="en-US" sz="4947"/>
            </a:p>
          </p:txBody>
        </p:sp>
      </p:grpSp>
      <p:grpSp>
        <p:nvGrpSpPr>
          <p:cNvPr id="83" name="Group 82">
            <a:extLst>
              <a:ext uri="{FF2B5EF4-FFF2-40B4-BE49-F238E27FC236}">
                <a16:creationId xmlns:a16="http://schemas.microsoft.com/office/drawing/2014/main" id="{D7FE30F1-1867-449C-864C-30FC08691FA1}"/>
              </a:ext>
            </a:extLst>
          </p:cNvPr>
          <p:cNvGrpSpPr/>
          <p:nvPr/>
        </p:nvGrpSpPr>
        <p:grpSpPr>
          <a:xfrm>
            <a:off x="4644395" y="5290727"/>
            <a:ext cx="1010302" cy="934906"/>
            <a:chOff x="6556986" y="4040085"/>
            <a:chExt cx="612648" cy="566928"/>
          </a:xfrm>
        </p:grpSpPr>
        <p:sp>
          <p:nvSpPr>
            <p:cNvPr id="84" name="Oval 83">
              <a:extLst>
                <a:ext uri="{FF2B5EF4-FFF2-40B4-BE49-F238E27FC236}">
                  <a16:creationId xmlns:a16="http://schemas.microsoft.com/office/drawing/2014/main" id="{3FA7A154-A424-4A39-867A-21F83D04FC25}"/>
                </a:ext>
              </a:extLst>
            </p:cNvPr>
            <p:cNvSpPr/>
            <p:nvPr/>
          </p:nvSpPr>
          <p:spPr>
            <a:xfrm>
              <a:off x="6556986" y="4040085"/>
              <a:ext cx="612648" cy="566928"/>
            </a:xfrm>
            <a:prstGeom prst="ellipse">
              <a:avLst/>
            </a:prstGeom>
            <a:solidFill>
              <a:schemeClr val="accent2"/>
            </a:solid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85" name="Freeform 33">
              <a:extLst>
                <a:ext uri="{FF2B5EF4-FFF2-40B4-BE49-F238E27FC236}">
                  <a16:creationId xmlns:a16="http://schemas.microsoft.com/office/drawing/2014/main" id="{481A598C-8D30-4B37-8B74-DF8726C33AD0}"/>
                </a:ext>
              </a:extLst>
            </p:cNvPr>
            <p:cNvSpPr>
              <a:spLocks noChangeAspect="1" noEditPoints="1"/>
            </p:cNvSpPr>
            <p:nvPr/>
          </p:nvSpPr>
          <p:spPr bwMode="auto">
            <a:xfrm>
              <a:off x="6647975" y="4167526"/>
              <a:ext cx="447063" cy="306116"/>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bg1"/>
            </a:solidFill>
            <a:ln w="0">
              <a:noFill/>
              <a:prstDash val="solid"/>
              <a:round/>
              <a:headEnd/>
              <a:tailEnd/>
            </a:ln>
          </p:spPr>
          <p:txBody>
            <a:bodyPr vert="horz" wrap="square" lIns="180950" tIns="90475" rIns="180950" bIns="90475" numCol="1" anchor="t" anchorCtr="0" compatLnSpc="1">
              <a:prstTxWarp prst="textNoShape">
                <a:avLst/>
              </a:prstTxWarp>
            </a:bodyPr>
            <a:lstStyle/>
            <a:p>
              <a:endParaRPr lang="en-US" sz="4947"/>
            </a:p>
          </p:txBody>
        </p:sp>
      </p:grpSp>
      <p:pic>
        <p:nvPicPr>
          <p:cNvPr id="86" name="Picture 85" descr="Logo&#10;&#10;Description automatically generated">
            <a:extLst>
              <a:ext uri="{FF2B5EF4-FFF2-40B4-BE49-F238E27FC236}">
                <a16:creationId xmlns:a16="http://schemas.microsoft.com/office/drawing/2014/main" id="{223A868B-4701-4982-9F87-23F4B9378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4175" y="2330369"/>
            <a:ext cx="3038693" cy="1599567"/>
          </a:xfrm>
          <a:prstGeom prst="rect">
            <a:avLst/>
          </a:prstGeom>
        </p:spPr>
      </p:pic>
      <p:cxnSp>
        <p:nvCxnSpPr>
          <p:cNvPr id="6" name="Connector: Elbow 5">
            <a:extLst>
              <a:ext uri="{FF2B5EF4-FFF2-40B4-BE49-F238E27FC236}">
                <a16:creationId xmlns:a16="http://schemas.microsoft.com/office/drawing/2014/main" id="{F10BCF0A-36E5-40E1-9FB4-97CD59D54480}"/>
              </a:ext>
            </a:extLst>
          </p:cNvPr>
          <p:cNvCxnSpPr>
            <a:cxnSpLocks/>
            <a:stCxn id="86" idx="3"/>
          </p:cNvCxnSpPr>
          <p:nvPr/>
        </p:nvCxnSpPr>
        <p:spPr>
          <a:xfrm>
            <a:off x="7322868" y="3130153"/>
            <a:ext cx="2291073" cy="412154"/>
          </a:xfrm>
          <a:prstGeom prst="bentConnector3">
            <a:avLst>
              <a:gd name="adj1" fmla="val 100414"/>
            </a:avLst>
          </a:prstGeom>
          <a:ln>
            <a:solidFill>
              <a:schemeClr val="accent6">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 name="General_Fill_34">
            <a:extLst>
              <a:ext uri="{FF2B5EF4-FFF2-40B4-BE49-F238E27FC236}">
                <a16:creationId xmlns:a16="http://schemas.microsoft.com/office/drawing/2014/main" id="{CB0D0A48-4BBD-48CF-8CF8-E9BC1E03FBE5}"/>
              </a:ext>
            </a:extLst>
          </p:cNvPr>
          <p:cNvSpPr>
            <a:spLocks noChangeAspect="1" noEditPoints="1"/>
          </p:cNvSpPr>
          <p:nvPr/>
        </p:nvSpPr>
        <p:spPr bwMode="auto">
          <a:xfrm>
            <a:off x="7316884" y="3573867"/>
            <a:ext cx="933626" cy="852825"/>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394951"/>
          </a:solidFill>
          <a:ln>
            <a:noFill/>
          </a:ln>
        </p:spPr>
        <p:txBody>
          <a:bodyPr vert="horz" wrap="square" lIns="91440" tIns="45720" rIns="91440" bIns="45720" numCol="1" anchor="t" anchorCtr="0" compatLnSpc="1">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49F72C2D-8090-4532-9605-CB75D6F6E0DD}"/>
              </a:ext>
            </a:extLst>
          </p:cNvPr>
          <p:cNvCxnSpPr/>
          <p:nvPr/>
        </p:nvCxnSpPr>
        <p:spPr>
          <a:xfrm>
            <a:off x="5755317" y="4166109"/>
            <a:ext cx="0" cy="1060409"/>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2F3D7F01-1160-4A7D-B8C1-3A12BEE8CCCF}"/>
              </a:ext>
            </a:extLst>
          </p:cNvPr>
          <p:cNvSpPr txBox="1"/>
          <p:nvPr/>
        </p:nvSpPr>
        <p:spPr>
          <a:xfrm>
            <a:off x="8250510" y="3934641"/>
            <a:ext cx="2473822" cy="755257"/>
          </a:xfrm>
          <a:prstGeom prst="rect">
            <a:avLst/>
          </a:prstGeom>
          <a:solidFill>
            <a:schemeClr val="bg1"/>
          </a:solidFill>
        </p:spPr>
        <p:txBody>
          <a:bodyPr wrap="square" lIns="182880" tIns="182880" rIns="182880" bIns="182880" rtlCol="0" anchor="ctr" anchorCtr="0">
            <a:noAutofit/>
          </a:bodyPr>
          <a:lstStyle/>
          <a:p>
            <a:pPr algn="l"/>
            <a:r>
              <a:rPr lang="en-US" sz="1200" b="1">
                <a:solidFill>
                  <a:srgbClr val="C55A11"/>
                </a:solidFill>
              </a:rPr>
              <a:t>N</a:t>
            </a:r>
            <a:r>
              <a:rPr lang="en-US" sz="1200" b="1"/>
              <a:t>arrative Reporting (NR)</a:t>
            </a:r>
          </a:p>
          <a:p>
            <a:pPr algn="l"/>
            <a:r>
              <a:rPr lang="en-US" sz="1200" b="1"/>
              <a:t>E</a:t>
            </a:r>
            <a:r>
              <a:rPr lang="en-US" sz="1200"/>
              <a:t>nables accessing data from Oracle EPM and Cloud Financials to bring in Charts and Grids with textual narrative in a single report</a:t>
            </a:r>
          </a:p>
          <a:p>
            <a:pPr algn="l"/>
            <a:endParaRPr lang="en-US" sz="1200" b="1"/>
          </a:p>
        </p:txBody>
      </p:sp>
      <p:grpSp>
        <p:nvGrpSpPr>
          <p:cNvPr id="41" name="Group 40">
            <a:extLst>
              <a:ext uri="{FF2B5EF4-FFF2-40B4-BE49-F238E27FC236}">
                <a16:creationId xmlns:a16="http://schemas.microsoft.com/office/drawing/2014/main" id="{28720C9E-5673-4770-9245-52C9DCDC87B3}"/>
              </a:ext>
            </a:extLst>
          </p:cNvPr>
          <p:cNvGrpSpPr/>
          <p:nvPr/>
        </p:nvGrpSpPr>
        <p:grpSpPr>
          <a:xfrm>
            <a:off x="10515108" y="91017"/>
            <a:ext cx="384443" cy="564847"/>
            <a:chOff x="10031310" y="132997"/>
            <a:chExt cx="384443" cy="564847"/>
          </a:xfrm>
        </p:grpSpPr>
        <p:sp>
          <p:nvSpPr>
            <p:cNvPr id="42" name="Flowchart: Connector 41">
              <a:extLst>
                <a:ext uri="{FF2B5EF4-FFF2-40B4-BE49-F238E27FC236}">
                  <a16:creationId xmlns:a16="http://schemas.microsoft.com/office/drawing/2014/main" id="{54930D5C-FF09-4390-B7EC-4D73290BFFB0}"/>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43" name="Graphic 42" descr="Microphone with solid fill">
              <a:extLst>
                <a:ext uri="{FF2B5EF4-FFF2-40B4-BE49-F238E27FC236}">
                  <a16:creationId xmlns:a16="http://schemas.microsoft.com/office/drawing/2014/main" id="{3E0F2454-E3D1-4ADD-A5C7-02403EF3C3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44" name="TextBox 43">
            <a:extLst>
              <a:ext uri="{FF2B5EF4-FFF2-40B4-BE49-F238E27FC236}">
                <a16:creationId xmlns:a16="http://schemas.microsoft.com/office/drawing/2014/main" id="{641F11C0-3C31-4E06-8D65-B320DF9C4DF5}"/>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a:t>
            </a:r>
          </a:p>
        </p:txBody>
      </p:sp>
      <p:sp>
        <p:nvSpPr>
          <p:cNvPr id="3" name="TextBox 2">
            <a:extLst>
              <a:ext uri="{FF2B5EF4-FFF2-40B4-BE49-F238E27FC236}">
                <a16:creationId xmlns:a16="http://schemas.microsoft.com/office/drawing/2014/main" id="{DA6B6E3B-ABFF-1B3F-1074-7CBC98521678}"/>
              </a:ext>
            </a:extLst>
          </p:cNvPr>
          <p:cNvSpPr txBox="1"/>
          <p:nvPr/>
        </p:nvSpPr>
        <p:spPr>
          <a:xfrm>
            <a:off x="157655" y="5988394"/>
            <a:ext cx="2640725" cy="707886"/>
          </a:xfrm>
          <a:prstGeom prst="rect">
            <a:avLst/>
          </a:prstGeom>
          <a:solidFill>
            <a:schemeClr val="bg1">
              <a:lumMod val="95000"/>
            </a:schemeClr>
          </a:solid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r>
              <a:rPr lang="en-US" sz="1100">
                <a:ea typeface="+mn-lt"/>
                <a:cs typeface="+mn-lt"/>
              </a:rPr>
              <a:t>** Slide 42 has the links to the demo recordings for these tools</a:t>
            </a:r>
          </a:p>
        </p:txBody>
      </p:sp>
    </p:spTree>
    <p:extLst>
      <p:ext uri="{BB962C8B-B14F-4D97-AF65-F5344CB8AC3E}">
        <p14:creationId xmlns:p14="http://schemas.microsoft.com/office/powerpoint/2010/main" val="19613340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17767" y="131523"/>
            <a:ext cx="10480301" cy="794052"/>
          </a:xfrm>
        </p:spPr>
        <p:txBody>
          <a:bodyPr vert="horz" lIns="0" tIns="0" rIns="0" bIns="0" rtlCol="0" anchor="t" anchorCtr="0">
            <a:noAutofit/>
          </a:bodyPr>
          <a:lstStyle/>
          <a:p>
            <a:r>
              <a:rPr lang="en-US">
                <a:solidFill>
                  <a:schemeClr val="accent1"/>
                </a:solidFill>
                <a:latin typeface="Arial"/>
                <a:ea typeface="Verdana"/>
                <a:cs typeface="Arial"/>
              </a:rPr>
              <a:t>Salesforce Integration Tool and Strategy – Being Evaluated </a:t>
            </a:r>
            <a:endParaRPr lang="en-US">
              <a:solidFill>
                <a:schemeClr val="accent1"/>
              </a:solidFill>
              <a:ea typeface="Verdana"/>
            </a:endParaRPr>
          </a:p>
        </p:txBody>
      </p:sp>
      <p:pic>
        <p:nvPicPr>
          <p:cNvPr id="86" name="Picture 85" descr="Logo&#10;&#10;Description automatically generated">
            <a:extLst>
              <a:ext uri="{FF2B5EF4-FFF2-40B4-BE49-F238E27FC236}">
                <a16:creationId xmlns:a16="http://schemas.microsoft.com/office/drawing/2014/main" id="{223A868B-4701-4982-9F87-23F4B9378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93519" y="886919"/>
            <a:ext cx="1464727" cy="787600"/>
          </a:xfrm>
          <a:prstGeom prst="rect">
            <a:avLst/>
          </a:prstGeom>
        </p:spPr>
      </p:pic>
      <p:pic>
        <p:nvPicPr>
          <p:cNvPr id="7" name="Picture 7" descr="Graphical user interface, text, chat or text message&#10;&#10;Description automatically generated">
            <a:extLst>
              <a:ext uri="{FF2B5EF4-FFF2-40B4-BE49-F238E27FC236}">
                <a16:creationId xmlns:a16="http://schemas.microsoft.com/office/drawing/2014/main" id="{DEFF3C2F-598E-6A58-A4A0-90A61B01AA83}"/>
              </a:ext>
            </a:extLst>
          </p:cNvPr>
          <p:cNvPicPr>
            <a:picLocks noChangeAspect="1"/>
          </p:cNvPicPr>
          <p:nvPr/>
        </p:nvPicPr>
        <p:blipFill rotWithShape="1">
          <a:blip r:embed="rId4"/>
          <a:srcRect r="33333" b="-1439"/>
          <a:stretch/>
        </p:blipFill>
        <p:spPr>
          <a:xfrm>
            <a:off x="1648998" y="846000"/>
            <a:ext cx="1394815" cy="1073253"/>
          </a:xfrm>
          <a:prstGeom prst="rect">
            <a:avLst/>
          </a:prstGeom>
        </p:spPr>
      </p:pic>
      <p:cxnSp>
        <p:nvCxnSpPr>
          <p:cNvPr id="3" name="Straight Arrow Connector 2">
            <a:extLst>
              <a:ext uri="{FF2B5EF4-FFF2-40B4-BE49-F238E27FC236}">
                <a16:creationId xmlns:a16="http://schemas.microsoft.com/office/drawing/2014/main" id="{97353790-2139-FB25-821B-80940B63CD56}"/>
              </a:ext>
            </a:extLst>
          </p:cNvPr>
          <p:cNvCxnSpPr/>
          <p:nvPr/>
        </p:nvCxnSpPr>
        <p:spPr>
          <a:xfrm flipV="1">
            <a:off x="3302836" y="1342181"/>
            <a:ext cx="5598825" cy="99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D13AC37E-536C-298B-AC43-D567E9520E94}"/>
              </a:ext>
            </a:extLst>
          </p:cNvPr>
          <p:cNvSpPr/>
          <p:nvPr/>
        </p:nvSpPr>
        <p:spPr>
          <a:xfrm>
            <a:off x="4957215" y="1157770"/>
            <a:ext cx="2300991" cy="37725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77"/>
            <a:r>
              <a:rPr lang="en-US" sz="1200" b="1">
                <a:solidFill>
                  <a:srgbClr val="000000">
                    <a:lumMod val="95000"/>
                    <a:lumOff val="5000"/>
                  </a:srgbClr>
                </a:solidFill>
                <a:latin typeface="Arial" panose="020B0604020202020204"/>
                <a:cs typeface="Arial"/>
                <a:sym typeface="Arial"/>
              </a:rPr>
              <a:t>Salesforce Connect</a:t>
            </a:r>
            <a:endParaRPr lang="en-US" b="1">
              <a:solidFill>
                <a:srgbClr val="000000">
                  <a:lumMod val="95000"/>
                  <a:lumOff val="5000"/>
                </a:srgbClr>
              </a:solidFill>
              <a:latin typeface="Arial" panose="020B0604020202020204"/>
              <a:sym typeface="Arial"/>
            </a:endParaRPr>
          </a:p>
        </p:txBody>
      </p:sp>
      <p:sp>
        <p:nvSpPr>
          <p:cNvPr id="9" name="TextBox 8">
            <a:extLst>
              <a:ext uri="{FF2B5EF4-FFF2-40B4-BE49-F238E27FC236}">
                <a16:creationId xmlns:a16="http://schemas.microsoft.com/office/drawing/2014/main" id="{F57D78A2-4249-1871-4DB4-291FE47D1CC6}"/>
              </a:ext>
            </a:extLst>
          </p:cNvPr>
          <p:cNvSpPr txBox="1"/>
          <p:nvPr/>
        </p:nvSpPr>
        <p:spPr>
          <a:xfrm>
            <a:off x="974804" y="1987399"/>
            <a:ext cx="2743200" cy="1292662"/>
          </a:xfrm>
          <a:prstGeom prst="rect">
            <a:avLst/>
          </a:prstGeom>
          <a:solidFill>
            <a:schemeClr val="bg1">
              <a:lumMod val="95000"/>
            </a:schemeClr>
          </a:solid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defTabSz="914377"/>
            <a:r>
              <a:rPr lang="en-US" sz="1200" b="1" u="sng">
                <a:solidFill>
                  <a:srgbClr val="000000">
                    <a:lumMod val="75000"/>
                    <a:lumOff val="25000"/>
                  </a:srgbClr>
                </a:solidFill>
                <a:latin typeface="Arial Body"/>
                <a:cs typeface="Arial"/>
                <a:sym typeface="Arial"/>
              </a:rPr>
              <a:t>Salesforce Report Types:</a:t>
            </a:r>
          </a:p>
          <a:p>
            <a:pPr marL="228594" indent="-228594" defTabSz="914377">
              <a:buFont typeface="Arial" panose="020B0604020202020204" pitchFamily="34" charset="0"/>
              <a:buChar char="•"/>
            </a:pPr>
            <a:r>
              <a:rPr lang="en-US" sz="1200">
                <a:solidFill>
                  <a:srgbClr val="FFFFFF">
                    <a:lumMod val="65000"/>
                  </a:srgbClr>
                </a:solidFill>
                <a:latin typeface="Arial Body"/>
                <a:cs typeface="Arial"/>
                <a:sym typeface="Arial"/>
              </a:rPr>
              <a:t>Transcend GTM Reports – Not in scope for Phase 1B</a:t>
            </a:r>
          </a:p>
          <a:p>
            <a:pPr marL="228594" indent="-228594" defTabSz="914377">
              <a:buFont typeface="Arial" panose="020B0604020202020204" pitchFamily="34" charset="0"/>
              <a:buChar char="•"/>
            </a:pPr>
            <a:r>
              <a:rPr lang="en-US" sz="1200" b="1">
                <a:solidFill>
                  <a:srgbClr val="000000">
                    <a:lumMod val="75000"/>
                    <a:lumOff val="25000"/>
                  </a:srgbClr>
                </a:solidFill>
                <a:latin typeface="Arial Body"/>
                <a:cs typeface="Arial"/>
                <a:sym typeface="Arial"/>
              </a:rPr>
              <a:t>Ad-hoc Salesforce Reports – In Scope for Phase 1B</a:t>
            </a:r>
          </a:p>
        </p:txBody>
      </p:sp>
      <p:cxnSp>
        <p:nvCxnSpPr>
          <p:cNvPr id="6" name="Connector: Elbow 5">
            <a:extLst>
              <a:ext uri="{FF2B5EF4-FFF2-40B4-BE49-F238E27FC236}">
                <a16:creationId xmlns:a16="http://schemas.microsoft.com/office/drawing/2014/main" id="{3796EFB3-9A59-4276-8BCF-132D28CEB669}"/>
              </a:ext>
            </a:extLst>
          </p:cNvPr>
          <p:cNvCxnSpPr>
            <a:cxnSpLocks/>
            <a:stCxn id="86" idx="2"/>
            <a:endCxn id="38" idx="0"/>
          </p:cNvCxnSpPr>
          <p:nvPr/>
        </p:nvCxnSpPr>
        <p:spPr>
          <a:xfrm rot="5400000">
            <a:off x="9503580" y="1995152"/>
            <a:ext cx="642937" cy="1670"/>
          </a:xfrm>
          <a:prstGeom prst="bentConnector3">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91E16DAE-7A08-4B03-BACD-0CFCF6AB8F16}"/>
              </a:ext>
            </a:extLst>
          </p:cNvPr>
          <p:cNvCxnSpPr>
            <a:cxnSpLocks/>
            <a:stCxn id="86" idx="2"/>
            <a:endCxn id="39" idx="0"/>
          </p:cNvCxnSpPr>
          <p:nvPr/>
        </p:nvCxnSpPr>
        <p:spPr>
          <a:xfrm rot="16200000" flipH="1">
            <a:off x="10251128" y="1249275"/>
            <a:ext cx="642937" cy="1493424"/>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EADB3EA-E759-49C7-88FD-B87EC0E4C12E}"/>
              </a:ext>
            </a:extLst>
          </p:cNvPr>
          <p:cNvCxnSpPr>
            <a:cxnSpLocks/>
            <a:stCxn id="86" idx="2"/>
            <a:endCxn id="28" idx="0"/>
          </p:cNvCxnSpPr>
          <p:nvPr/>
        </p:nvCxnSpPr>
        <p:spPr>
          <a:xfrm rot="5400000">
            <a:off x="8752871" y="1250769"/>
            <a:ext cx="649263" cy="1496763"/>
          </a:xfrm>
          <a:prstGeom prst="bentConnector3">
            <a:avLst>
              <a:gd name="adj1" fmla="val 50000"/>
            </a:avLst>
          </a:prstGeom>
          <a:ln>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28" name="Table 28">
            <a:extLst>
              <a:ext uri="{FF2B5EF4-FFF2-40B4-BE49-F238E27FC236}">
                <a16:creationId xmlns:a16="http://schemas.microsoft.com/office/drawing/2014/main" id="{F7FF291D-AE90-4502-BF0D-53A26A403C39}"/>
              </a:ext>
            </a:extLst>
          </p:cNvPr>
          <p:cNvGraphicFramePr>
            <a:graphicFrameLocks noGrp="1"/>
          </p:cNvGraphicFramePr>
          <p:nvPr/>
        </p:nvGraphicFramePr>
        <p:xfrm>
          <a:off x="7636160" y="2323782"/>
          <a:ext cx="1385920" cy="956278"/>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86873">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Order Header</a:t>
                      </a:r>
                    </a:p>
                  </a:txBody>
                  <a:tcPr marL="121920" marR="121920" marT="60960" marB="60960" anchor="ctr">
                    <a:solidFill>
                      <a:schemeClr val="bg1">
                        <a:lumMod val="95000"/>
                      </a:schemeClr>
                    </a:solidFill>
                  </a:tcPr>
                </a:tc>
                <a:extLst>
                  <a:ext uri="{0D108BD9-81ED-4DB2-BD59-A6C34878D82A}">
                    <a16:rowId xmlns:a16="http://schemas.microsoft.com/office/drawing/2014/main" val="4134837586"/>
                  </a:ext>
                </a:extLst>
              </a:tr>
              <a:tr h="46940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Order Line </a:t>
                      </a:r>
                    </a:p>
                  </a:txBody>
                  <a:tcPr marL="121920" marR="121920" marT="60960" marB="60960" anchor="ctr">
                    <a:solidFill>
                      <a:schemeClr val="bg1">
                        <a:lumMod val="95000"/>
                      </a:schemeClr>
                    </a:solidFill>
                  </a:tcPr>
                </a:tc>
                <a:extLst>
                  <a:ext uri="{0D108BD9-81ED-4DB2-BD59-A6C34878D82A}">
                    <a16:rowId xmlns:a16="http://schemas.microsoft.com/office/drawing/2014/main" val="235317805"/>
                  </a:ext>
                </a:extLst>
              </a:tr>
            </a:tbl>
          </a:graphicData>
        </a:graphic>
      </p:graphicFrame>
      <p:graphicFrame>
        <p:nvGraphicFramePr>
          <p:cNvPr id="38" name="Table 28">
            <a:extLst>
              <a:ext uri="{FF2B5EF4-FFF2-40B4-BE49-F238E27FC236}">
                <a16:creationId xmlns:a16="http://schemas.microsoft.com/office/drawing/2014/main" id="{0FCDCA73-6CCE-4E90-9C43-DC4954DD0372}"/>
              </a:ext>
            </a:extLst>
          </p:cNvPr>
          <p:cNvGraphicFramePr>
            <a:graphicFrameLocks noGrp="1"/>
          </p:cNvGraphicFramePr>
          <p:nvPr/>
        </p:nvGraphicFramePr>
        <p:xfrm>
          <a:off x="9131253" y="2317456"/>
          <a:ext cx="1385920" cy="962606"/>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90095">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Invoice Header</a:t>
                      </a:r>
                    </a:p>
                  </a:txBody>
                  <a:tcPr marL="121920" marR="121920" marT="60960" marB="60960" anchor="ctr">
                    <a:solidFill>
                      <a:schemeClr val="bg1">
                        <a:lumMod val="95000"/>
                      </a:schemeClr>
                    </a:solidFill>
                  </a:tcPr>
                </a:tc>
                <a:extLst>
                  <a:ext uri="{0D108BD9-81ED-4DB2-BD59-A6C34878D82A}">
                    <a16:rowId xmlns:a16="http://schemas.microsoft.com/office/drawing/2014/main" val="4134837586"/>
                  </a:ext>
                </a:extLst>
              </a:tr>
              <a:tr h="472511">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Invoice Line </a:t>
                      </a:r>
                    </a:p>
                  </a:txBody>
                  <a:tcPr marL="121920" marR="121920" marT="60960" marB="60960" anchor="ctr">
                    <a:solidFill>
                      <a:schemeClr val="bg1">
                        <a:lumMod val="95000"/>
                      </a:schemeClr>
                    </a:solidFill>
                  </a:tcPr>
                </a:tc>
                <a:extLst>
                  <a:ext uri="{0D108BD9-81ED-4DB2-BD59-A6C34878D82A}">
                    <a16:rowId xmlns:a16="http://schemas.microsoft.com/office/drawing/2014/main" val="235317805"/>
                  </a:ext>
                </a:extLst>
              </a:tr>
            </a:tbl>
          </a:graphicData>
        </a:graphic>
      </p:graphicFrame>
      <p:graphicFrame>
        <p:nvGraphicFramePr>
          <p:cNvPr id="39" name="Table 28">
            <a:extLst>
              <a:ext uri="{FF2B5EF4-FFF2-40B4-BE49-F238E27FC236}">
                <a16:creationId xmlns:a16="http://schemas.microsoft.com/office/drawing/2014/main" id="{807F5438-3EA0-4983-9A7B-83B7F9B5C80F}"/>
              </a:ext>
            </a:extLst>
          </p:cNvPr>
          <p:cNvGraphicFramePr>
            <a:graphicFrameLocks noGrp="1"/>
          </p:cNvGraphicFramePr>
          <p:nvPr/>
        </p:nvGraphicFramePr>
        <p:xfrm>
          <a:off x="10626347" y="2317456"/>
          <a:ext cx="1385920" cy="975360"/>
        </p:xfrm>
        <a:graphic>
          <a:graphicData uri="http://schemas.openxmlformats.org/drawingml/2006/table">
            <a:tbl>
              <a:tblPr firstRow="1" bandRow="1"/>
              <a:tblGrid>
                <a:gridCol w="1385920">
                  <a:extLst>
                    <a:ext uri="{9D8B030D-6E8A-4147-A177-3AD203B41FA5}">
                      <a16:colId xmlns:a16="http://schemas.microsoft.com/office/drawing/2014/main" val="2143498872"/>
                    </a:ext>
                  </a:extLst>
                </a:gridCol>
              </a:tblGrid>
              <a:tr h="487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mn-lt"/>
                          <a:ea typeface="Arial"/>
                          <a:cs typeface="Arial"/>
                        </a:rPr>
                        <a:t>Subscription  Header</a:t>
                      </a:r>
                    </a:p>
                  </a:txBody>
                  <a:tcPr marL="121920" marR="121920" marT="60960" marB="60960">
                    <a:solidFill>
                      <a:schemeClr val="bg1">
                        <a:lumMod val="95000"/>
                      </a:schemeClr>
                    </a:solidFill>
                  </a:tcPr>
                </a:tc>
                <a:extLst>
                  <a:ext uri="{0D108BD9-81ED-4DB2-BD59-A6C34878D82A}">
                    <a16:rowId xmlns:a16="http://schemas.microsoft.com/office/drawing/2014/main" val="4134837586"/>
                  </a:ext>
                </a:extLst>
              </a:tr>
              <a:tr h="487680">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sz="1200" b="1" i="0" kern="1200">
                          <a:solidFill>
                            <a:schemeClr val="accent6">
                              <a:lumMod val="75000"/>
                              <a:lumOff val="25000"/>
                            </a:schemeClr>
                          </a:solidFill>
                          <a:latin typeface="Arial"/>
                          <a:ea typeface="Arial"/>
                          <a:cs typeface="Arial"/>
                        </a:rPr>
                        <a:t>Subscription</a:t>
                      </a:r>
                      <a:r>
                        <a:rPr lang="en-US" sz="1200" b="1" i="0" kern="1200">
                          <a:solidFill>
                            <a:schemeClr val="accent6">
                              <a:lumMod val="75000"/>
                              <a:lumOff val="25000"/>
                            </a:schemeClr>
                          </a:solidFill>
                          <a:latin typeface="+mn-lt"/>
                          <a:ea typeface="Arial"/>
                          <a:cs typeface="Arial"/>
                        </a:rPr>
                        <a:t> Line </a:t>
                      </a:r>
                    </a:p>
                  </a:txBody>
                  <a:tcPr marL="121920" marR="121920" marT="60960" marB="60960">
                    <a:solidFill>
                      <a:schemeClr val="bg1">
                        <a:lumMod val="95000"/>
                      </a:schemeClr>
                    </a:solidFill>
                  </a:tcPr>
                </a:tc>
                <a:extLst>
                  <a:ext uri="{0D108BD9-81ED-4DB2-BD59-A6C34878D82A}">
                    <a16:rowId xmlns:a16="http://schemas.microsoft.com/office/drawing/2014/main" val="235317805"/>
                  </a:ext>
                </a:extLst>
              </a:tr>
            </a:tbl>
          </a:graphicData>
        </a:graphic>
      </p:graphicFrame>
      <p:sp>
        <p:nvSpPr>
          <p:cNvPr id="45" name="Isosceles Triangle 44">
            <a:extLst>
              <a:ext uri="{FF2B5EF4-FFF2-40B4-BE49-F238E27FC236}">
                <a16:creationId xmlns:a16="http://schemas.microsoft.com/office/drawing/2014/main" id="{FF206C67-60A7-4FC3-BDEE-34B3C7448F91}"/>
              </a:ext>
            </a:extLst>
          </p:cNvPr>
          <p:cNvSpPr/>
          <p:nvPr/>
        </p:nvSpPr>
        <p:spPr>
          <a:xfrm rot="10800000">
            <a:off x="841365" y="3987260"/>
            <a:ext cx="11162675" cy="1364344"/>
          </a:xfrm>
          <a:prstGeom prst="triangl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endParaRPr lang="en-US" sz="1867" kern="0">
              <a:solidFill>
                <a:srgbClr val="6B767D"/>
              </a:solidFill>
              <a:latin typeface="Arial" panose="020B0604020202020204"/>
              <a:sym typeface="Arial"/>
            </a:endParaRPr>
          </a:p>
        </p:txBody>
      </p:sp>
      <p:sp>
        <p:nvSpPr>
          <p:cNvPr id="47" name="TextBox 46">
            <a:extLst>
              <a:ext uri="{FF2B5EF4-FFF2-40B4-BE49-F238E27FC236}">
                <a16:creationId xmlns:a16="http://schemas.microsoft.com/office/drawing/2014/main" id="{2661213A-B78A-4F5D-9CFF-F07D1ECB899E}"/>
              </a:ext>
            </a:extLst>
          </p:cNvPr>
          <p:cNvSpPr txBox="1"/>
          <p:nvPr/>
        </p:nvSpPr>
        <p:spPr>
          <a:xfrm>
            <a:off x="841365" y="3767632"/>
            <a:ext cx="11162675" cy="553998"/>
          </a:xfrm>
          <a:prstGeom prst="rect">
            <a:avLst/>
          </a:prstGeom>
          <a:solidFill>
            <a:schemeClr val="bg1"/>
          </a:solidFill>
          <a:ln>
            <a:solidFill>
              <a:schemeClr val="accent1"/>
            </a:solidFill>
          </a:ln>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pPr defTabSz="914377"/>
            <a:r>
              <a:rPr lang="en-US" sz="1200">
                <a:solidFill>
                  <a:srgbClr val="6B767D"/>
                </a:solidFill>
                <a:latin typeface="Arial Body"/>
                <a:cs typeface="Arial"/>
                <a:sym typeface="Arial"/>
              </a:rPr>
              <a:t>Ability to configure external object data access in Salesforce to Oracle Cloud ERP via Salesforce Connect (ODATA) integration to Oracle. </a:t>
            </a:r>
          </a:p>
        </p:txBody>
      </p:sp>
      <p:graphicFrame>
        <p:nvGraphicFramePr>
          <p:cNvPr id="46" name="Table 47">
            <a:extLst>
              <a:ext uri="{FF2B5EF4-FFF2-40B4-BE49-F238E27FC236}">
                <a16:creationId xmlns:a16="http://schemas.microsoft.com/office/drawing/2014/main" id="{4A5F969F-E783-4D55-A792-7F9360DF81F2}"/>
              </a:ext>
            </a:extLst>
          </p:cNvPr>
          <p:cNvGraphicFramePr>
            <a:graphicFrameLocks noGrp="1"/>
          </p:cNvGraphicFramePr>
          <p:nvPr>
            <p:extLst>
              <p:ext uri="{D42A27DB-BD31-4B8C-83A1-F6EECF244321}">
                <p14:modId xmlns:p14="http://schemas.microsoft.com/office/powerpoint/2010/main" val="2566421189"/>
              </p:ext>
            </p:extLst>
          </p:nvPr>
        </p:nvGraphicFramePr>
        <p:xfrm>
          <a:off x="841365" y="4607576"/>
          <a:ext cx="11162672" cy="1706880"/>
        </p:xfrm>
        <a:graphic>
          <a:graphicData uri="http://schemas.openxmlformats.org/drawingml/2006/table">
            <a:tbl>
              <a:tblPr firstRow="1" bandRow="1"/>
              <a:tblGrid>
                <a:gridCol w="9690761">
                  <a:extLst>
                    <a:ext uri="{9D8B030D-6E8A-4147-A177-3AD203B41FA5}">
                      <a16:colId xmlns:a16="http://schemas.microsoft.com/office/drawing/2014/main" val="1109482548"/>
                    </a:ext>
                  </a:extLst>
                </a:gridCol>
                <a:gridCol w="1471911">
                  <a:extLst>
                    <a:ext uri="{9D8B030D-6E8A-4147-A177-3AD203B41FA5}">
                      <a16:colId xmlns:a16="http://schemas.microsoft.com/office/drawing/2014/main" val="3543578436"/>
                    </a:ext>
                  </a:extLst>
                </a:gridCol>
              </a:tblGrid>
              <a:tr h="304800">
                <a:tc>
                  <a:txBody>
                    <a:bodyPr/>
                    <a:lstStyle/>
                    <a:p>
                      <a:r>
                        <a:rPr lang="en-US" sz="1200" b="0" kern="1200" dirty="0">
                          <a:solidFill>
                            <a:srgbClr val="6B767D"/>
                          </a:solidFill>
                        </a:rPr>
                        <a:t>Utilize Salesforce connect to integrate with Oracle Cloud</a:t>
                      </a:r>
                      <a:endParaRPr lang="en-US" sz="1200" dirty="0">
                        <a:latin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r>
                        <a:rPr lang="en-US" sz="1200" b="1">
                          <a:solidFill>
                            <a:schemeClr val="tx1">
                              <a:lumMod val="50000"/>
                            </a:schemeClr>
                          </a:solidFill>
                        </a:rPr>
                        <a:t>Deloitte</a:t>
                      </a:r>
                      <a:endParaRPr lang="en-US" sz="1200" b="1">
                        <a:solidFill>
                          <a:schemeClr val="tx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314656050"/>
                  </a:ext>
                </a:extLst>
              </a:tr>
              <a:tr h="3048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kern="1200">
                          <a:solidFill>
                            <a:srgbClr val="6B767D"/>
                          </a:solidFill>
                        </a:rPr>
                        <a:t>Configure External Objects on the Salesforce platform that will connect to specific Oracle ERP tables</a:t>
                      </a:r>
                      <a:endParaRPr lang="en-US" sz="1200" b="0" i="0" kern="1200">
                        <a:solidFill>
                          <a:srgbClr val="6B767D"/>
                        </a:solidFill>
                        <a:latin typeface="+mn-lt"/>
                        <a:ea typeface="Arial"/>
                        <a:cs typeface="Arial"/>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a:solidFill>
                            <a:schemeClr val="tx1">
                              <a:lumMod val="50000"/>
                            </a:schemeClr>
                          </a:solidFill>
                        </a:rPr>
                        <a:t>Deloitte</a:t>
                      </a:r>
                      <a:endParaRPr lang="en-US" sz="1200" b="1">
                        <a:solidFill>
                          <a:schemeClr val="tx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858192873"/>
                  </a:ext>
                </a:extLst>
              </a:tr>
              <a:tr h="304800">
                <a:tc>
                  <a:txBody>
                    <a:bodyPr/>
                    <a:lstStyle/>
                    <a:p>
                      <a:r>
                        <a:rPr lang="en-US" sz="1200" b="0" kern="1200">
                          <a:solidFill>
                            <a:srgbClr val="6B767D"/>
                          </a:solidFill>
                        </a:rPr>
                        <a:t>Configure additional Salesforce External Objects to enable data from additional Oracle ERP tables to be displayed within Salesforce</a:t>
                      </a:r>
                      <a:endParaRPr lang="en-US" sz="1200">
                        <a:latin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endParaRPr lang="en-US" sz="1200" b="1" dirty="0">
                        <a:solidFill>
                          <a:schemeClr val="tx1">
                            <a:lumMod val="50000"/>
                          </a:schemeClr>
                        </a:solidFill>
                        <a:latin typeface="+mn-lt"/>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490342820"/>
                  </a:ext>
                </a:extLst>
              </a:tr>
              <a:tr h="30480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0" kern="1200">
                          <a:solidFill>
                            <a:srgbClr val="6B767D"/>
                          </a:solidFill>
                        </a:rPr>
                        <a:t>Configure</a:t>
                      </a:r>
                      <a:r>
                        <a:rPr lang="en-US" sz="1200" kern="1200">
                          <a:solidFill>
                            <a:srgbClr val="6B767D"/>
                          </a:solidFill>
                        </a:rPr>
                        <a:t> Custom Report Types in Salesforce that join Oracle ERP data to Salesforce data</a:t>
                      </a:r>
                      <a:endParaRPr lang="en-US" sz="1200" kern="1200">
                        <a:solidFill>
                          <a:srgbClr val="6B767D"/>
                        </a:solidFill>
                        <a:latin typeface="+mn-lt"/>
                        <a:ea typeface="+mn-lt"/>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lumMod val="50000"/>
                          </a:schemeClr>
                        </a:solidFill>
                        <a:effectLst/>
                        <a:uLnTx/>
                        <a:uFillTx/>
                        <a:latin typeface="+mn-lt"/>
                        <a:cs typeface="Arial"/>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181052904"/>
                  </a:ext>
                </a:extLst>
              </a:tr>
              <a:tr h="48768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kern="1200">
                          <a:solidFill>
                            <a:srgbClr val="6B767D"/>
                          </a:solidFill>
                        </a:rPr>
                        <a:t>Build any new Salesforce reports for GTM users that combines and displays transaction-related data from Oracle that is related to Salesforce Accounts, Quotes, and Opportunities</a:t>
                      </a:r>
                      <a:endParaRPr lang="en-US" sz="1200" b="0" i="0" kern="1200">
                        <a:solidFill>
                          <a:srgbClr val="6B767D"/>
                        </a:solidFill>
                        <a:latin typeface="+mn-lt"/>
                        <a:ea typeface="Arial"/>
                        <a:cs typeface="Arial"/>
                      </a:endParaRPr>
                    </a:p>
                  </a:txBody>
                  <a:tcPr marL="121920" marR="121920" marT="60960" marB="60960">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tx1">
                            <a:lumMod val="50000"/>
                          </a:schemeClr>
                        </a:solidFill>
                        <a:effectLst/>
                        <a:uLnTx/>
                        <a:uFillTx/>
                        <a:latin typeface="+mn-lt"/>
                        <a:cs typeface="Arial"/>
                      </a:endParaRPr>
                    </a:p>
                  </a:txBody>
                  <a:tcPr marL="121920" marR="121920" marT="60960" marB="60960"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124022860"/>
                  </a:ext>
                </a:extLst>
              </a:tr>
            </a:tbl>
          </a:graphicData>
        </a:graphic>
      </p:graphicFrame>
      <p:sp>
        <p:nvSpPr>
          <p:cNvPr id="48" name="Rectangle 47">
            <a:extLst>
              <a:ext uri="{FF2B5EF4-FFF2-40B4-BE49-F238E27FC236}">
                <a16:creationId xmlns:a16="http://schemas.microsoft.com/office/drawing/2014/main" id="{A65E5495-355F-4A86-A217-D106F927FE72}"/>
              </a:ext>
            </a:extLst>
          </p:cNvPr>
          <p:cNvSpPr/>
          <p:nvPr/>
        </p:nvSpPr>
        <p:spPr>
          <a:xfrm>
            <a:off x="517767" y="3766735"/>
            <a:ext cx="323599" cy="555784"/>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r>
              <a:rPr lang="en-US" sz="1200" b="1" kern="0">
                <a:solidFill>
                  <a:srgbClr val="FFFFFF"/>
                </a:solidFill>
                <a:latin typeface="Arial" panose="020B0604020202020204"/>
                <a:sym typeface="Arial"/>
              </a:rPr>
              <a:t>REQ</a:t>
            </a:r>
          </a:p>
        </p:txBody>
      </p:sp>
      <p:sp>
        <p:nvSpPr>
          <p:cNvPr id="50" name="Rectangle 49">
            <a:extLst>
              <a:ext uri="{FF2B5EF4-FFF2-40B4-BE49-F238E27FC236}">
                <a16:creationId xmlns:a16="http://schemas.microsoft.com/office/drawing/2014/main" id="{C4C6A147-76A1-4B2D-AE25-BBC4B38B6482}"/>
              </a:ext>
            </a:extLst>
          </p:cNvPr>
          <p:cNvSpPr/>
          <p:nvPr/>
        </p:nvSpPr>
        <p:spPr>
          <a:xfrm>
            <a:off x="517765" y="4590142"/>
            <a:ext cx="323599" cy="1724313"/>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243840" tIns="243840" rIns="243840" bIns="243840" rtlCol="0" anchor="ctr"/>
          <a:lstStyle/>
          <a:p>
            <a:pPr defTabSz="1219170">
              <a:buClr>
                <a:srgbClr val="000000"/>
              </a:buClr>
            </a:pPr>
            <a:r>
              <a:rPr lang="en-US" sz="1200" b="1" kern="0">
                <a:solidFill>
                  <a:srgbClr val="FFFFFF"/>
                </a:solidFill>
                <a:latin typeface="Arial" panose="020B0604020202020204"/>
                <a:sym typeface="Arial"/>
              </a:rPr>
              <a:t>APPROACH</a:t>
            </a:r>
          </a:p>
        </p:txBody>
      </p:sp>
      <p:sp>
        <p:nvSpPr>
          <p:cNvPr id="4" name="Rectangle 3">
            <a:extLst>
              <a:ext uri="{FF2B5EF4-FFF2-40B4-BE49-F238E27FC236}">
                <a16:creationId xmlns:a16="http://schemas.microsoft.com/office/drawing/2014/main" id="{A9FA23F3-18FF-A7BC-BBF4-6944746B8720}"/>
              </a:ext>
            </a:extLst>
          </p:cNvPr>
          <p:cNvSpPr/>
          <p:nvPr/>
        </p:nvSpPr>
        <p:spPr>
          <a:xfrm>
            <a:off x="7451835" y="3326526"/>
            <a:ext cx="4382811" cy="25750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r>
              <a:rPr lang="en-US" sz="900">
                <a:solidFill>
                  <a:srgbClr val="353A3E"/>
                </a:solidFill>
                <a:latin typeface="Arial Body"/>
                <a:cs typeface="Arial"/>
              </a:rPr>
              <a:t>6 External Objects to be configured in Salesforce</a:t>
            </a:r>
            <a:endParaRPr lang="en-US" sz="900">
              <a:solidFill>
                <a:srgbClr val="353A3E"/>
              </a:solidFill>
              <a:latin typeface="Arial Body"/>
            </a:endParaRPr>
          </a:p>
        </p:txBody>
      </p:sp>
      <p:sp>
        <p:nvSpPr>
          <p:cNvPr id="10" name="TextBox 9">
            <a:extLst>
              <a:ext uri="{FF2B5EF4-FFF2-40B4-BE49-F238E27FC236}">
                <a16:creationId xmlns:a16="http://schemas.microsoft.com/office/drawing/2014/main" id="{7EB37DAB-532C-4E5A-B974-9551FD5FA360}"/>
              </a:ext>
            </a:extLst>
          </p:cNvPr>
          <p:cNvSpPr txBox="1"/>
          <p:nvPr/>
        </p:nvSpPr>
        <p:spPr>
          <a:xfrm>
            <a:off x="328577" y="566963"/>
            <a:ext cx="11232801" cy="175521"/>
          </a:xfrm>
          <a:prstGeom prst="rect">
            <a:avLst/>
          </a:prstGeom>
          <a:noFill/>
        </p:spPr>
        <p:txBody>
          <a:bodyPr wrap="square" lIns="182880" tIns="182880" rIns="182880" bIns="182880" rtlCol="0" anchor="ctr" anchorCtr="0">
            <a:noAutofit/>
          </a:bodyPr>
          <a:lstStyle/>
          <a:p>
            <a:pPr algn="l"/>
            <a:r>
              <a:rPr lang="en-US" sz="1400">
                <a:solidFill>
                  <a:schemeClr val="bg1">
                    <a:lumMod val="65000"/>
                  </a:schemeClr>
                </a:solidFill>
              </a:rPr>
              <a:t>Salesforce connect is being evaluated to support the data integration and reporting out of salesforce </a:t>
            </a:r>
          </a:p>
        </p:txBody>
      </p:sp>
      <p:grpSp>
        <p:nvGrpSpPr>
          <p:cNvPr id="26" name="Group 25">
            <a:extLst>
              <a:ext uri="{FF2B5EF4-FFF2-40B4-BE49-F238E27FC236}">
                <a16:creationId xmlns:a16="http://schemas.microsoft.com/office/drawing/2014/main" id="{42DFFCDB-33E3-47B6-ADC8-193F1AD4E4BF}"/>
              </a:ext>
            </a:extLst>
          </p:cNvPr>
          <p:cNvGrpSpPr/>
          <p:nvPr/>
        </p:nvGrpSpPr>
        <p:grpSpPr>
          <a:xfrm>
            <a:off x="10515108" y="91017"/>
            <a:ext cx="384443" cy="564847"/>
            <a:chOff x="10031310" y="132997"/>
            <a:chExt cx="384443" cy="564847"/>
          </a:xfrm>
        </p:grpSpPr>
        <p:sp>
          <p:nvSpPr>
            <p:cNvPr id="27" name="Flowchart: Connector 26">
              <a:extLst>
                <a:ext uri="{FF2B5EF4-FFF2-40B4-BE49-F238E27FC236}">
                  <a16:creationId xmlns:a16="http://schemas.microsoft.com/office/drawing/2014/main" id="{CAFDED13-B8E3-4420-A1BE-DA248162532E}"/>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29" name="Graphic 28" descr="Microphone with solid fill">
              <a:extLst>
                <a:ext uri="{FF2B5EF4-FFF2-40B4-BE49-F238E27FC236}">
                  <a16:creationId xmlns:a16="http://schemas.microsoft.com/office/drawing/2014/main" id="{52322129-12BD-4134-8DDB-F994224C52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331" y="225755"/>
              <a:ext cx="363422" cy="363422"/>
            </a:xfrm>
            <a:prstGeom prst="rect">
              <a:avLst/>
            </a:prstGeom>
          </p:spPr>
        </p:pic>
      </p:grpSp>
      <p:sp>
        <p:nvSpPr>
          <p:cNvPr id="30" name="TextBox 29">
            <a:extLst>
              <a:ext uri="{FF2B5EF4-FFF2-40B4-BE49-F238E27FC236}">
                <a16:creationId xmlns:a16="http://schemas.microsoft.com/office/drawing/2014/main" id="{2B7C2000-5F7E-43A2-B196-A5E637E7B88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a:t>
            </a:r>
          </a:p>
        </p:txBody>
      </p:sp>
    </p:spTree>
    <p:extLst>
      <p:ext uri="{BB962C8B-B14F-4D97-AF65-F5344CB8AC3E}">
        <p14:creationId xmlns:p14="http://schemas.microsoft.com/office/powerpoint/2010/main" val="2981745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Reporting Tools Rationalization</a:t>
            </a:r>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402245"/>
          </a:xfrm>
          <a:prstGeom prst="rect">
            <a:avLst/>
          </a:prstGeom>
        </p:spPr>
        <p:txBody>
          <a:bodyPr lIns="0" tIns="0" rIns="0" bIns="0">
            <a:noAutofit/>
          </a:bodyPr>
          <a:lstStyle/>
          <a:p>
            <a:pPr>
              <a:lnSpc>
                <a:spcPct val="90000"/>
              </a:lnSpc>
              <a:spcBef>
                <a:spcPts val="1000"/>
              </a:spcBef>
            </a:pPr>
            <a:r>
              <a:rPr lang="en-GB" sz="1200">
                <a:solidFill>
                  <a:srgbClr val="575757"/>
                </a:solidFill>
                <a:latin typeface="+mj-lt"/>
                <a:ea typeface="Open Sans" panose="020B0606030504020204" pitchFamily="34" charset="0"/>
                <a:cs typeface="Open Sans" panose="020B0606030504020204" pitchFamily="34" charset="0"/>
              </a:rPr>
              <a:t>The flowchart below illustrates the typical rationalization steps that will be followed to identify the best-fit Reporting Tool for the requirements. Fit-Gap analysis will be performed to leverage standard (Out of the Box) Reports, where available, to meet the requirements.</a:t>
            </a:r>
          </a:p>
        </p:txBody>
      </p:sp>
      <p:pic>
        <p:nvPicPr>
          <p:cNvPr id="4" name="Picture 3">
            <a:extLst>
              <a:ext uri="{FF2B5EF4-FFF2-40B4-BE49-F238E27FC236}">
                <a16:creationId xmlns:a16="http://schemas.microsoft.com/office/drawing/2014/main" id="{F01E613A-C5C8-4423-A5E3-0A342506F156}"/>
              </a:ext>
            </a:extLst>
          </p:cNvPr>
          <p:cNvPicPr>
            <a:picLocks noChangeAspect="1"/>
          </p:cNvPicPr>
          <p:nvPr/>
        </p:nvPicPr>
        <p:blipFill>
          <a:blip r:embed="rId3"/>
          <a:stretch>
            <a:fillRect/>
          </a:stretch>
        </p:blipFill>
        <p:spPr>
          <a:xfrm>
            <a:off x="0" y="1301330"/>
            <a:ext cx="12192000" cy="4255340"/>
          </a:xfrm>
          <a:prstGeom prst="rect">
            <a:avLst/>
          </a:prstGeom>
        </p:spPr>
      </p:pic>
      <p:grpSp>
        <p:nvGrpSpPr>
          <p:cNvPr id="5" name="Group 4">
            <a:extLst>
              <a:ext uri="{FF2B5EF4-FFF2-40B4-BE49-F238E27FC236}">
                <a16:creationId xmlns:a16="http://schemas.microsoft.com/office/drawing/2014/main" id="{07FECD06-801D-4C63-A20F-79569D7DE99A}"/>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BD415ADA-76D6-42AD-BB73-7886D1A3E76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 name="Graphic 6" descr="Microphone with solid fill">
              <a:extLst>
                <a:ext uri="{FF2B5EF4-FFF2-40B4-BE49-F238E27FC236}">
                  <a16:creationId xmlns:a16="http://schemas.microsoft.com/office/drawing/2014/main" id="{A55DE6C5-44F2-4CF2-AAC2-58F95319318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8" name="TextBox 7">
            <a:extLst>
              <a:ext uri="{FF2B5EF4-FFF2-40B4-BE49-F238E27FC236}">
                <a16:creationId xmlns:a16="http://schemas.microsoft.com/office/drawing/2014/main" id="{840507B9-9A12-48DF-8857-FE9B417762D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 </a:t>
            </a:r>
          </a:p>
        </p:txBody>
      </p:sp>
    </p:spTree>
    <p:extLst>
      <p:ext uri="{BB962C8B-B14F-4D97-AF65-F5344CB8AC3E}">
        <p14:creationId xmlns:p14="http://schemas.microsoft.com/office/powerpoint/2010/main" val="1074348383"/>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1126712"/>
            <a:ext cx="10480301" cy="794052"/>
          </a:xfrm>
        </p:spPr>
        <p:txBody>
          <a:bodyPr>
            <a:noAutofit/>
          </a:bodyPr>
          <a:lstStyle/>
          <a:p>
            <a:r>
              <a:rPr lang="en-US" sz="2400">
                <a:solidFill>
                  <a:schemeClr val="accent1"/>
                </a:solidFill>
              </a:rPr>
              <a:t>Oracle Decision Data Point Matrix</a:t>
            </a:r>
            <a:br>
              <a:rPr lang="en-US" sz="2400">
                <a:solidFill>
                  <a:schemeClr val="accent1"/>
                </a:solidFill>
              </a:rPr>
            </a:br>
            <a:endParaRPr lang="en-US" sz="4000">
              <a:solidFill>
                <a:schemeClr val="accent1"/>
              </a:solidFill>
            </a:endParaRPr>
          </a:p>
        </p:txBody>
      </p:sp>
      <p:graphicFrame>
        <p:nvGraphicFramePr>
          <p:cNvPr id="23" name="Table 2">
            <a:extLst>
              <a:ext uri="{FF2B5EF4-FFF2-40B4-BE49-F238E27FC236}">
                <a16:creationId xmlns:a16="http://schemas.microsoft.com/office/drawing/2014/main" id="{96816175-9FA4-4677-98DF-632395A344CC}"/>
              </a:ext>
            </a:extLst>
          </p:cNvPr>
          <p:cNvGraphicFramePr>
            <a:graphicFrameLocks noGrp="1"/>
          </p:cNvGraphicFramePr>
          <p:nvPr/>
        </p:nvGraphicFramePr>
        <p:xfrm>
          <a:off x="630190" y="1710686"/>
          <a:ext cx="10480303" cy="3178584"/>
        </p:xfrm>
        <a:graphic>
          <a:graphicData uri="http://schemas.openxmlformats.org/drawingml/2006/table">
            <a:tbl>
              <a:tblPr firstRow="1" bandRow="1">
                <a:tableStyleId>{5C22544A-7EE6-4342-B048-85BDC9FD1C3A}</a:tableStyleId>
              </a:tblPr>
              <a:tblGrid>
                <a:gridCol w="1270963">
                  <a:extLst>
                    <a:ext uri="{9D8B030D-6E8A-4147-A177-3AD203B41FA5}">
                      <a16:colId xmlns:a16="http://schemas.microsoft.com/office/drawing/2014/main" val="3191387373"/>
                    </a:ext>
                  </a:extLst>
                </a:gridCol>
                <a:gridCol w="1841868">
                  <a:extLst>
                    <a:ext uri="{9D8B030D-6E8A-4147-A177-3AD203B41FA5}">
                      <a16:colId xmlns:a16="http://schemas.microsoft.com/office/drawing/2014/main" val="1358470260"/>
                    </a:ext>
                  </a:extLst>
                </a:gridCol>
                <a:gridCol w="1841868">
                  <a:extLst>
                    <a:ext uri="{9D8B030D-6E8A-4147-A177-3AD203B41FA5}">
                      <a16:colId xmlns:a16="http://schemas.microsoft.com/office/drawing/2014/main" val="896112912"/>
                    </a:ext>
                  </a:extLst>
                </a:gridCol>
                <a:gridCol w="1841868">
                  <a:extLst>
                    <a:ext uri="{9D8B030D-6E8A-4147-A177-3AD203B41FA5}">
                      <a16:colId xmlns:a16="http://schemas.microsoft.com/office/drawing/2014/main" val="3871645117"/>
                    </a:ext>
                  </a:extLst>
                </a:gridCol>
                <a:gridCol w="1841868">
                  <a:extLst>
                    <a:ext uri="{9D8B030D-6E8A-4147-A177-3AD203B41FA5}">
                      <a16:colId xmlns:a16="http://schemas.microsoft.com/office/drawing/2014/main" val="3206679376"/>
                    </a:ext>
                  </a:extLst>
                </a:gridCol>
                <a:gridCol w="1841868">
                  <a:extLst>
                    <a:ext uri="{9D8B030D-6E8A-4147-A177-3AD203B41FA5}">
                      <a16:colId xmlns:a16="http://schemas.microsoft.com/office/drawing/2014/main" val="4013264633"/>
                    </a:ext>
                  </a:extLst>
                </a:gridCol>
              </a:tblGrid>
              <a:tr h="428694">
                <a:tc>
                  <a:txBody>
                    <a:bodyPr/>
                    <a:lstStyle/>
                    <a:p>
                      <a:pPr algn="ctr" fontAlgn="ctr"/>
                      <a:endParaRPr lang="en-US" sz="1200" b="1" i="0" u="none" strike="noStrike">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OTBI</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marL="0" algn="ctr" defTabSz="1219170" rtl="0" eaLnBrk="1" fontAlgn="ctr" latinLnBrk="0" hangingPunct="1"/>
                      <a:r>
                        <a:rPr lang="en-US" sz="1200" b="1" u="none" strike="noStrike" kern="1200">
                          <a:solidFill>
                            <a:schemeClr val="bg1"/>
                          </a:solidFill>
                          <a:effectLst/>
                        </a:rPr>
                        <a:t>BI Publisher</a:t>
                      </a: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marL="0" algn="ctr" defTabSz="1219170" rtl="0" eaLnBrk="1" fontAlgn="ctr" latinLnBrk="0" hangingPunct="1"/>
                      <a:r>
                        <a:rPr lang="en-US" sz="1200" b="1" u="none" strike="noStrike" kern="1200">
                          <a:solidFill>
                            <a:schemeClr val="bg1"/>
                          </a:solidFill>
                          <a:effectLst/>
                        </a:rPr>
                        <a:t>FRS/Management Reporting</a:t>
                      </a:r>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SmartView</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i="0" u="none" strike="noStrike">
                          <a:solidFill>
                            <a:schemeClr val="bg1"/>
                          </a:solidFill>
                          <a:effectLst/>
                          <a:latin typeface="+mn-lt"/>
                        </a:rPr>
                        <a:t>Narrative Reporting</a:t>
                      </a: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21558">
                <a:tc>
                  <a:txBody>
                    <a:bodyPr/>
                    <a:lstStyle/>
                    <a:p>
                      <a:pPr algn="l" fontAlgn="ctr"/>
                      <a:r>
                        <a:rPr lang="en-US" sz="1100" b="1" u="none" strike="noStrike">
                          <a:solidFill>
                            <a:schemeClr val="tx1"/>
                          </a:solidFill>
                          <a:effectLst/>
                        </a:rPr>
                        <a:t>Real Time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Yes</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Partial</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Partial</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Partial</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31175">
                <a:tc>
                  <a:txBody>
                    <a:bodyPr/>
                    <a:lstStyle/>
                    <a:p>
                      <a:pPr marL="0" algn="l" defTabSz="1219170" rtl="0" eaLnBrk="1" fontAlgn="ctr" latinLnBrk="0" hangingPunct="1"/>
                      <a:r>
                        <a:rPr lang="en-US" sz="1100" b="1" u="none" strike="noStrike" kern="1200">
                          <a:solidFill>
                            <a:schemeClr val="tx1"/>
                          </a:solidFill>
                          <a:effectLst/>
                        </a:rPr>
                        <a:t>Dashboard Support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latin typeface="+mn-lt"/>
                          <a:ea typeface="+mn-ea"/>
                          <a:cs typeface="+mn-cs"/>
                        </a:rPr>
                        <a:t>No</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21558">
                <a:tc>
                  <a:txBody>
                    <a:bodyPr/>
                    <a:lstStyle/>
                    <a:p>
                      <a:pPr marL="0" algn="l" defTabSz="1219170" rtl="0" eaLnBrk="1" fontAlgn="ctr" latinLnBrk="0" hangingPunct="1"/>
                      <a:r>
                        <a:rPr lang="en-US" sz="1100" b="1" u="none" strike="noStrike" kern="1200">
                          <a:solidFill>
                            <a:schemeClr val="tx1"/>
                          </a:solidFill>
                          <a:effectLst/>
                        </a:rPr>
                        <a:t>Ad-hoc Reporting</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Yes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421558">
                <a:tc>
                  <a:txBody>
                    <a:bodyPr/>
                    <a:lstStyle/>
                    <a:p>
                      <a:pPr algn="l" fontAlgn="ctr"/>
                      <a:r>
                        <a:rPr lang="en-US" sz="1100" b="1" u="none" strike="noStrike">
                          <a:solidFill>
                            <a:schemeClr val="tx1"/>
                          </a:solidFill>
                          <a:effectLst/>
                        </a:rPr>
                        <a:t>Data Volume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Low</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rPr>
                        <a:t>Medium to 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High</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High</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431175">
                <a:tc>
                  <a:txBody>
                    <a:bodyPr/>
                    <a:lstStyle/>
                    <a:p>
                      <a:pPr marL="0" algn="l" defTabSz="1219170" rtl="0" eaLnBrk="1" fontAlgn="ctr" latinLnBrk="0" hangingPunct="1"/>
                      <a:r>
                        <a:rPr lang="en-US" sz="1100" b="1" u="none" strike="noStrike" kern="1200">
                          <a:solidFill>
                            <a:schemeClr val="tx1"/>
                          </a:solidFill>
                          <a:effectLst/>
                        </a:rPr>
                        <a:t>Data Limit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75K CSV /25K for excel</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lvl="0" algn="ctr">
                        <a:lnSpc>
                          <a:spcPct val="100000"/>
                        </a:lnSpc>
                        <a:spcBef>
                          <a:spcPts val="0"/>
                        </a:spcBef>
                        <a:spcAft>
                          <a:spcPts val="0"/>
                        </a:spcAft>
                        <a:buNone/>
                      </a:pPr>
                      <a:r>
                        <a:rPr lang="en-US" sz="1100" b="0" i="0" u="none" strike="noStrike" kern="1200" noProof="0">
                          <a:effectLst/>
                          <a:latin typeface="Arial"/>
                        </a:rPr>
                        <a:t>300 MB (online) *</a:t>
                      </a:r>
                      <a:endParaRPr lang="en-US"/>
                    </a:p>
                    <a:p>
                      <a:pPr lvl="0" algn="ctr">
                        <a:lnSpc>
                          <a:spcPct val="100000"/>
                        </a:lnSpc>
                        <a:spcBef>
                          <a:spcPts val="0"/>
                        </a:spcBef>
                        <a:spcAft>
                          <a:spcPts val="0"/>
                        </a:spcAft>
                        <a:buNone/>
                      </a:pPr>
                      <a:r>
                        <a:rPr lang="en-US" sz="1100" b="0" i="0" u="none" strike="noStrike" kern="1200" noProof="0">
                          <a:effectLst/>
                          <a:latin typeface="Arial"/>
                        </a:rPr>
                        <a:t>500 MB (scheduled) *</a:t>
                      </a:r>
                      <a:endParaRPr lang="en-US"/>
                    </a:p>
                    <a:p>
                      <a:pPr lvl="0" algn="ctr">
                        <a:lnSpc>
                          <a:spcPct val="100000"/>
                        </a:lnSpc>
                        <a:spcBef>
                          <a:spcPts val="0"/>
                        </a:spcBef>
                        <a:spcAft>
                          <a:spcPts val="0"/>
                        </a:spcAft>
                        <a:buNone/>
                      </a:pPr>
                      <a:r>
                        <a:rPr lang="en-US" sz="1100" b="0" i="0" u="none" strike="noStrike" kern="1200" noProof="0">
                          <a:effectLst/>
                          <a:latin typeface="Arial"/>
                        </a:rPr>
                        <a:t>15 MB (mail attachment)</a:t>
                      </a:r>
                      <a:endParaRPr lang="en-US"/>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b="0" i="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30 or less for count </a:t>
                      </a:r>
                    </a:p>
                    <a:p>
                      <a:pPr algn="ctr" fontAlgn="ctr"/>
                      <a:r>
                        <a:rPr lang="en-US" sz="1100" u="none" strike="noStrike" kern="1200">
                          <a:solidFill>
                            <a:schemeClr val="tx1"/>
                          </a:solidFill>
                          <a:effectLst/>
                          <a:latin typeface="+mn-lt"/>
                          <a:ea typeface="+mn-ea"/>
                          <a:cs typeface="+mn-cs"/>
                        </a:rPr>
                        <a:t>5MB for size</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r h="431175">
                <a:tc>
                  <a:txBody>
                    <a:bodyPr/>
                    <a:lstStyle/>
                    <a:p>
                      <a:pPr algn="l" fontAlgn="ctr"/>
                      <a:r>
                        <a:rPr lang="en-US" sz="1100" b="1" u="none" strike="noStrike">
                          <a:solidFill>
                            <a:schemeClr val="tx1"/>
                          </a:solidFill>
                          <a:effectLst/>
                        </a:rPr>
                        <a:t>Typical Usage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Ad-Hoc,</a:t>
                      </a:r>
                      <a:r>
                        <a:rPr lang="en-US" sz="1100" u="none" strike="noStrike" kern="1200" baseline="0">
                          <a:solidFill>
                            <a:schemeClr val="tx1"/>
                          </a:solidFill>
                          <a:effectLst/>
                        </a:rPr>
                        <a:t> </a:t>
                      </a:r>
                      <a:r>
                        <a:rPr lang="en-US" sz="1100" u="none" strike="noStrike" kern="1200">
                          <a:solidFill>
                            <a:schemeClr val="tx1"/>
                          </a:solidFill>
                          <a:effectLst/>
                        </a:rPr>
                        <a:t>Dashboards, Headcounts,</a:t>
                      </a:r>
                      <a:r>
                        <a:rPr lang="en-US" sz="1100" u="none" strike="noStrike" kern="1200" baseline="0">
                          <a:solidFill>
                            <a:schemeClr val="tx1"/>
                          </a:solidFill>
                          <a:effectLst/>
                        </a:rPr>
                        <a:t> Drill Downs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Data Listings, Forms, Audits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P&amp;L, Balance Sheet, Account Balance</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Drill down of account balance</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Cross GL vs EPM, within different EPM modules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155582271"/>
                  </a:ext>
                </a:extLst>
              </a:tr>
            </a:tbl>
          </a:graphicData>
        </a:graphic>
      </p:graphicFrame>
      <p:sp>
        <p:nvSpPr>
          <p:cNvPr id="10" name="TextBox 9">
            <a:extLst>
              <a:ext uri="{FF2B5EF4-FFF2-40B4-BE49-F238E27FC236}">
                <a16:creationId xmlns:a16="http://schemas.microsoft.com/office/drawing/2014/main" id="{A21A5EB8-F755-4CB6-AF1F-68195E314696}"/>
              </a:ext>
            </a:extLst>
          </p:cNvPr>
          <p:cNvSpPr txBox="1"/>
          <p:nvPr/>
        </p:nvSpPr>
        <p:spPr>
          <a:xfrm>
            <a:off x="630190" y="5637748"/>
            <a:ext cx="6097836" cy="276999"/>
          </a:xfrm>
          <a:prstGeom prst="rect">
            <a:avLst/>
          </a:prstGeom>
          <a:solidFill>
            <a:schemeClr val="bg1"/>
          </a:solidFill>
        </p:spPr>
        <p:txBody>
          <a:bodyPr wrap="square">
            <a:spAutoFit/>
          </a:bodyPr>
          <a:lstStyle/>
          <a:p>
            <a:pPr algn="l"/>
            <a:r>
              <a:rPr lang="en-US" sz="1200" i="1"/>
              <a:t>* Size of XML output data. Configurable.</a:t>
            </a:r>
          </a:p>
        </p:txBody>
      </p:sp>
      <p:grpSp>
        <p:nvGrpSpPr>
          <p:cNvPr id="5" name="Group 4">
            <a:extLst>
              <a:ext uri="{FF2B5EF4-FFF2-40B4-BE49-F238E27FC236}">
                <a16:creationId xmlns:a16="http://schemas.microsoft.com/office/drawing/2014/main" id="{319DEF90-B9A6-4DE0-936D-6C983D34DFCF}"/>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BD6FB683-7FEF-4C71-8D76-402F5AC9C4F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 name="Graphic 6" descr="Microphone with solid fill">
              <a:extLst>
                <a:ext uri="{FF2B5EF4-FFF2-40B4-BE49-F238E27FC236}">
                  <a16:creationId xmlns:a16="http://schemas.microsoft.com/office/drawing/2014/main" id="{FE864779-D151-4471-AD6F-102EC4D878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8" name="TextBox 7">
            <a:extLst>
              <a:ext uri="{FF2B5EF4-FFF2-40B4-BE49-F238E27FC236}">
                <a16:creationId xmlns:a16="http://schemas.microsoft.com/office/drawing/2014/main" id="{CD28EFD8-1018-41A5-842F-055F7C86AD5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 </a:t>
            </a:r>
          </a:p>
        </p:txBody>
      </p:sp>
    </p:spTree>
    <p:extLst>
      <p:ext uri="{BB962C8B-B14F-4D97-AF65-F5344CB8AC3E}">
        <p14:creationId xmlns:p14="http://schemas.microsoft.com/office/powerpoint/2010/main" val="417168635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a16="http://schemas.microsoft.com/office/drawing/2014/main" id="{6CF0ED5C-D001-00AA-7FD6-47E59E9925C5}"/>
              </a:ext>
            </a:extLst>
          </p:cNvPr>
          <p:cNvSpPr txBox="1"/>
          <p:nvPr/>
        </p:nvSpPr>
        <p:spPr>
          <a:xfrm>
            <a:off x="6782195" y="4299331"/>
            <a:ext cx="737825" cy="215444"/>
          </a:xfrm>
          <a:prstGeom prst="rect">
            <a:avLst/>
          </a:prstGeom>
          <a:noFill/>
        </p:spPr>
        <p:txBody>
          <a:bodyPr wrap="square" rtlCol="0">
            <a:spAutoFit/>
          </a:bodyPr>
          <a:lstStyle/>
          <a:p>
            <a:r>
              <a:rPr lang="en-US" sz="800"/>
              <a:t>Approved</a:t>
            </a:r>
          </a:p>
        </p:txBody>
      </p:sp>
      <p:sp>
        <p:nvSpPr>
          <p:cNvPr id="2" name="Title 1">
            <a:extLst>
              <a:ext uri="{FF2B5EF4-FFF2-40B4-BE49-F238E27FC236}">
                <a16:creationId xmlns:a16="http://schemas.microsoft.com/office/drawing/2014/main" id="{AC547575-7633-4D21-8B30-8CE0CC91894C}"/>
              </a:ext>
            </a:extLst>
          </p:cNvPr>
          <p:cNvSpPr>
            <a:spLocks noGrp="1"/>
          </p:cNvSpPr>
          <p:nvPr>
            <p:ph type="title"/>
          </p:nvPr>
        </p:nvSpPr>
        <p:spPr>
          <a:xfrm>
            <a:off x="487825" y="457297"/>
            <a:ext cx="11188700" cy="334099"/>
          </a:xfrm>
        </p:spPr>
        <p:txBody>
          <a:bodyPr/>
          <a:lstStyle/>
          <a:p>
            <a:r>
              <a:rPr lang="en-US" sz="2800">
                <a:cs typeface="Arial"/>
              </a:rPr>
              <a:t>Tools Rationalization (Transcend)</a:t>
            </a:r>
          </a:p>
        </p:txBody>
      </p:sp>
      <p:sp>
        <p:nvSpPr>
          <p:cNvPr id="44" name="Rectangle 43">
            <a:extLst>
              <a:ext uri="{FF2B5EF4-FFF2-40B4-BE49-F238E27FC236}">
                <a16:creationId xmlns:a16="http://schemas.microsoft.com/office/drawing/2014/main" id="{0C9A20C7-D8E9-404E-B209-83C5576344A0}"/>
              </a:ext>
            </a:extLst>
          </p:cNvPr>
          <p:cNvSpPr/>
          <p:nvPr/>
        </p:nvSpPr>
        <p:spPr>
          <a:xfrm>
            <a:off x="501652" y="863826"/>
            <a:ext cx="11365929" cy="977173"/>
          </a:xfrm>
          <a:prstGeom prst="rect">
            <a:avLst/>
          </a:prstGeom>
        </p:spPr>
        <p:txBody>
          <a:bodyPr lIns="0" tIns="0" rIns="0" bIns="0">
            <a:noAutofit/>
          </a:bodyPr>
          <a:lstStyle/>
          <a:p>
            <a:pPr>
              <a:lnSpc>
                <a:spcPct val="90000"/>
              </a:lnSpc>
              <a:spcBef>
                <a:spcPts val="1000"/>
              </a:spcBef>
            </a:pPr>
            <a:r>
              <a:rPr lang="en-GB" sz="1400">
                <a:solidFill>
                  <a:srgbClr val="575757"/>
                </a:solidFill>
                <a:latin typeface="+mj-lt"/>
                <a:ea typeface="Open Sans" panose="020B0606030504020204" pitchFamily="34" charset="0"/>
                <a:cs typeface="Open Sans" panose="020B0606030504020204" pitchFamily="34" charset="0"/>
              </a:rPr>
              <a:t>The flowchart below illustrates the typical rationalization steps that will be followed to identify the best-fit Reporting Tool for the requirements. Fit-Gap analysis will be performed to leverage standard (Out of the Box) Reports, where available, to meet the requirements.</a:t>
            </a:r>
          </a:p>
        </p:txBody>
      </p:sp>
      <p:sp>
        <p:nvSpPr>
          <p:cNvPr id="82" name="TextBox 81">
            <a:extLst>
              <a:ext uri="{FF2B5EF4-FFF2-40B4-BE49-F238E27FC236}">
                <a16:creationId xmlns:a16="http://schemas.microsoft.com/office/drawing/2014/main" id="{DBDE85F7-85E8-46A3-BE3A-901F31686AB3}"/>
              </a:ext>
            </a:extLst>
          </p:cNvPr>
          <p:cNvSpPr txBox="1"/>
          <p:nvPr/>
        </p:nvSpPr>
        <p:spPr>
          <a:xfrm>
            <a:off x="3604610" y="1890298"/>
            <a:ext cx="372422" cy="215444"/>
          </a:xfrm>
          <a:prstGeom prst="rect">
            <a:avLst/>
          </a:prstGeom>
          <a:noFill/>
        </p:spPr>
        <p:txBody>
          <a:bodyPr wrap="square" rtlCol="0">
            <a:spAutoFit/>
          </a:bodyPr>
          <a:lstStyle/>
          <a:p>
            <a:r>
              <a:rPr lang="en-US" sz="800"/>
              <a:t>No</a:t>
            </a:r>
          </a:p>
        </p:txBody>
      </p:sp>
      <p:sp>
        <p:nvSpPr>
          <p:cNvPr id="170" name="Diamond 169">
            <a:extLst>
              <a:ext uri="{FF2B5EF4-FFF2-40B4-BE49-F238E27FC236}">
                <a16:creationId xmlns:a16="http://schemas.microsoft.com/office/drawing/2014/main" id="{AC4EAE99-38B0-4BAB-975B-AB8E1F71F2EC}"/>
              </a:ext>
            </a:extLst>
          </p:cNvPr>
          <p:cNvSpPr/>
          <p:nvPr/>
        </p:nvSpPr>
        <p:spPr>
          <a:xfrm>
            <a:off x="3914391" y="1651748"/>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1" name="TextBox 170">
            <a:extLst>
              <a:ext uri="{FF2B5EF4-FFF2-40B4-BE49-F238E27FC236}">
                <a16:creationId xmlns:a16="http://schemas.microsoft.com/office/drawing/2014/main" id="{AB975150-924F-492D-963B-9B636A7F3576}"/>
              </a:ext>
            </a:extLst>
          </p:cNvPr>
          <p:cNvSpPr txBox="1"/>
          <p:nvPr/>
        </p:nvSpPr>
        <p:spPr>
          <a:xfrm>
            <a:off x="4040345" y="1936940"/>
            <a:ext cx="1144562" cy="338554"/>
          </a:xfrm>
          <a:prstGeom prst="rect">
            <a:avLst/>
          </a:prstGeom>
          <a:noFill/>
        </p:spPr>
        <p:txBody>
          <a:bodyPr wrap="square" rtlCol="0">
            <a:spAutoFit/>
          </a:bodyPr>
          <a:lstStyle/>
          <a:p>
            <a:r>
              <a:rPr lang="en-US" sz="800">
                <a:solidFill>
                  <a:schemeClr val="bg1"/>
                </a:solidFill>
              </a:rPr>
              <a:t>Is Self-Service reporting possible?</a:t>
            </a:r>
          </a:p>
        </p:txBody>
      </p:sp>
      <p:sp>
        <p:nvSpPr>
          <p:cNvPr id="172" name="Diamond 171">
            <a:extLst>
              <a:ext uri="{FF2B5EF4-FFF2-40B4-BE49-F238E27FC236}">
                <a16:creationId xmlns:a16="http://schemas.microsoft.com/office/drawing/2014/main" id="{0E06A01E-2264-4DE5-9E01-9B4786A7BA9B}"/>
              </a:ext>
            </a:extLst>
          </p:cNvPr>
          <p:cNvSpPr/>
          <p:nvPr/>
        </p:nvSpPr>
        <p:spPr>
          <a:xfrm>
            <a:off x="6904570" y="165846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73" name="TextBox 172">
            <a:extLst>
              <a:ext uri="{FF2B5EF4-FFF2-40B4-BE49-F238E27FC236}">
                <a16:creationId xmlns:a16="http://schemas.microsoft.com/office/drawing/2014/main" id="{FE229777-1055-4372-A29B-6A29EB26F67D}"/>
              </a:ext>
            </a:extLst>
          </p:cNvPr>
          <p:cNvSpPr txBox="1"/>
          <p:nvPr/>
        </p:nvSpPr>
        <p:spPr>
          <a:xfrm>
            <a:off x="7194525" y="1791219"/>
            <a:ext cx="1053737" cy="58477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Is this an Operational Report? </a:t>
            </a:r>
          </a:p>
        </p:txBody>
      </p:sp>
      <p:sp>
        <p:nvSpPr>
          <p:cNvPr id="193" name="Diamond 192">
            <a:extLst>
              <a:ext uri="{FF2B5EF4-FFF2-40B4-BE49-F238E27FC236}">
                <a16:creationId xmlns:a16="http://schemas.microsoft.com/office/drawing/2014/main" id="{0956633F-B955-468A-9FFD-07F91379234B}"/>
              </a:ext>
            </a:extLst>
          </p:cNvPr>
          <p:cNvSpPr/>
          <p:nvPr/>
        </p:nvSpPr>
        <p:spPr>
          <a:xfrm>
            <a:off x="2418304" y="1659397"/>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6" name="TextBox 195">
            <a:extLst>
              <a:ext uri="{FF2B5EF4-FFF2-40B4-BE49-F238E27FC236}">
                <a16:creationId xmlns:a16="http://schemas.microsoft.com/office/drawing/2014/main" id="{529304A2-AF78-4264-A3B1-A696283B0F8C}"/>
              </a:ext>
            </a:extLst>
          </p:cNvPr>
          <p:cNvSpPr txBox="1"/>
          <p:nvPr/>
        </p:nvSpPr>
        <p:spPr>
          <a:xfrm>
            <a:off x="2690007" y="1828298"/>
            <a:ext cx="762004" cy="584775"/>
          </a:xfrm>
          <a:prstGeom prst="rect">
            <a:avLst/>
          </a:prstGeom>
          <a:noFill/>
        </p:spPr>
        <p:txBody>
          <a:bodyPr wrap="square" rtlCol="0">
            <a:spAutoFit/>
          </a:bodyPr>
          <a:lstStyle/>
          <a:p>
            <a:r>
              <a:rPr lang="en-US" sz="800">
                <a:solidFill>
                  <a:schemeClr val="bg1"/>
                </a:solidFill>
              </a:rPr>
              <a:t>Is this report for  enterprise- wide use? </a:t>
            </a:r>
          </a:p>
        </p:txBody>
      </p:sp>
      <p:sp>
        <p:nvSpPr>
          <p:cNvPr id="5" name="Flowchart: Terminator 4">
            <a:extLst>
              <a:ext uri="{FF2B5EF4-FFF2-40B4-BE49-F238E27FC236}">
                <a16:creationId xmlns:a16="http://schemas.microsoft.com/office/drawing/2014/main" id="{2EE468DB-08D8-0024-4490-E9CC0D507DA0}"/>
              </a:ext>
            </a:extLst>
          </p:cNvPr>
          <p:cNvSpPr/>
          <p:nvPr/>
        </p:nvSpPr>
        <p:spPr>
          <a:xfrm>
            <a:off x="2439880" y="2964965"/>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Dashboard</a:t>
            </a:r>
          </a:p>
        </p:txBody>
      </p:sp>
      <p:cxnSp>
        <p:nvCxnSpPr>
          <p:cNvPr id="11" name="Straight Arrow Connector 10">
            <a:extLst>
              <a:ext uri="{FF2B5EF4-FFF2-40B4-BE49-F238E27FC236}">
                <a16:creationId xmlns:a16="http://schemas.microsoft.com/office/drawing/2014/main" id="{F6E4CDF1-4CB9-4F4A-D8B9-C88A6E4111CA}"/>
              </a:ext>
            </a:extLst>
          </p:cNvPr>
          <p:cNvCxnSpPr>
            <a:cxnSpLocks/>
            <a:stCxn id="34" idx="2"/>
            <a:endCxn id="35" idx="0"/>
          </p:cNvCxnSpPr>
          <p:nvPr/>
        </p:nvCxnSpPr>
        <p:spPr>
          <a:xfrm flipH="1">
            <a:off x="4510777" y="4169531"/>
            <a:ext cx="10646" cy="6522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D97961F-276C-8566-0EBF-3EE4B2655931}"/>
              </a:ext>
            </a:extLst>
          </p:cNvPr>
          <p:cNvCxnSpPr>
            <a:cxnSpLocks/>
          </p:cNvCxnSpPr>
          <p:nvPr/>
        </p:nvCxnSpPr>
        <p:spPr>
          <a:xfrm flipV="1">
            <a:off x="3616437" y="2135701"/>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Diamond 17">
            <a:extLst>
              <a:ext uri="{FF2B5EF4-FFF2-40B4-BE49-F238E27FC236}">
                <a16:creationId xmlns:a16="http://schemas.microsoft.com/office/drawing/2014/main" id="{0A636AC6-E0A2-50F3-47FE-42D13A89A9A6}"/>
              </a:ext>
            </a:extLst>
          </p:cNvPr>
          <p:cNvSpPr/>
          <p:nvPr/>
        </p:nvSpPr>
        <p:spPr>
          <a:xfrm>
            <a:off x="5393374" y="1654958"/>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9" name="TextBox 18">
            <a:extLst>
              <a:ext uri="{FF2B5EF4-FFF2-40B4-BE49-F238E27FC236}">
                <a16:creationId xmlns:a16="http://schemas.microsoft.com/office/drawing/2014/main" id="{6F5E1FBB-97EB-4381-23B0-9C82C58063C3}"/>
              </a:ext>
            </a:extLst>
          </p:cNvPr>
          <p:cNvSpPr txBox="1"/>
          <p:nvPr/>
        </p:nvSpPr>
        <p:spPr>
          <a:xfrm>
            <a:off x="5683451" y="1918123"/>
            <a:ext cx="1144562" cy="461665"/>
          </a:xfrm>
          <a:prstGeom prst="rect">
            <a:avLst/>
          </a:prstGeom>
          <a:noFill/>
        </p:spPr>
        <p:txBody>
          <a:bodyPr wrap="square" rtlCol="0">
            <a:spAutoFit/>
          </a:bodyPr>
          <a:lstStyle/>
          <a:p>
            <a:r>
              <a:rPr lang="en-US" sz="800">
                <a:solidFill>
                  <a:schemeClr val="bg1"/>
                </a:solidFill>
              </a:rPr>
              <a:t>Is this a Management </a:t>
            </a:r>
          </a:p>
          <a:p>
            <a:r>
              <a:rPr lang="en-US" sz="800">
                <a:solidFill>
                  <a:schemeClr val="bg1"/>
                </a:solidFill>
              </a:rPr>
              <a:t>report?</a:t>
            </a:r>
          </a:p>
        </p:txBody>
      </p:sp>
      <p:cxnSp>
        <p:nvCxnSpPr>
          <p:cNvPr id="20" name="Straight Arrow Connector 19">
            <a:extLst>
              <a:ext uri="{FF2B5EF4-FFF2-40B4-BE49-F238E27FC236}">
                <a16:creationId xmlns:a16="http://schemas.microsoft.com/office/drawing/2014/main" id="{C6A45B09-1FBB-A6B3-4801-60814E7B9FE3}"/>
              </a:ext>
            </a:extLst>
          </p:cNvPr>
          <p:cNvCxnSpPr>
            <a:cxnSpLocks/>
          </p:cNvCxnSpPr>
          <p:nvPr/>
        </p:nvCxnSpPr>
        <p:spPr>
          <a:xfrm flipV="1">
            <a:off x="6611400" y="2143442"/>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0BCADC0-669C-46F7-D638-6B0199C96E2C}"/>
              </a:ext>
            </a:extLst>
          </p:cNvPr>
          <p:cNvCxnSpPr>
            <a:cxnSpLocks/>
          </p:cNvCxnSpPr>
          <p:nvPr/>
        </p:nvCxnSpPr>
        <p:spPr>
          <a:xfrm flipV="1">
            <a:off x="5095420" y="2138911"/>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D8C5900-A949-77FA-0A40-FDBB8A9A8094}"/>
              </a:ext>
            </a:extLst>
          </p:cNvPr>
          <p:cNvSpPr txBox="1"/>
          <p:nvPr/>
        </p:nvSpPr>
        <p:spPr>
          <a:xfrm>
            <a:off x="6578185" y="1917462"/>
            <a:ext cx="372422" cy="215444"/>
          </a:xfrm>
          <a:prstGeom prst="rect">
            <a:avLst/>
          </a:prstGeom>
          <a:noFill/>
        </p:spPr>
        <p:txBody>
          <a:bodyPr wrap="square" rtlCol="0">
            <a:spAutoFit/>
          </a:bodyPr>
          <a:lstStyle/>
          <a:p>
            <a:r>
              <a:rPr lang="en-US" sz="800"/>
              <a:t>No</a:t>
            </a:r>
          </a:p>
        </p:txBody>
      </p:sp>
      <p:sp>
        <p:nvSpPr>
          <p:cNvPr id="25" name="Flowchart: Terminator 24">
            <a:extLst>
              <a:ext uri="{FF2B5EF4-FFF2-40B4-BE49-F238E27FC236}">
                <a16:creationId xmlns:a16="http://schemas.microsoft.com/office/drawing/2014/main" id="{C970F346-D010-D1D7-EF15-173B663789FE}"/>
              </a:ext>
            </a:extLst>
          </p:cNvPr>
          <p:cNvSpPr/>
          <p:nvPr/>
        </p:nvSpPr>
        <p:spPr>
          <a:xfrm>
            <a:off x="5438296" y="4790176"/>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Dashboard</a:t>
            </a:r>
          </a:p>
        </p:txBody>
      </p:sp>
      <p:sp>
        <p:nvSpPr>
          <p:cNvPr id="26" name="TextBox 25">
            <a:extLst>
              <a:ext uri="{FF2B5EF4-FFF2-40B4-BE49-F238E27FC236}">
                <a16:creationId xmlns:a16="http://schemas.microsoft.com/office/drawing/2014/main" id="{96E92084-47C2-F257-EA89-683AF6F09568}"/>
              </a:ext>
            </a:extLst>
          </p:cNvPr>
          <p:cNvSpPr txBox="1"/>
          <p:nvPr/>
        </p:nvSpPr>
        <p:spPr>
          <a:xfrm>
            <a:off x="5106534" y="1907618"/>
            <a:ext cx="372422" cy="215444"/>
          </a:xfrm>
          <a:prstGeom prst="rect">
            <a:avLst/>
          </a:prstGeom>
          <a:noFill/>
        </p:spPr>
        <p:txBody>
          <a:bodyPr wrap="square" rtlCol="0">
            <a:spAutoFit/>
          </a:bodyPr>
          <a:lstStyle/>
          <a:p>
            <a:r>
              <a:rPr lang="en-US" sz="800"/>
              <a:t>No</a:t>
            </a:r>
          </a:p>
        </p:txBody>
      </p:sp>
      <p:sp>
        <p:nvSpPr>
          <p:cNvPr id="30" name="Diamond 29">
            <a:extLst>
              <a:ext uri="{FF2B5EF4-FFF2-40B4-BE49-F238E27FC236}">
                <a16:creationId xmlns:a16="http://schemas.microsoft.com/office/drawing/2014/main" id="{431EA421-AD33-DF23-5E69-4B70A0AC4DC9}"/>
              </a:ext>
            </a:extLst>
          </p:cNvPr>
          <p:cNvSpPr/>
          <p:nvPr/>
        </p:nvSpPr>
        <p:spPr>
          <a:xfrm>
            <a:off x="7662780" y="316702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9" name="Flowchart: Terminator 28">
            <a:extLst>
              <a:ext uri="{FF2B5EF4-FFF2-40B4-BE49-F238E27FC236}">
                <a16:creationId xmlns:a16="http://schemas.microsoft.com/office/drawing/2014/main" id="{1E0C076C-D490-CAD6-D432-05F5180B419D}"/>
              </a:ext>
            </a:extLst>
          </p:cNvPr>
          <p:cNvSpPr/>
          <p:nvPr/>
        </p:nvSpPr>
        <p:spPr>
          <a:xfrm>
            <a:off x="6848242" y="4744057"/>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Paginated Reports</a:t>
            </a:r>
          </a:p>
        </p:txBody>
      </p:sp>
      <p:sp>
        <p:nvSpPr>
          <p:cNvPr id="31" name="TextBox 30">
            <a:extLst>
              <a:ext uri="{FF2B5EF4-FFF2-40B4-BE49-F238E27FC236}">
                <a16:creationId xmlns:a16="http://schemas.microsoft.com/office/drawing/2014/main" id="{67846DCC-366A-26DA-2EF0-4E82E982AACE}"/>
              </a:ext>
            </a:extLst>
          </p:cNvPr>
          <p:cNvSpPr txBox="1"/>
          <p:nvPr/>
        </p:nvSpPr>
        <p:spPr>
          <a:xfrm>
            <a:off x="7906623" y="3237165"/>
            <a:ext cx="954537" cy="769441"/>
          </a:xfrm>
          <a:prstGeom prst="rect">
            <a:avLst/>
          </a:prstGeom>
          <a:noFill/>
        </p:spPr>
        <p:txBody>
          <a:bodyPr wrap="square" lIns="91440" tIns="45720" rIns="91440" bIns="45720" rtlCol="0" anchor="t">
            <a:spAutoFit/>
          </a:bodyPr>
          <a:lstStyle/>
          <a:p>
            <a:endParaRPr lang="en-US" sz="800">
              <a:solidFill>
                <a:schemeClr val="bg1"/>
              </a:solidFill>
            </a:endParaRPr>
          </a:p>
          <a:p>
            <a:r>
              <a:rPr lang="en-US" sz="700">
                <a:solidFill>
                  <a:schemeClr val="bg1"/>
                </a:solidFill>
              </a:rPr>
              <a:t>Review the business case </a:t>
            </a:r>
          </a:p>
          <a:p>
            <a:r>
              <a:rPr lang="en-US" sz="700">
                <a:solidFill>
                  <a:schemeClr val="bg1"/>
                </a:solidFill>
              </a:rPr>
              <a:t>and why can’t</a:t>
            </a:r>
            <a:endParaRPr lang="en-US" sz="700">
              <a:solidFill>
                <a:schemeClr val="bg1"/>
              </a:solidFill>
              <a:cs typeface="Arial"/>
            </a:endParaRPr>
          </a:p>
          <a:p>
            <a:r>
              <a:rPr lang="en-US" sz="700">
                <a:solidFill>
                  <a:schemeClr val="bg1"/>
                </a:solidFill>
              </a:rPr>
              <a:t>application OOTB report?</a:t>
            </a:r>
            <a:r>
              <a:rPr lang="en-US" sz="800">
                <a:solidFill>
                  <a:schemeClr val="bg1"/>
                </a:solidFill>
              </a:rPr>
              <a:t> </a:t>
            </a:r>
            <a:endParaRPr lang="en-US" sz="800">
              <a:solidFill>
                <a:schemeClr val="bg1"/>
              </a:solidFill>
              <a:cs typeface="Arial"/>
            </a:endParaRPr>
          </a:p>
        </p:txBody>
      </p:sp>
      <p:sp>
        <p:nvSpPr>
          <p:cNvPr id="34" name="Diamond 33">
            <a:extLst>
              <a:ext uri="{FF2B5EF4-FFF2-40B4-BE49-F238E27FC236}">
                <a16:creationId xmlns:a16="http://schemas.microsoft.com/office/drawing/2014/main" id="{270DB641-8596-1C56-8BE0-9371F1BBE987}"/>
              </a:ext>
            </a:extLst>
          </p:cNvPr>
          <p:cNvSpPr/>
          <p:nvPr/>
        </p:nvSpPr>
        <p:spPr>
          <a:xfrm>
            <a:off x="3919817" y="3200412"/>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35" name="Flowchart: Terminator 34">
            <a:extLst>
              <a:ext uri="{FF2B5EF4-FFF2-40B4-BE49-F238E27FC236}">
                <a16:creationId xmlns:a16="http://schemas.microsoft.com/office/drawing/2014/main" id="{2431F7BF-F828-71B1-B196-F10A62C414D2}"/>
              </a:ext>
            </a:extLst>
          </p:cNvPr>
          <p:cNvSpPr/>
          <p:nvPr/>
        </p:nvSpPr>
        <p:spPr>
          <a:xfrm>
            <a:off x="3940171" y="4821749"/>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Business Objects Universe</a:t>
            </a:r>
          </a:p>
        </p:txBody>
      </p:sp>
      <p:sp>
        <p:nvSpPr>
          <p:cNvPr id="36" name="TextBox 35">
            <a:extLst>
              <a:ext uri="{FF2B5EF4-FFF2-40B4-BE49-F238E27FC236}">
                <a16:creationId xmlns:a16="http://schemas.microsoft.com/office/drawing/2014/main" id="{9470D925-0E08-5E5E-6C2E-3E337660B4A3}"/>
              </a:ext>
            </a:extLst>
          </p:cNvPr>
          <p:cNvSpPr txBox="1"/>
          <p:nvPr/>
        </p:nvSpPr>
        <p:spPr>
          <a:xfrm>
            <a:off x="4139901" y="3380201"/>
            <a:ext cx="954537" cy="46166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Can Power BI handle?</a:t>
            </a:r>
          </a:p>
        </p:txBody>
      </p:sp>
      <p:sp>
        <p:nvSpPr>
          <p:cNvPr id="38" name="TextBox 37">
            <a:extLst>
              <a:ext uri="{FF2B5EF4-FFF2-40B4-BE49-F238E27FC236}">
                <a16:creationId xmlns:a16="http://schemas.microsoft.com/office/drawing/2014/main" id="{6DD9AA0A-34C8-FB19-8F88-064FA3560CF0}"/>
              </a:ext>
            </a:extLst>
          </p:cNvPr>
          <p:cNvSpPr txBox="1"/>
          <p:nvPr/>
        </p:nvSpPr>
        <p:spPr>
          <a:xfrm>
            <a:off x="4112123" y="4291605"/>
            <a:ext cx="737825" cy="215444"/>
          </a:xfrm>
          <a:prstGeom prst="rect">
            <a:avLst/>
          </a:prstGeom>
          <a:noFill/>
        </p:spPr>
        <p:txBody>
          <a:bodyPr wrap="square" rtlCol="0">
            <a:spAutoFit/>
          </a:bodyPr>
          <a:lstStyle/>
          <a:p>
            <a:r>
              <a:rPr lang="en-US" sz="800"/>
              <a:t>No</a:t>
            </a:r>
          </a:p>
        </p:txBody>
      </p:sp>
      <p:cxnSp>
        <p:nvCxnSpPr>
          <p:cNvPr id="39" name="Straight Arrow Connector 38">
            <a:extLst>
              <a:ext uri="{FF2B5EF4-FFF2-40B4-BE49-F238E27FC236}">
                <a16:creationId xmlns:a16="http://schemas.microsoft.com/office/drawing/2014/main" id="{DF740393-DF44-75BE-49DD-4B78048EFD99}"/>
              </a:ext>
            </a:extLst>
          </p:cNvPr>
          <p:cNvCxnSpPr>
            <a:cxnSpLocks/>
          </p:cNvCxnSpPr>
          <p:nvPr/>
        </p:nvCxnSpPr>
        <p:spPr>
          <a:xfrm>
            <a:off x="4509948" y="2606602"/>
            <a:ext cx="7296" cy="590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A6C6E860-D4EF-1C8D-4B75-9C21123C31D7}"/>
              </a:ext>
            </a:extLst>
          </p:cNvPr>
          <p:cNvSpPr txBox="1"/>
          <p:nvPr/>
        </p:nvSpPr>
        <p:spPr>
          <a:xfrm>
            <a:off x="5631515" y="3394466"/>
            <a:ext cx="954537" cy="46166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Can Power BI handle?</a:t>
            </a:r>
          </a:p>
        </p:txBody>
      </p:sp>
      <p:sp>
        <p:nvSpPr>
          <p:cNvPr id="47" name="TextBox 46">
            <a:extLst>
              <a:ext uri="{FF2B5EF4-FFF2-40B4-BE49-F238E27FC236}">
                <a16:creationId xmlns:a16="http://schemas.microsoft.com/office/drawing/2014/main" id="{EA2FB453-C6CB-DFCC-E332-C95191531134}"/>
              </a:ext>
            </a:extLst>
          </p:cNvPr>
          <p:cNvSpPr txBox="1"/>
          <p:nvPr/>
        </p:nvSpPr>
        <p:spPr>
          <a:xfrm>
            <a:off x="5636336" y="4269196"/>
            <a:ext cx="737825" cy="215444"/>
          </a:xfrm>
          <a:prstGeom prst="rect">
            <a:avLst/>
          </a:prstGeom>
          <a:noFill/>
        </p:spPr>
        <p:txBody>
          <a:bodyPr wrap="square" rtlCol="0">
            <a:spAutoFit/>
          </a:bodyPr>
          <a:lstStyle/>
          <a:p>
            <a:r>
              <a:rPr lang="en-US" sz="800"/>
              <a:t>Yes</a:t>
            </a:r>
          </a:p>
        </p:txBody>
      </p:sp>
      <p:cxnSp>
        <p:nvCxnSpPr>
          <p:cNvPr id="49" name="Straight Arrow Connector 48">
            <a:extLst>
              <a:ext uri="{FF2B5EF4-FFF2-40B4-BE49-F238E27FC236}">
                <a16:creationId xmlns:a16="http://schemas.microsoft.com/office/drawing/2014/main" id="{AB06D60D-5E98-73E3-11E3-39DF351A9B45}"/>
              </a:ext>
            </a:extLst>
          </p:cNvPr>
          <p:cNvCxnSpPr>
            <a:cxnSpLocks/>
            <a:stCxn id="18" idx="2"/>
            <a:endCxn id="25" idx="0"/>
          </p:cNvCxnSpPr>
          <p:nvPr/>
        </p:nvCxnSpPr>
        <p:spPr>
          <a:xfrm>
            <a:off x="5994980" y="2624077"/>
            <a:ext cx="13922" cy="216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lowchart: Terminator 49">
            <a:extLst>
              <a:ext uri="{FF2B5EF4-FFF2-40B4-BE49-F238E27FC236}">
                <a16:creationId xmlns:a16="http://schemas.microsoft.com/office/drawing/2014/main" id="{0085F918-E6D1-8DC8-5F8F-694FEE30DC89}"/>
              </a:ext>
            </a:extLst>
          </p:cNvPr>
          <p:cNvSpPr/>
          <p:nvPr/>
        </p:nvSpPr>
        <p:spPr>
          <a:xfrm>
            <a:off x="2518441" y="4824909"/>
            <a:ext cx="1141212"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a:t>Power BI Datasets</a:t>
            </a:r>
          </a:p>
        </p:txBody>
      </p:sp>
      <p:cxnSp>
        <p:nvCxnSpPr>
          <p:cNvPr id="53" name="Connector: Elbow 52">
            <a:extLst>
              <a:ext uri="{FF2B5EF4-FFF2-40B4-BE49-F238E27FC236}">
                <a16:creationId xmlns:a16="http://schemas.microsoft.com/office/drawing/2014/main" id="{DE6EC248-1A19-CC7A-1330-C86FD25B0E44}"/>
              </a:ext>
            </a:extLst>
          </p:cNvPr>
          <p:cNvCxnSpPr>
            <a:cxnSpLocks/>
            <a:stCxn id="34" idx="1"/>
            <a:endCxn id="50" idx="0"/>
          </p:cNvCxnSpPr>
          <p:nvPr/>
        </p:nvCxnSpPr>
        <p:spPr>
          <a:xfrm rot="10800000" flipV="1">
            <a:off x="3089047" y="3684971"/>
            <a:ext cx="830770" cy="113993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A0D9E180-C18E-E58F-885D-F7F14B1C9363}"/>
              </a:ext>
            </a:extLst>
          </p:cNvPr>
          <p:cNvSpPr txBox="1"/>
          <p:nvPr/>
        </p:nvSpPr>
        <p:spPr>
          <a:xfrm>
            <a:off x="3375185" y="3679077"/>
            <a:ext cx="737825" cy="215444"/>
          </a:xfrm>
          <a:prstGeom prst="rect">
            <a:avLst/>
          </a:prstGeom>
          <a:noFill/>
        </p:spPr>
        <p:txBody>
          <a:bodyPr wrap="square" rtlCol="0">
            <a:spAutoFit/>
          </a:bodyPr>
          <a:lstStyle/>
          <a:p>
            <a:r>
              <a:rPr lang="en-US" sz="800"/>
              <a:t>Yes</a:t>
            </a:r>
          </a:p>
        </p:txBody>
      </p:sp>
      <p:sp>
        <p:nvSpPr>
          <p:cNvPr id="61" name="Diamond 60">
            <a:extLst>
              <a:ext uri="{FF2B5EF4-FFF2-40B4-BE49-F238E27FC236}">
                <a16:creationId xmlns:a16="http://schemas.microsoft.com/office/drawing/2014/main" id="{6599D600-838C-C94F-C707-CBE610D498DE}"/>
              </a:ext>
            </a:extLst>
          </p:cNvPr>
          <p:cNvSpPr/>
          <p:nvPr/>
        </p:nvSpPr>
        <p:spPr>
          <a:xfrm>
            <a:off x="8402695" y="1658461"/>
            <a:ext cx="1203211" cy="969119"/>
          </a:xfrm>
          <a:prstGeom prst="diamond">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2" name="TextBox 61">
            <a:extLst>
              <a:ext uri="{FF2B5EF4-FFF2-40B4-BE49-F238E27FC236}">
                <a16:creationId xmlns:a16="http://schemas.microsoft.com/office/drawing/2014/main" id="{497F8549-70FB-7120-D95D-AE79375B00C1}"/>
              </a:ext>
            </a:extLst>
          </p:cNvPr>
          <p:cNvSpPr txBox="1"/>
          <p:nvPr/>
        </p:nvSpPr>
        <p:spPr>
          <a:xfrm>
            <a:off x="8692650" y="1791219"/>
            <a:ext cx="1053737" cy="584775"/>
          </a:xfrm>
          <a:prstGeom prst="rect">
            <a:avLst/>
          </a:prstGeom>
          <a:noFill/>
        </p:spPr>
        <p:txBody>
          <a:bodyPr wrap="square" rtlCol="0">
            <a:spAutoFit/>
          </a:bodyPr>
          <a:lstStyle/>
          <a:p>
            <a:endParaRPr lang="en-US" sz="800">
              <a:solidFill>
                <a:schemeClr val="bg1"/>
              </a:solidFill>
            </a:endParaRPr>
          </a:p>
          <a:p>
            <a:r>
              <a:rPr lang="en-US" sz="800">
                <a:solidFill>
                  <a:schemeClr val="bg1"/>
                </a:solidFill>
              </a:rPr>
              <a:t>Is this an audit </a:t>
            </a:r>
          </a:p>
          <a:p>
            <a:r>
              <a:rPr lang="en-US" sz="800">
                <a:solidFill>
                  <a:schemeClr val="bg1"/>
                </a:solidFill>
              </a:rPr>
              <a:t>or compliance Report? </a:t>
            </a:r>
          </a:p>
        </p:txBody>
      </p:sp>
      <p:cxnSp>
        <p:nvCxnSpPr>
          <p:cNvPr id="63" name="Straight Arrow Connector 62">
            <a:extLst>
              <a:ext uri="{FF2B5EF4-FFF2-40B4-BE49-F238E27FC236}">
                <a16:creationId xmlns:a16="http://schemas.microsoft.com/office/drawing/2014/main" id="{50B0432B-8607-9222-DA03-3471CB13B5C2}"/>
              </a:ext>
            </a:extLst>
          </p:cNvPr>
          <p:cNvCxnSpPr>
            <a:cxnSpLocks/>
          </p:cNvCxnSpPr>
          <p:nvPr/>
        </p:nvCxnSpPr>
        <p:spPr>
          <a:xfrm flipH="1">
            <a:off x="8292864" y="2635190"/>
            <a:ext cx="694793" cy="5428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C8EF860-F181-3BF4-6C29-87EE1F5D0E53}"/>
              </a:ext>
            </a:extLst>
          </p:cNvPr>
          <p:cNvCxnSpPr>
            <a:cxnSpLocks/>
          </p:cNvCxnSpPr>
          <p:nvPr/>
        </p:nvCxnSpPr>
        <p:spPr>
          <a:xfrm flipV="1">
            <a:off x="8109525" y="2143442"/>
            <a:ext cx="291818" cy="3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6F72064A-129C-BAD2-91B2-3EC53382475F}"/>
              </a:ext>
            </a:extLst>
          </p:cNvPr>
          <p:cNvSpPr txBox="1"/>
          <p:nvPr/>
        </p:nvSpPr>
        <p:spPr>
          <a:xfrm>
            <a:off x="8076310" y="1917462"/>
            <a:ext cx="372422" cy="215444"/>
          </a:xfrm>
          <a:prstGeom prst="rect">
            <a:avLst/>
          </a:prstGeom>
          <a:noFill/>
        </p:spPr>
        <p:txBody>
          <a:bodyPr wrap="square" rtlCol="0">
            <a:spAutoFit/>
          </a:bodyPr>
          <a:lstStyle/>
          <a:p>
            <a:r>
              <a:rPr lang="en-US" sz="800"/>
              <a:t>No</a:t>
            </a:r>
          </a:p>
        </p:txBody>
      </p:sp>
      <p:sp>
        <p:nvSpPr>
          <p:cNvPr id="72" name="Flowchart: Terminator 71">
            <a:extLst>
              <a:ext uri="{FF2B5EF4-FFF2-40B4-BE49-F238E27FC236}">
                <a16:creationId xmlns:a16="http://schemas.microsoft.com/office/drawing/2014/main" id="{5EC16B9E-78BB-9772-6DB7-D841196E5C99}"/>
              </a:ext>
            </a:extLst>
          </p:cNvPr>
          <p:cNvSpPr/>
          <p:nvPr/>
        </p:nvSpPr>
        <p:spPr>
          <a:xfrm>
            <a:off x="1453874" y="1985789"/>
            <a:ext cx="794926" cy="289705"/>
          </a:xfrm>
          <a:prstGeom prst="flowChartTerminator">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a:t>Start</a:t>
            </a:r>
          </a:p>
        </p:txBody>
      </p:sp>
      <p:cxnSp>
        <p:nvCxnSpPr>
          <p:cNvPr id="73" name="Straight Arrow Connector 72">
            <a:extLst>
              <a:ext uri="{FF2B5EF4-FFF2-40B4-BE49-F238E27FC236}">
                <a16:creationId xmlns:a16="http://schemas.microsoft.com/office/drawing/2014/main" id="{7BC4B5AC-3C0C-8E8D-F81E-F2F1FC972737}"/>
              </a:ext>
            </a:extLst>
          </p:cNvPr>
          <p:cNvCxnSpPr>
            <a:cxnSpLocks/>
            <a:stCxn id="72" idx="3"/>
          </p:cNvCxnSpPr>
          <p:nvPr/>
        </p:nvCxnSpPr>
        <p:spPr>
          <a:xfrm>
            <a:off x="2248800" y="2130642"/>
            <a:ext cx="197348" cy="10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Flowchart: Terminator 74">
            <a:extLst>
              <a:ext uri="{FF2B5EF4-FFF2-40B4-BE49-F238E27FC236}">
                <a16:creationId xmlns:a16="http://schemas.microsoft.com/office/drawing/2014/main" id="{F4A7DB5F-1B7F-E276-92F3-F07688F53EBD}"/>
              </a:ext>
            </a:extLst>
          </p:cNvPr>
          <p:cNvSpPr/>
          <p:nvPr/>
        </p:nvSpPr>
        <p:spPr>
          <a:xfrm>
            <a:off x="8193198" y="4691237"/>
            <a:ext cx="1861153"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t>Send to application reporting review and work with business team</a:t>
            </a:r>
          </a:p>
        </p:txBody>
      </p:sp>
      <p:cxnSp>
        <p:nvCxnSpPr>
          <p:cNvPr id="80" name="Connector: Elbow 79">
            <a:extLst>
              <a:ext uri="{FF2B5EF4-FFF2-40B4-BE49-F238E27FC236}">
                <a16:creationId xmlns:a16="http://schemas.microsoft.com/office/drawing/2014/main" id="{D7FCD267-17AB-C37F-64B4-AC098801C350}"/>
              </a:ext>
            </a:extLst>
          </p:cNvPr>
          <p:cNvCxnSpPr>
            <a:cxnSpLocks/>
          </p:cNvCxnSpPr>
          <p:nvPr/>
        </p:nvCxnSpPr>
        <p:spPr>
          <a:xfrm>
            <a:off x="8856407" y="3670751"/>
            <a:ext cx="270408" cy="101920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49CF26A-EC98-A808-AE14-4EC2D97AC179}"/>
              </a:ext>
            </a:extLst>
          </p:cNvPr>
          <p:cNvSpPr txBox="1"/>
          <p:nvPr/>
        </p:nvSpPr>
        <p:spPr>
          <a:xfrm>
            <a:off x="8550175" y="4301193"/>
            <a:ext cx="737825" cy="215444"/>
          </a:xfrm>
          <a:prstGeom prst="rect">
            <a:avLst/>
          </a:prstGeom>
          <a:noFill/>
        </p:spPr>
        <p:txBody>
          <a:bodyPr wrap="square" rtlCol="0">
            <a:spAutoFit/>
          </a:bodyPr>
          <a:lstStyle/>
          <a:p>
            <a:r>
              <a:rPr lang="en-US" sz="800"/>
              <a:t>Rejected</a:t>
            </a:r>
          </a:p>
        </p:txBody>
      </p:sp>
      <p:cxnSp>
        <p:nvCxnSpPr>
          <p:cNvPr id="3" name="Straight Arrow Connector 2">
            <a:extLst>
              <a:ext uri="{FF2B5EF4-FFF2-40B4-BE49-F238E27FC236}">
                <a16:creationId xmlns:a16="http://schemas.microsoft.com/office/drawing/2014/main" id="{3E96D3D9-E5EA-BEAE-6305-8F007CB1F606}"/>
              </a:ext>
            </a:extLst>
          </p:cNvPr>
          <p:cNvCxnSpPr>
            <a:cxnSpLocks/>
          </p:cNvCxnSpPr>
          <p:nvPr/>
        </p:nvCxnSpPr>
        <p:spPr>
          <a:xfrm>
            <a:off x="3022621" y="2622901"/>
            <a:ext cx="11370" cy="341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B8DD08-1F51-6446-AC65-07A7C98AE93C}"/>
              </a:ext>
            </a:extLst>
          </p:cNvPr>
          <p:cNvSpPr txBox="1"/>
          <p:nvPr/>
        </p:nvSpPr>
        <p:spPr>
          <a:xfrm>
            <a:off x="2699989" y="2725646"/>
            <a:ext cx="372422" cy="215444"/>
          </a:xfrm>
          <a:prstGeom prst="rect">
            <a:avLst/>
          </a:prstGeom>
          <a:noFill/>
        </p:spPr>
        <p:txBody>
          <a:bodyPr wrap="square" lIns="91440" tIns="45720" rIns="91440" bIns="45720" rtlCol="0" anchor="t">
            <a:spAutoFit/>
          </a:bodyPr>
          <a:lstStyle/>
          <a:p>
            <a:r>
              <a:rPr lang="en-US" sz="800"/>
              <a:t>Yes</a:t>
            </a:r>
          </a:p>
        </p:txBody>
      </p:sp>
      <p:sp>
        <p:nvSpPr>
          <p:cNvPr id="7" name="TextBox 6">
            <a:extLst>
              <a:ext uri="{FF2B5EF4-FFF2-40B4-BE49-F238E27FC236}">
                <a16:creationId xmlns:a16="http://schemas.microsoft.com/office/drawing/2014/main" id="{7EBBC7A0-94BF-B87A-C6F6-B67750942E3D}"/>
              </a:ext>
            </a:extLst>
          </p:cNvPr>
          <p:cNvSpPr txBox="1"/>
          <p:nvPr/>
        </p:nvSpPr>
        <p:spPr>
          <a:xfrm>
            <a:off x="4138417" y="2725645"/>
            <a:ext cx="372422" cy="215444"/>
          </a:xfrm>
          <a:prstGeom prst="rect">
            <a:avLst/>
          </a:prstGeom>
          <a:noFill/>
        </p:spPr>
        <p:txBody>
          <a:bodyPr wrap="square" lIns="91440" tIns="45720" rIns="91440" bIns="45720" rtlCol="0" anchor="t">
            <a:spAutoFit/>
          </a:bodyPr>
          <a:lstStyle/>
          <a:p>
            <a:r>
              <a:rPr lang="en-US" sz="800"/>
              <a:t>Yes</a:t>
            </a:r>
          </a:p>
        </p:txBody>
      </p:sp>
      <p:sp>
        <p:nvSpPr>
          <p:cNvPr id="8" name="TextBox 7">
            <a:extLst>
              <a:ext uri="{FF2B5EF4-FFF2-40B4-BE49-F238E27FC236}">
                <a16:creationId xmlns:a16="http://schemas.microsoft.com/office/drawing/2014/main" id="{303EBC22-54F2-41B7-24E2-2E9CB7EE7922}"/>
              </a:ext>
            </a:extLst>
          </p:cNvPr>
          <p:cNvSpPr txBox="1"/>
          <p:nvPr/>
        </p:nvSpPr>
        <p:spPr>
          <a:xfrm>
            <a:off x="7129368" y="2725645"/>
            <a:ext cx="372422" cy="215444"/>
          </a:xfrm>
          <a:prstGeom prst="rect">
            <a:avLst/>
          </a:prstGeom>
          <a:noFill/>
        </p:spPr>
        <p:txBody>
          <a:bodyPr wrap="square" lIns="91440" tIns="45720" rIns="91440" bIns="45720" rtlCol="0" anchor="t">
            <a:spAutoFit/>
          </a:bodyPr>
          <a:lstStyle/>
          <a:p>
            <a:r>
              <a:rPr lang="en-US" sz="800"/>
              <a:t>Yes</a:t>
            </a:r>
          </a:p>
        </p:txBody>
      </p:sp>
      <p:sp>
        <p:nvSpPr>
          <p:cNvPr id="9" name="TextBox 8">
            <a:extLst>
              <a:ext uri="{FF2B5EF4-FFF2-40B4-BE49-F238E27FC236}">
                <a16:creationId xmlns:a16="http://schemas.microsoft.com/office/drawing/2014/main" id="{2851BB9F-8A3B-D15F-86A5-F9ED780EF903}"/>
              </a:ext>
            </a:extLst>
          </p:cNvPr>
          <p:cNvSpPr txBox="1"/>
          <p:nvPr/>
        </p:nvSpPr>
        <p:spPr>
          <a:xfrm>
            <a:off x="8791913" y="2746020"/>
            <a:ext cx="470219" cy="215444"/>
          </a:xfrm>
          <a:prstGeom prst="rect">
            <a:avLst/>
          </a:prstGeom>
          <a:noFill/>
        </p:spPr>
        <p:txBody>
          <a:bodyPr wrap="square" lIns="91440" tIns="45720" rIns="91440" bIns="45720" rtlCol="0" anchor="t">
            <a:spAutoFit/>
          </a:bodyPr>
          <a:lstStyle/>
          <a:p>
            <a:r>
              <a:rPr lang="en-US" sz="800"/>
              <a:t>Yes</a:t>
            </a:r>
          </a:p>
        </p:txBody>
      </p:sp>
      <p:cxnSp>
        <p:nvCxnSpPr>
          <p:cNvPr id="16" name="Connector: Elbow 15">
            <a:extLst>
              <a:ext uri="{FF2B5EF4-FFF2-40B4-BE49-F238E27FC236}">
                <a16:creationId xmlns:a16="http://schemas.microsoft.com/office/drawing/2014/main" id="{99CD4CB1-3934-AF96-7D6C-CAB3195EF3AD}"/>
              </a:ext>
            </a:extLst>
          </p:cNvPr>
          <p:cNvCxnSpPr>
            <a:cxnSpLocks/>
          </p:cNvCxnSpPr>
          <p:nvPr/>
        </p:nvCxnSpPr>
        <p:spPr>
          <a:xfrm flipH="1">
            <a:off x="7388030" y="3680896"/>
            <a:ext cx="264363" cy="10584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0EA38DD-FCD1-8F52-17D8-29DBC45E2906}"/>
              </a:ext>
            </a:extLst>
          </p:cNvPr>
          <p:cNvCxnSpPr/>
          <p:nvPr/>
        </p:nvCxnSpPr>
        <p:spPr>
          <a:xfrm>
            <a:off x="7502137" y="2626679"/>
            <a:ext cx="747331" cy="551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D9DEBA5-D7F0-42E3-8746-188ED93A02FB}"/>
              </a:ext>
            </a:extLst>
          </p:cNvPr>
          <p:cNvGrpSpPr/>
          <p:nvPr/>
        </p:nvGrpSpPr>
        <p:grpSpPr>
          <a:xfrm>
            <a:off x="10515108" y="91017"/>
            <a:ext cx="384443" cy="564847"/>
            <a:chOff x="10031310" y="132997"/>
            <a:chExt cx="384443" cy="564847"/>
          </a:xfrm>
        </p:grpSpPr>
        <p:sp>
          <p:nvSpPr>
            <p:cNvPr id="55" name="Flowchart: Connector 54">
              <a:extLst>
                <a:ext uri="{FF2B5EF4-FFF2-40B4-BE49-F238E27FC236}">
                  <a16:creationId xmlns:a16="http://schemas.microsoft.com/office/drawing/2014/main" id="{0F080492-FA4E-4E59-ADCB-8248CF3CA20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57" name="Graphic 56" descr="Microphone with solid fill">
              <a:extLst>
                <a:ext uri="{FF2B5EF4-FFF2-40B4-BE49-F238E27FC236}">
                  <a16:creationId xmlns:a16="http://schemas.microsoft.com/office/drawing/2014/main" id="{551FCBB8-4D7C-4765-B085-C8D56A9A100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58" name="TextBox 57">
            <a:extLst>
              <a:ext uri="{FF2B5EF4-FFF2-40B4-BE49-F238E27FC236}">
                <a16:creationId xmlns:a16="http://schemas.microsoft.com/office/drawing/2014/main" id="{BB9F4A70-E5F7-4DCF-B974-AAE02B9A6909}"/>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r>
              <a:rPr lang="en-US" sz="1200"/>
              <a:t>Sankar </a:t>
            </a:r>
          </a:p>
        </p:txBody>
      </p:sp>
      <p:sp>
        <p:nvSpPr>
          <p:cNvPr id="4" name="Flowchart: Terminator 3">
            <a:extLst>
              <a:ext uri="{FF2B5EF4-FFF2-40B4-BE49-F238E27FC236}">
                <a16:creationId xmlns:a16="http://schemas.microsoft.com/office/drawing/2014/main" id="{725C768D-5464-F507-6DAE-211BDC2D1720}"/>
              </a:ext>
            </a:extLst>
          </p:cNvPr>
          <p:cNvSpPr/>
          <p:nvPr/>
        </p:nvSpPr>
        <p:spPr>
          <a:xfrm>
            <a:off x="9439236" y="3128897"/>
            <a:ext cx="1861153" cy="487351"/>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800" b="1"/>
              <a:t>Review the reporting pattern and recommend any other tool in the current ecosystem if PBI/BO cannot be used</a:t>
            </a:r>
            <a:endParaRPr lang="en-US" sz="800" b="1">
              <a:cs typeface="Arial"/>
            </a:endParaRPr>
          </a:p>
        </p:txBody>
      </p:sp>
      <p:cxnSp>
        <p:nvCxnSpPr>
          <p:cNvPr id="10" name="Connector: Elbow 9">
            <a:extLst>
              <a:ext uri="{FF2B5EF4-FFF2-40B4-BE49-F238E27FC236}">
                <a16:creationId xmlns:a16="http://schemas.microsoft.com/office/drawing/2014/main" id="{96CE47E8-A9D0-6891-3174-28B9A7240265}"/>
              </a:ext>
            </a:extLst>
          </p:cNvPr>
          <p:cNvCxnSpPr>
            <a:cxnSpLocks/>
          </p:cNvCxnSpPr>
          <p:nvPr/>
        </p:nvCxnSpPr>
        <p:spPr>
          <a:xfrm>
            <a:off x="9604030" y="2146750"/>
            <a:ext cx="768823" cy="9712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D9989C7-12CE-5BA1-96B6-6FEF7C89B9B8}"/>
              </a:ext>
            </a:extLst>
          </p:cNvPr>
          <p:cNvSpPr txBox="1"/>
          <p:nvPr/>
        </p:nvSpPr>
        <p:spPr>
          <a:xfrm>
            <a:off x="9898969" y="1931302"/>
            <a:ext cx="470219" cy="215444"/>
          </a:xfrm>
          <a:prstGeom prst="rect">
            <a:avLst/>
          </a:prstGeom>
          <a:noFill/>
        </p:spPr>
        <p:txBody>
          <a:bodyPr wrap="square" lIns="91440" tIns="45720" rIns="91440" bIns="45720" rtlCol="0" anchor="t">
            <a:spAutoFit/>
          </a:bodyPr>
          <a:lstStyle/>
          <a:p>
            <a:r>
              <a:rPr lang="en-US" sz="800"/>
              <a:t>No</a:t>
            </a:r>
          </a:p>
        </p:txBody>
      </p:sp>
    </p:spTree>
    <p:extLst>
      <p:ext uri="{BB962C8B-B14F-4D97-AF65-F5344CB8AC3E}">
        <p14:creationId xmlns:p14="http://schemas.microsoft.com/office/powerpoint/2010/main" val="259824108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lstStyle/>
          <a:p>
            <a:r>
              <a:rPr lang="en-US">
                <a:solidFill>
                  <a:srgbClr val="F3753F"/>
                </a:solidFill>
              </a:rPr>
              <a:t>Report Dispositioning – Next Steps</a:t>
            </a:r>
          </a:p>
        </p:txBody>
      </p:sp>
      <p:sp>
        <p:nvSpPr>
          <p:cNvPr id="7" name="Rectangle 6">
            <a:extLst>
              <a:ext uri="{FF2B5EF4-FFF2-40B4-BE49-F238E27FC236}">
                <a16:creationId xmlns:a16="http://schemas.microsoft.com/office/drawing/2014/main" id="{60D64272-F1A4-4178-A1B4-4783EA59A758}"/>
              </a:ext>
            </a:extLst>
          </p:cNvPr>
          <p:cNvSpPr/>
          <p:nvPr/>
        </p:nvSpPr>
        <p:spPr>
          <a:xfrm>
            <a:off x="745067" y="275166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1.1:</a:t>
            </a:r>
            <a:r>
              <a:rPr lang="en-US" sz="1100">
                <a:solidFill>
                  <a:schemeClr val="tx1"/>
                </a:solidFill>
              </a:rPr>
              <a:t> Reporting Requirement from Template</a:t>
            </a:r>
          </a:p>
        </p:txBody>
      </p:sp>
      <p:sp>
        <p:nvSpPr>
          <p:cNvPr id="8" name="Rectangle 7">
            <a:extLst>
              <a:ext uri="{FF2B5EF4-FFF2-40B4-BE49-F238E27FC236}">
                <a16:creationId xmlns:a16="http://schemas.microsoft.com/office/drawing/2014/main" id="{C51ACACB-6156-4C70-B4F1-6E05AF1F1AF6}"/>
              </a:ext>
            </a:extLst>
          </p:cNvPr>
          <p:cNvSpPr/>
          <p:nvPr/>
        </p:nvSpPr>
        <p:spPr>
          <a:xfrm>
            <a:off x="745067" y="1450480"/>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1.2: </a:t>
            </a:r>
            <a:r>
              <a:rPr lang="en-US" sz="1100">
                <a:solidFill>
                  <a:schemeClr val="tx1"/>
                </a:solidFill>
              </a:rPr>
              <a:t>Reporting user stories from workshops </a:t>
            </a:r>
          </a:p>
        </p:txBody>
      </p:sp>
      <p:sp>
        <p:nvSpPr>
          <p:cNvPr id="9" name="Rectangle 8">
            <a:extLst>
              <a:ext uri="{FF2B5EF4-FFF2-40B4-BE49-F238E27FC236}">
                <a16:creationId xmlns:a16="http://schemas.microsoft.com/office/drawing/2014/main" id="{65E941A4-43C7-4F6F-9835-A4E6F76C5A3E}"/>
              </a:ext>
            </a:extLst>
          </p:cNvPr>
          <p:cNvSpPr/>
          <p:nvPr/>
        </p:nvSpPr>
        <p:spPr>
          <a:xfrm>
            <a:off x="3172180" y="275166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2.1: </a:t>
            </a:r>
            <a:r>
              <a:rPr lang="en-US" sz="1100">
                <a:solidFill>
                  <a:schemeClr val="tx1"/>
                </a:solidFill>
              </a:rPr>
              <a:t>Initial analysis by Deloitte Leads </a:t>
            </a:r>
          </a:p>
        </p:txBody>
      </p:sp>
      <p:sp>
        <p:nvSpPr>
          <p:cNvPr id="10" name="Rectangle 9">
            <a:extLst>
              <a:ext uri="{FF2B5EF4-FFF2-40B4-BE49-F238E27FC236}">
                <a16:creationId xmlns:a16="http://schemas.microsoft.com/office/drawing/2014/main" id="{5D9BC5BD-9C78-4522-B3DF-B61C23CB9D69}"/>
              </a:ext>
            </a:extLst>
          </p:cNvPr>
          <p:cNvSpPr/>
          <p:nvPr/>
        </p:nvSpPr>
        <p:spPr>
          <a:xfrm>
            <a:off x="5881516" y="2748775"/>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3: </a:t>
            </a:r>
            <a:r>
              <a:rPr lang="en-US" sz="1100">
                <a:solidFill>
                  <a:schemeClr val="tx1"/>
                </a:solidFill>
              </a:rPr>
              <a:t>Review with Reporting SMEs</a:t>
            </a:r>
          </a:p>
        </p:txBody>
      </p:sp>
      <p:sp>
        <p:nvSpPr>
          <p:cNvPr id="11" name="TextBox 10">
            <a:extLst>
              <a:ext uri="{FF2B5EF4-FFF2-40B4-BE49-F238E27FC236}">
                <a16:creationId xmlns:a16="http://schemas.microsoft.com/office/drawing/2014/main" id="{2780F328-F5DA-41ED-ACFF-1572DC75D5A7}"/>
              </a:ext>
            </a:extLst>
          </p:cNvPr>
          <p:cNvSpPr txBox="1"/>
          <p:nvPr/>
        </p:nvSpPr>
        <p:spPr>
          <a:xfrm>
            <a:off x="4323644" y="1506758"/>
            <a:ext cx="2664179" cy="677333"/>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dirty="0"/>
              <a:t>Add User stories to Reporting list </a:t>
            </a:r>
          </a:p>
          <a:p>
            <a:pPr marL="285750" indent="-285750" algn="l">
              <a:buFont typeface="Arial" panose="020B0604020202020204" pitchFamily="34" charset="0"/>
              <a:buChar char="•"/>
            </a:pPr>
            <a:r>
              <a:rPr lang="en-US" sz="1000" dirty="0"/>
              <a:t>Phase prioritization</a:t>
            </a:r>
          </a:p>
          <a:p>
            <a:pPr marL="285750" indent="-285750" algn="l">
              <a:buFont typeface="Arial" panose="020B0604020202020204" pitchFamily="34" charset="0"/>
              <a:buChar char="•"/>
            </a:pPr>
            <a:r>
              <a:rPr lang="en-US" sz="1000" dirty="0"/>
              <a:t>Initial FIT/GAP</a:t>
            </a:r>
          </a:p>
          <a:p>
            <a:pPr marL="285750" indent="-285750" algn="l">
              <a:buFont typeface="Arial" panose="020B0604020202020204" pitchFamily="34" charset="0"/>
              <a:buChar char="•"/>
            </a:pPr>
            <a:r>
              <a:rPr lang="en-US" sz="1000" dirty="0"/>
              <a:t>Clarification question for  SMES</a:t>
            </a:r>
          </a:p>
        </p:txBody>
      </p:sp>
      <p:sp>
        <p:nvSpPr>
          <p:cNvPr id="12" name="TextBox 11">
            <a:extLst>
              <a:ext uri="{FF2B5EF4-FFF2-40B4-BE49-F238E27FC236}">
                <a16:creationId xmlns:a16="http://schemas.microsoft.com/office/drawing/2014/main" id="{2AC57225-8585-4F40-AA73-159474B2C84C}"/>
              </a:ext>
            </a:extLst>
          </p:cNvPr>
          <p:cNvSpPr txBox="1"/>
          <p:nvPr/>
        </p:nvSpPr>
        <p:spPr>
          <a:xfrm>
            <a:off x="6797320" y="1578701"/>
            <a:ext cx="2516013" cy="677333"/>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a:t>Update priority, and other reporting template columns </a:t>
            </a:r>
          </a:p>
          <a:p>
            <a:pPr marL="285750" indent="-285750" algn="l">
              <a:buFont typeface="Arial" panose="020B0604020202020204" pitchFamily="34" charset="0"/>
              <a:buChar char="•"/>
            </a:pPr>
            <a:r>
              <a:rPr lang="en-US" sz="1000"/>
              <a:t>High level reporting requirement </a:t>
            </a:r>
          </a:p>
        </p:txBody>
      </p:sp>
      <p:sp>
        <p:nvSpPr>
          <p:cNvPr id="13" name="Rectangle 12">
            <a:extLst>
              <a:ext uri="{FF2B5EF4-FFF2-40B4-BE49-F238E27FC236}">
                <a16:creationId xmlns:a16="http://schemas.microsoft.com/office/drawing/2014/main" id="{D6845692-8F94-4DF9-91A2-3C01B024DEC3}"/>
              </a:ext>
            </a:extLst>
          </p:cNvPr>
          <p:cNvSpPr/>
          <p:nvPr/>
        </p:nvSpPr>
        <p:spPr>
          <a:xfrm>
            <a:off x="8737608" y="2749982"/>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4: </a:t>
            </a:r>
            <a:r>
              <a:rPr lang="en-US" sz="1100">
                <a:solidFill>
                  <a:schemeClr val="tx1"/>
                </a:solidFill>
              </a:rPr>
              <a:t>Reporting Tool rationalization for requirements</a:t>
            </a:r>
          </a:p>
        </p:txBody>
      </p:sp>
      <p:sp>
        <p:nvSpPr>
          <p:cNvPr id="14" name="Rectangle 13">
            <a:extLst>
              <a:ext uri="{FF2B5EF4-FFF2-40B4-BE49-F238E27FC236}">
                <a16:creationId xmlns:a16="http://schemas.microsoft.com/office/drawing/2014/main" id="{85F39744-C925-4E8D-9D75-2DD26E5D2FE7}"/>
              </a:ext>
            </a:extLst>
          </p:cNvPr>
          <p:cNvSpPr/>
          <p:nvPr/>
        </p:nvSpPr>
        <p:spPr>
          <a:xfrm>
            <a:off x="705552"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5: </a:t>
            </a:r>
            <a:r>
              <a:rPr lang="en-US" sz="1100">
                <a:solidFill>
                  <a:schemeClr val="tx1"/>
                </a:solidFill>
              </a:rPr>
              <a:t>Report prioritization</a:t>
            </a:r>
          </a:p>
        </p:txBody>
      </p:sp>
      <p:sp>
        <p:nvSpPr>
          <p:cNvPr id="15" name="TextBox 14">
            <a:extLst>
              <a:ext uri="{FF2B5EF4-FFF2-40B4-BE49-F238E27FC236}">
                <a16:creationId xmlns:a16="http://schemas.microsoft.com/office/drawing/2014/main" id="{928DFD05-F42B-4015-9C88-5B3880388327}"/>
              </a:ext>
            </a:extLst>
          </p:cNvPr>
          <p:cNvSpPr txBox="1"/>
          <p:nvPr/>
        </p:nvSpPr>
        <p:spPr>
          <a:xfrm>
            <a:off x="9636474" y="1828419"/>
            <a:ext cx="2500488" cy="457200"/>
          </a:xfrm>
          <a:prstGeom prst="rect">
            <a:avLst/>
          </a:prstGeom>
          <a:noFill/>
        </p:spPr>
        <p:txBody>
          <a:bodyPr wrap="square" lIns="182880" tIns="182880" rIns="182880" bIns="182880" rtlCol="0" anchor="ctr" anchorCtr="0">
            <a:noAutofit/>
          </a:bodyPr>
          <a:lstStyle/>
          <a:p>
            <a:pPr marL="285750" indent="-285750" algn="l">
              <a:buFont typeface="Arial" panose="020B0604020202020204" pitchFamily="34" charset="0"/>
              <a:buChar char="•"/>
            </a:pPr>
            <a:r>
              <a:rPr lang="en-US" sz="1000"/>
              <a:t>Mapping to target reporting tool/systems</a:t>
            </a:r>
          </a:p>
        </p:txBody>
      </p:sp>
      <p:sp>
        <p:nvSpPr>
          <p:cNvPr id="16" name="TextBox 15">
            <a:extLst>
              <a:ext uri="{FF2B5EF4-FFF2-40B4-BE49-F238E27FC236}">
                <a16:creationId xmlns:a16="http://schemas.microsoft.com/office/drawing/2014/main" id="{F3A914EE-A037-4F10-B136-82630CF11473}"/>
              </a:ext>
            </a:extLst>
          </p:cNvPr>
          <p:cNvSpPr txBox="1"/>
          <p:nvPr/>
        </p:nvSpPr>
        <p:spPr>
          <a:xfrm>
            <a:off x="880530" y="5488781"/>
            <a:ext cx="1715909" cy="425591"/>
          </a:xfrm>
          <a:prstGeom prst="rect">
            <a:avLst/>
          </a:prstGeom>
          <a:noFill/>
        </p:spPr>
        <p:txBody>
          <a:bodyPr wrap="square" lIns="182880" tIns="182880" rIns="182880" bIns="182880" rtlCol="0" anchor="ctr" anchorCtr="0">
            <a:noAutofit/>
          </a:bodyPr>
          <a:lstStyle/>
          <a:p>
            <a:pPr algn="l"/>
            <a:r>
              <a:rPr lang="en-US" sz="1000"/>
              <a:t> Sprint assignment</a:t>
            </a:r>
          </a:p>
        </p:txBody>
      </p:sp>
      <p:sp>
        <p:nvSpPr>
          <p:cNvPr id="17" name="Rectangle 16">
            <a:extLst>
              <a:ext uri="{FF2B5EF4-FFF2-40B4-BE49-F238E27FC236}">
                <a16:creationId xmlns:a16="http://schemas.microsoft.com/office/drawing/2014/main" id="{B1556CBC-E410-4693-A039-2AD5678934CD}"/>
              </a:ext>
            </a:extLst>
          </p:cNvPr>
          <p:cNvSpPr/>
          <p:nvPr/>
        </p:nvSpPr>
        <p:spPr>
          <a:xfrm>
            <a:off x="3172180"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6: </a:t>
            </a:r>
            <a:r>
              <a:rPr lang="en-US" sz="1100">
                <a:solidFill>
                  <a:schemeClr val="tx1"/>
                </a:solidFill>
              </a:rPr>
              <a:t>Reporting Deep Dives </a:t>
            </a:r>
          </a:p>
          <a:p>
            <a:pPr algn="ctr"/>
            <a:r>
              <a:rPr lang="en-US" sz="1100">
                <a:solidFill>
                  <a:schemeClr val="tx1"/>
                </a:solidFill>
              </a:rPr>
              <a:t>(Sprint Cycle)</a:t>
            </a:r>
          </a:p>
        </p:txBody>
      </p:sp>
      <p:sp>
        <p:nvSpPr>
          <p:cNvPr id="18" name="Rectangle 17">
            <a:extLst>
              <a:ext uri="{FF2B5EF4-FFF2-40B4-BE49-F238E27FC236}">
                <a16:creationId xmlns:a16="http://schemas.microsoft.com/office/drawing/2014/main" id="{E2BEABE0-E4F5-44CC-AB2A-D5DCB13931D3}"/>
              </a:ext>
            </a:extLst>
          </p:cNvPr>
          <p:cNvSpPr/>
          <p:nvPr/>
        </p:nvSpPr>
        <p:spPr>
          <a:xfrm>
            <a:off x="5842001" y="4777508"/>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7: </a:t>
            </a:r>
            <a:r>
              <a:rPr lang="en-US" sz="1100">
                <a:solidFill>
                  <a:schemeClr val="tx1"/>
                </a:solidFill>
              </a:rPr>
              <a:t>Lean Spec generation for custom Report</a:t>
            </a:r>
          </a:p>
        </p:txBody>
      </p:sp>
      <p:sp>
        <p:nvSpPr>
          <p:cNvPr id="19" name="Rectangle 18">
            <a:extLst>
              <a:ext uri="{FF2B5EF4-FFF2-40B4-BE49-F238E27FC236}">
                <a16:creationId xmlns:a16="http://schemas.microsoft.com/office/drawing/2014/main" id="{F0E4F4BF-B64B-4E0D-AD0B-D7C5EFEAE254}"/>
              </a:ext>
            </a:extLst>
          </p:cNvPr>
          <p:cNvSpPr/>
          <p:nvPr/>
        </p:nvSpPr>
        <p:spPr>
          <a:xfrm>
            <a:off x="8754538" y="4777579"/>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8.1: </a:t>
            </a:r>
            <a:r>
              <a:rPr lang="en-US" sz="1100">
                <a:solidFill>
                  <a:schemeClr val="tx1"/>
                </a:solidFill>
              </a:rPr>
              <a:t>Reporting Development</a:t>
            </a:r>
          </a:p>
        </p:txBody>
      </p:sp>
      <p:sp>
        <p:nvSpPr>
          <p:cNvPr id="20" name="Rectangle 19">
            <a:extLst>
              <a:ext uri="{FF2B5EF4-FFF2-40B4-BE49-F238E27FC236}">
                <a16:creationId xmlns:a16="http://schemas.microsoft.com/office/drawing/2014/main" id="{59D8A83F-ECF9-4C9B-ACB4-DF50B4B00C2D}"/>
              </a:ext>
            </a:extLst>
          </p:cNvPr>
          <p:cNvSpPr/>
          <p:nvPr/>
        </p:nvSpPr>
        <p:spPr>
          <a:xfrm>
            <a:off x="8764682" y="5908211"/>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a:solidFill>
                  <a:schemeClr val="tx1"/>
                </a:solidFill>
              </a:rPr>
              <a:t>8.2: </a:t>
            </a:r>
            <a:r>
              <a:rPr lang="en-US" sz="1100">
                <a:solidFill>
                  <a:schemeClr val="tx1"/>
                </a:solidFill>
              </a:rPr>
              <a:t>Report Configuration for OOB Reports</a:t>
            </a:r>
          </a:p>
        </p:txBody>
      </p:sp>
      <p:cxnSp>
        <p:nvCxnSpPr>
          <p:cNvPr id="25" name="Straight Arrow Connector 24">
            <a:extLst>
              <a:ext uri="{FF2B5EF4-FFF2-40B4-BE49-F238E27FC236}">
                <a16:creationId xmlns:a16="http://schemas.microsoft.com/office/drawing/2014/main" id="{5E534CA3-E334-4F96-A109-B452421C3C2B}"/>
              </a:ext>
            </a:extLst>
          </p:cNvPr>
          <p:cNvCxnSpPr>
            <a:cxnSpLocks/>
            <a:stCxn id="7" idx="3"/>
            <a:endCxn id="9" idx="1"/>
          </p:cNvCxnSpPr>
          <p:nvPr/>
        </p:nvCxnSpPr>
        <p:spPr>
          <a:xfrm>
            <a:off x="2348089" y="3090334"/>
            <a:ext cx="8240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945F263A-F2E0-41E3-AB67-93D576C6FD3C}"/>
              </a:ext>
            </a:extLst>
          </p:cNvPr>
          <p:cNvCxnSpPr>
            <a:cxnSpLocks/>
            <a:stCxn id="9" idx="3"/>
            <a:endCxn id="10" idx="1"/>
          </p:cNvCxnSpPr>
          <p:nvPr/>
        </p:nvCxnSpPr>
        <p:spPr>
          <a:xfrm flipV="1">
            <a:off x="4775202" y="3087442"/>
            <a:ext cx="1106314" cy="28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9DF529F-AAC0-4E1C-A780-8D5509DBECAD}"/>
              </a:ext>
            </a:extLst>
          </p:cNvPr>
          <p:cNvCxnSpPr>
            <a:cxnSpLocks/>
            <a:stCxn id="10" idx="3"/>
            <a:endCxn id="13" idx="1"/>
          </p:cNvCxnSpPr>
          <p:nvPr/>
        </p:nvCxnSpPr>
        <p:spPr>
          <a:xfrm>
            <a:off x="7484538" y="3087442"/>
            <a:ext cx="1253070" cy="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AF91B8E-AC23-4A75-9A8D-0FE724160AEA}"/>
              </a:ext>
            </a:extLst>
          </p:cNvPr>
          <p:cNvCxnSpPr>
            <a:stCxn id="13" idx="2"/>
            <a:endCxn id="14" idx="0"/>
          </p:cNvCxnSpPr>
          <p:nvPr/>
        </p:nvCxnSpPr>
        <p:spPr>
          <a:xfrm rot="5400000">
            <a:off x="4847995" y="86383"/>
            <a:ext cx="1350193" cy="8032056"/>
          </a:xfrm>
          <a:prstGeom prst="bentConnector3">
            <a:avLst>
              <a:gd name="adj1" fmla="val 8590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0B9E8AE-C801-450A-8E8D-0EFD10C5566B}"/>
              </a:ext>
            </a:extLst>
          </p:cNvPr>
          <p:cNvCxnSpPr>
            <a:cxnSpLocks/>
            <a:stCxn id="14" idx="3"/>
            <a:endCxn id="17" idx="1"/>
          </p:cNvCxnSpPr>
          <p:nvPr/>
        </p:nvCxnSpPr>
        <p:spPr>
          <a:xfrm>
            <a:off x="2308574" y="5116175"/>
            <a:ext cx="8636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71599F0-75FD-476C-BEEC-954593C5F4AF}"/>
              </a:ext>
            </a:extLst>
          </p:cNvPr>
          <p:cNvCxnSpPr>
            <a:cxnSpLocks/>
            <a:stCxn id="17" idx="3"/>
            <a:endCxn id="18" idx="1"/>
          </p:cNvCxnSpPr>
          <p:nvPr/>
        </p:nvCxnSpPr>
        <p:spPr>
          <a:xfrm>
            <a:off x="4775202" y="5116175"/>
            <a:ext cx="106679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538EB04E-993D-4DC0-AE93-ED332C9148BF}"/>
              </a:ext>
            </a:extLst>
          </p:cNvPr>
          <p:cNvCxnSpPr>
            <a:cxnSpLocks/>
            <a:stCxn id="18" idx="3"/>
            <a:endCxn id="19" idx="1"/>
          </p:cNvCxnSpPr>
          <p:nvPr/>
        </p:nvCxnSpPr>
        <p:spPr>
          <a:xfrm>
            <a:off x="7445023" y="5116175"/>
            <a:ext cx="1309515" cy="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or: Elbow 58">
            <a:extLst>
              <a:ext uri="{FF2B5EF4-FFF2-40B4-BE49-F238E27FC236}">
                <a16:creationId xmlns:a16="http://schemas.microsoft.com/office/drawing/2014/main" id="{F248B5C0-602D-4AB0-9B98-68B01E4841B9}"/>
              </a:ext>
            </a:extLst>
          </p:cNvPr>
          <p:cNvCxnSpPr>
            <a:cxnSpLocks/>
            <a:stCxn id="8" idx="3"/>
            <a:endCxn id="9" idx="0"/>
          </p:cNvCxnSpPr>
          <p:nvPr/>
        </p:nvCxnSpPr>
        <p:spPr>
          <a:xfrm>
            <a:off x="2348089" y="1789147"/>
            <a:ext cx="1625602" cy="9625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6" name="Graphic 65" descr="Checklist with solid fill">
            <a:extLst>
              <a:ext uri="{FF2B5EF4-FFF2-40B4-BE49-F238E27FC236}">
                <a16:creationId xmlns:a16="http://schemas.microsoft.com/office/drawing/2014/main" id="{0C11936F-9431-44BF-9B9D-16AF695CFF7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1141" y="2237749"/>
            <a:ext cx="457200" cy="457200"/>
          </a:xfrm>
          <a:prstGeom prst="rect">
            <a:avLst/>
          </a:prstGeom>
        </p:spPr>
      </p:pic>
      <p:pic>
        <p:nvPicPr>
          <p:cNvPr id="67" name="Graphic 66" descr="Checklist with solid fill">
            <a:extLst>
              <a:ext uri="{FF2B5EF4-FFF2-40B4-BE49-F238E27FC236}">
                <a16:creationId xmlns:a16="http://schemas.microsoft.com/office/drawing/2014/main" id="{76593E93-5381-4D45-B645-43A9B15D01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7823" y="2239659"/>
            <a:ext cx="457200" cy="457200"/>
          </a:xfrm>
          <a:prstGeom prst="rect">
            <a:avLst/>
          </a:prstGeom>
        </p:spPr>
      </p:pic>
      <p:pic>
        <p:nvPicPr>
          <p:cNvPr id="68" name="Graphic 67" descr="Checklist with solid fill">
            <a:extLst>
              <a:ext uri="{FF2B5EF4-FFF2-40B4-BE49-F238E27FC236}">
                <a16:creationId xmlns:a16="http://schemas.microsoft.com/office/drawing/2014/main" id="{654E754F-EE98-4720-BEE2-EE8C014081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83430" y="2252371"/>
            <a:ext cx="457200" cy="457200"/>
          </a:xfrm>
          <a:prstGeom prst="rect">
            <a:avLst/>
          </a:prstGeom>
        </p:spPr>
      </p:pic>
      <p:pic>
        <p:nvPicPr>
          <p:cNvPr id="69" name="Graphic 68" descr="Checklist with solid fill">
            <a:extLst>
              <a:ext uri="{FF2B5EF4-FFF2-40B4-BE49-F238E27FC236}">
                <a16:creationId xmlns:a16="http://schemas.microsoft.com/office/drawing/2014/main" id="{4414BC8C-87AE-49C0-AE35-5175B29A9F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1930" y="5472977"/>
            <a:ext cx="457200" cy="457200"/>
          </a:xfrm>
          <a:prstGeom prst="rect">
            <a:avLst/>
          </a:prstGeom>
        </p:spPr>
      </p:pic>
      <p:cxnSp>
        <p:nvCxnSpPr>
          <p:cNvPr id="71" name="Connector: Elbow 70">
            <a:extLst>
              <a:ext uri="{FF2B5EF4-FFF2-40B4-BE49-F238E27FC236}">
                <a16:creationId xmlns:a16="http://schemas.microsoft.com/office/drawing/2014/main" id="{0D818C1B-F71A-4184-9E38-4DD1B821C11E}"/>
              </a:ext>
            </a:extLst>
          </p:cNvPr>
          <p:cNvCxnSpPr>
            <a:cxnSpLocks/>
            <a:stCxn id="17" idx="2"/>
            <a:endCxn id="20" idx="1"/>
          </p:cNvCxnSpPr>
          <p:nvPr/>
        </p:nvCxnSpPr>
        <p:spPr>
          <a:xfrm rot="16200000" flipH="1">
            <a:off x="5973168" y="3455363"/>
            <a:ext cx="792037" cy="4790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8" name="Graphic 37" descr="User with solid fill">
            <a:extLst>
              <a:ext uri="{FF2B5EF4-FFF2-40B4-BE49-F238E27FC236}">
                <a16:creationId xmlns:a16="http://schemas.microsoft.com/office/drawing/2014/main" id="{CE8CEF5C-CC72-4A63-BA77-9BB803C742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2081" y="6297244"/>
            <a:ext cx="301206" cy="301206"/>
          </a:xfrm>
          <a:prstGeom prst="rect">
            <a:avLst/>
          </a:prstGeom>
        </p:spPr>
      </p:pic>
      <p:sp>
        <p:nvSpPr>
          <p:cNvPr id="40" name="TextBox 39">
            <a:extLst>
              <a:ext uri="{FF2B5EF4-FFF2-40B4-BE49-F238E27FC236}">
                <a16:creationId xmlns:a16="http://schemas.microsoft.com/office/drawing/2014/main" id="{EEC7A50A-AA2B-4204-80DA-FE588004327C}"/>
              </a:ext>
            </a:extLst>
          </p:cNvPr>
          <p:cNvSpPr txBox="1"/>
          <p:nvPr/>
        </p:nvSpPr>
        <p:spPr>
          <a:xfrm>
            <a:off x="88666" y="6598450"/>
            <a:ext cx="1154623" cy="178411"/>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Deloitte Workstream</a:t>
            </a:r>
          </a:p>
          <a:p>
            <a:pPr algn="ctr"/>
            <a:r>
              <a:rPr lang="en-US" sz="600"/>
              <a:t> Lead</a:t>
            </a:r>
          </a:p>
        </p:txBody>
      </p:sp>
      <p:pic>
        <p:nvPicPr>
          <p:cNvPr id="43" name="Graphic 42" descr="User with solid fill">
            <a:extLst>
              <a:ext uri="{FF2B5EF4-FFF2-40B4-BE49-F238E27FC236}">
                <a16:creationId xmlns:a16="http://schemas.microsoft.com/office/drawing/2014/main" id="{0B5D9EDE-3D9C-42FE-936E-AAA4A779773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29201" y="6297244"/>
            <a:ext cx="301206" cy="301206"/>
          </a:xfrm>
          <a:prstGeom prst="rect">
            <a:avLst/>
          </a:prstGeom>
        </p:spPr>
      </p:pic>
      <p:sp>
        <p:nvSpPr>
          <p:cNvPr id="45" name="TextBox 44">
            <a:extLst>
              <a:ext uri="{FF2B5EF4-FFF2-40B4-BE49-F238E27FC236}">
                <a16:creationId xmlns:a16="http://schemas.microsoft.com/office/drawing/2014/main" id="{515A3321-B42C-4307-9F2B-14E23BCE051C}"/>
              </a:ext>
            </a:extLst>
          </p:cNvPr>
          <p:cNvSpPr txBox="1"/>
          <p:nvPr/>
        </p:nvSpPr>
        <p:spPr>
          <a:xfrm>
            <a:off x="1298181" y="6598450"/>
            <a:ext cx="778175" cy="178492"/>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Functional Leads</a:t>
            </a:r>
          </a:p>
        </p:txBody>
      </p:sp>
      <p:pic>
        <p:nvPicPr>
          <p:cNvPr id="51" name="Graphic 50" descr="User with solid fill">
            <a:extLst>
              <a:ext uri="{FF2B5EF4-FFF2-40B4-BE49-F238E27FC236}">
                <a16:creationId xmlns:a16="http://schemas.microsoft.com/office/drawing/2014/main" id="{0EEC2C39-C7DE-4F90-B7F9-A1636E24E7A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47543" y="6297163"/>
            <a:ext cx="301206" cy="301206"/>
          </a:xfrm>
          <a:prstGeom prst="rect">
            <a:avLst/>
          </a:prstGeom>
        </p:spPr>
      </p:pic>
      <p:sp>
        <p:nvSpPr>
          <p:cNvPr id="52" name="TextBox 51">
            <a:extLst>
              <a:ext uri="{FF2B5EF4-FFF2-40B4-BE49-F238E27FC236}">
                <a16:creationId xmlns:a16="http://schemas.microsoft.com/office/drawing/2014/main" id="{9C054DA2-B9FE-4CCC-80D7-E71E642DB1F6}"/>
              </a:ext>
            </a:extLst>
          </p:cNvPr>
          <p:cNvSpPr txBox="1"/>
          <p:nvPr/>
        </p:nvSpPr>
        <p:spPr>
          <a:xfrm>
            <a:off x="2116523" y="6598369"/>
            <a:ext cx="778175" cy="178492"/>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SMEs</a:t>
            </a:r>
          </a:p>
        </p:txBody>
      </p:sp>
      <p:sp>
        <p:nvSpPr>
          <p:cNvPr id="57" name="Rectangle 56">
            <a:extLst>
              <a:ext uri="{FF2B5EF4-FFF2-40B4-BE49-F238E27FC236}">
                <a16:creationId xmlns:a16="http://schemas.microsoft.com/office/drawing/2014/main" id="{4ADB7764-A112-4C8C-A41A-9FF5989C9759}"/>
              </a:ext>
            </a:extLst>
          </p:cNvPr>
          <p:cNvSpPr/>
          <p:nvPr/>
        </p:nvSpPr>
        <p:spPr>
          <a:xfrm>
            <a:off x="832095" y="6033507"/>
            <a:ext cx="1452251" cy="2077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a:solidFill>
                  <a:schemeClr val="accent6"/>
                </a:solidFill>
              </a:rPr>
              <a:t>Roles</a:t>
            </a:r>
          </a:p>
        </p:txBody>
      </p:sp>
      <p:pic>
        <p:nvPicPr>
          <p:cNvPr id="60" name="Graphic 59" descr="User with solid fill">
            <a:extLst>
              <a:ext uri="{FF2B5EF4-FFF2-40B4-BE49-F238E27FC236}">
                <a16:creationId xmlns:a16="http://schemas.microsoft.com/office/drawing/2014/main" id="{D191C1A0-3285-4378-88BE-CA48AE4E2C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32613" y="2413000"/>
            <a:ext cx="301206" cy="301206"/>
          </a:xfrm>
          <a:prstGeom prst="rect">
            <a:avLst/>
          </a:prstGeom>
        </p:spPr>
      </p:pic>
      <p:pic>
        <p:nvPicPr>
          <p:cNvPr id="61" name="Graphic 60" descr="User with solid fill">
            <a:extLst>
              <a:ext uri="{FF2B5EF4-FFF2-40B4-BE49-F238E27FC236}">
                <a16:creationId xmlns:a16="http://schemas.microsoft.com/office/drawing/2014/main" id="{F46B82C9-6D96-4DBE-8ED1-59D7B632CE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3306" y="2424600"/>
            <a:ext cx="301206" cy="301206"/>
          </a:xfrm>
          <a:prstGeom prst="rect">
            <a:avLst/>
          </a:prstGeom>
        </p:spPr>
      </p:pic>
      <p:pic>
        <p:nvPicPr>
          <p:cNvPr id="62" name="Graphic 61" descr="User with solid fill">
            <a:extLst>
              <a:ext uri="{FF2B5EF4-FFF2-40B4-BE49-F238E27FC236}">
                <a16:creationId xmlns:a16="http://schemas.microsoft.com/office/drawing/2014/main" id="{2914F8E1-72AB-4DDB-ABC0-C87E2C0D519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59888" y="2423510"/>
            <a:ext cx="301206" cy="301206"/>
          </a:xfrm>
          <a:prstGeom prst="rect">
            <a:avLst/>
          </a:prstGeom>
        </p:spPr>
      </p:pic>
      <p:pic>
        <p:nvPicPr>
          <p:cNvPr id="63" name="Graphic 62" descr="User with solid fill">
            <a:extLst>
              <a:ext uri="{FF2B5EF4-FFF2-40B4-BE49-F238E27FC236}">
                <a16:creationId xmlns:a16="http://schemas.microsoft.com/office/drawing/2014/main" id="{F75DB1C0-F5F5-4090-98F0-17925C424A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20229" y="2424493"/>
            <a:ext cx="301206" cy="301206"/>
          </a:xfrm>
          <a:prstGeom prst="rect">
            <a:avLst/>
          </a:prstGeom>
        </p:spPr>
      </p:pic>
      <p:pic>
        <p:nvPicPr>
          <p:cNvPr id="64" name="Graphic 63" descr="User with solid fill">
            <a:extLst>
              <a:ext uri="{FF2B5EF4-FFF2-40B4-BE49-F238E27FC236}">
                <a16:creationId xmlns:a16="http://schemas.microsoft.com/office/drawing/2014/main" id="{667EFF01-AB75-4F8E-9DC6-DA0571C7F83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87416" y="2411316"/>
            <a:ext cx="301206" cy="301206"/>
          </a:xfrm>
          <a:prstGeom prst="rect">
            <a:avLst/>
          </a:prstGeom>
        </p:spPr>
      </p:pic>
      <p:pic>
        <p:nvPicPr>
          <p:cNvPr id="65" name="Graphic 64" descr="User with solid fill">
            <a:extLst>
              <a:ext uri="{FF2B5EF4-FFF2-40B4-BE49-F238E27FC236}">
                <a16:creationId xmlns:a16="http://schemas.microsoft.com/office/drawing/2014/main" id="{E74EC766-B2E3-44E7-ACEE-8044EEA2CB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9324" y="4448494"/>
            <a:ext cx="301206" cy="301206"/>
          </a:xfrm>
          <a:prstGeom prst="rect">
            <a:avLst/>
          </a:prstGeom>
        </p:spPr>
      </p:pic>
      <p:pic>
        <p:nvPicPr>
          <p:cNvPr id="70" name="Graphic 69" descr="User with solid fill">
            <a:extLst>
              <a:ext uri="{FF2B5EF4-FFF2-40B4-BE49-F238E27FC236}">
                <a16:creationId xmlns:a16="http://schemas.microsoft.com/office/drawing/2014/main" id="{6A64CD65-F648-4FBC-9832-94D0E511EC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55906" y="4447404"/>
            <a:ext cx="301206" cy="301206"/>
          </a:xfrm>
          <a:prstGeom prst="rect">
            <a:avLst/>
          </a:prstGeom>
        </p:spPr>
      </p:pic>
      <p:pic>
        <p:nvPicPr>
          <p:cNvPr id="72" name="Graphic 71" descr="User with solid fill">
            <a:extLst>
              <a:ext uri="{FF2B5EF4-FFF2-40B4-BE49-F238E27FC236}">
                <a16:creationId xmlns:a16="http://schemas.microsoft.com/office/drawing/2014/main" id="{C619E67C-5FB4-4DD0-95ED-47EF8D14E30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16247" y="4448387"/>
            <a:ext cx="301206" cy="301206"/>
          </a:xfrm>
          <a:prstGeom prst="rect">
            <a:avLst/>
          </a:prstGeom>
        </p:spPr>
      </p:pic>
      <p:pic>
        <p:nvPicPr>
          <p:cNvPr id="76" name="Graphic 75" descr="User with solid fill">
            <a:extLst>
              <a:ext uri="{FF2B5EF4-FFF2-40B4-BE49-F238E27FC236}">
                <a16:creationId xmlns:a16="http://schemas.microsoft.com/office/drawing/2014/main" id="{65B6BD64-DAFA-490F-A0C1-94556926587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48427" y="2444266"/>
            <a:ext cx="301206" cy="301206"/>
          </a:xfrm>
          <a:prstGeom prst="rect">
            <a:avLst/>
          </a:prstGeom>
        </p:spPr>
      </p:pic>
      <p:pic>
        <p:nvPicPr>
          <p:cNvPr id="77" name="Graphic 76" descr="User with solid fill">
            <a:extLst>
              <a:ext uri="{FF2B5EF4-FFF2-40B4-BE49-F238E27FC236}">
                <a16:creationId xmlns:a16="http://schemas.microsoft.com/office/drawing/2014/main" id="{38041FB6-FD5F-4CD0-8741-D90D6C175EA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29201" y="2444266"/>
            <a:ext cx="301206" cy="301206"/>
          </a:xfrm>
          <a:prstGeom prst="rect">
            <a:avLst/>
          </a:prstGeom>
        </p:spPr>
      </p:pic>
      <p:pic>
        <p:nvPicPr>
          <p:cNvPr id="79" name="Graphic 78" descr="User with solid fill">
            <a:extLst>
              <a:ext uri="{FF2B5EF4-FFF2-40B4-BE49-F238E27FC236}">
                <a16:creationId xmlns:a16="http://schemas.microsoft.com/office/drawing/2014/main" id="{5F244350-C68D-4578-AE77-0DC68EEA8F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65805" y="1135468"/>
            <a:ext cx="301206" cy="301206"/>
          </a:xfrm>
          <a:prstGeom prst="rect">
            <a:avLst/>
          </a:prstGeom>
        </p:spPr>
      </p:pic>
      <p:pic>
        <p:nvPicPr>
          <p:cNvPr id="80" name="Graphic 79" descr="User with solid fill">
            <a:extLst>
              <a:ext uri="{FF2B5EF4-FFF2-40B4-BE49-F238E27FC236}">
                <a16:creationId xmlns:a16="http://schemas.microsoft.com/office/drawing/2014/main" id="{D87C710B-F641-457C-8F9A-87703426A9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546579" y="1135468"/>
            <a:ext cx="301206" cy="301206"/>
          </a:xfrm>
          <a:prstGeom prst="rect">
            <a:avLst/>
          </a:prstGeom>
        </p:spPr>
      </p:pic>
      <p:grpSp>
        <p:nvGrpSpPr>
          <p:cNvPr id="85" name="Group 84">
            <a:extLst>
              <a:ext uri="{FF2B5EF4-FFF2-40B4-BE49-F238E27FC236}">
                <a16:creationId xmlns:a16="http://schemas.microsoft.com/office/drawing/2014/main" id="{2461F55C-4BEA-4BEB-AF09-3CABDFAFB33A}"/>
              </a:ext>
            </a:extLst>
          </p:cNvPr>
          <p:cNvGrpSpPr/>
          <p:nvPr/>
        </p:nvGrpSpPr>
        <p:grpSpPr>
          <a:xfrm>
            <a:off x="10515108" y="91017"/>
            <a:ext cx="384443" cy="564847"/>
            <a:chOff x="10031310" y="132997"/>
            <a:chExt cx="384443" cy="564847"/>
          </a:xfrm>
        </p:grpSpPr>
        <p:sp>
          <p:nvSpPr>
            <p:cNvPr id="86" name="Flowchart: Connector 85">
              <a:extLst>
                <a:ext uri="{FF2B5EF4-FFF2-40B4-BE49-F238E27FC236}">
                  <a16:creationId xmlns:a16="http://schemas.microsoft.com/office/drawing/2014/main" id="{AD682DBB-A0BD-4041-880A-544CE886453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7" name="Graphic 86" descr="Microphone with solid fill">
              <a:extLst>
                <a:ext uri="{FF2B5EF4-FFF2-40B4-BE49-F238E27FC236}">
                  <a16:creationId xmlns:a16="http://schemas.microsoft.com/office/drawing/2014/main" id="{AE6BF1B7-ED25-4B6A-97F8-632C6C181E9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052331" y="225755"/>
              <a:ext cx="363422" cy="363422"/>
            </a:xfrm>
            <a:prstGeom prst="rect">
              <a:avLst/>
            </a:prstGeom>
          </p:spPr>
        </p:pic>
      </p:grpSp>
      <p:sp>
        <p:nvSpPr>
          <p:cNvPr id="88" name="TextBox 87">
            <a:extLst>
              <a:ext uri="{FF2B5EF4-FFF2-40B4-BE49-F238E27FC236}">
                <a16:creationId xmlns:a16="http://schemas.microsoft.com/office/drawing/2014/main" id="{D03307CA-1123-4F2B-A53B-8DAEB564E521}"/>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r>
              <a:rPr lang="en-US" sz="1200"/>
              <a:t>Sandeep / Arthi</a:t>
            </a:r>
          </a:p>
        </p:txBody>
      </p:sp>
      <p:sp>
        <p:nvSpPr>
          <p:cNvPr id="55" name="Rectangle 54">
            <a:extLst>
              <a:ext uri="{FF2B5EF4-FFF2-40B4-BE49-F238E27FC236}">
                <a16:creationId xmlns:a16="http://schemas.microsoft.com/office/drawing/2014/main" id="{26D88527-2A1C-4829-A1E0-1CCD49AF7F54}"/>
              </a:ext>
            </a:extLst>
          </p:cNvPr>
          <p:cNvSpPr/>
          <p:nvPr/>
        </p:nvSpPr>
        <p:spPr>
          <a:xfrm>
            <a:off x="3172180" y="3714187"/>
            <a:ext cx="1603022" cy="677333"/>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ctr"/>
            <a:r>
              <a:rPr lang="en-US" sz="1100" b="1" dirty="0">
                <a:solidFill>
                  <a:schemeClr val="tx1"/>
                </a:solidFill>
              </a:rPr>
              <a:t>2.2: </a:t>
            </a:r>
            <a:r>
              <a:rPr lang="en-US" sz="1100" dirty="0">
                <a:solidFill>
                  <a:schemeClr val="tx1"/>
                </a:solidFill>
              </a:rPr>
              <a:t>Initial analysis by Reporting Leads for Transcend Reports</a:t>
            </a:r>
          </a:p>
        </p:txBody>
      </p:sp>
      <p:cxnSp>
        <p:nvCxnSpPr>
          <p:cNvPr id="73" name="Straight Arrow Connector 72">
            <a:extLst>
              <a:ext uri="{FF2B5EF4-FFF2-40B4-BE49-F238E27FC236}">
                <a16:creationId xmlns:a16="http://schemas.microsoft.com/office/drawing/2014/main" id="{A122D3A2-B7C5-48DE-9882-0C82B6F20E3E}"/>
              </a:ext>
            </a:extLst>
          </p:cNvPr>
          <p:cNvCxnSpPr>
            <a:cxnSpLocks/>
            <a:stCxn id="9" idx="2"/>
            <a:endCxn id="55" idx="0"/>
          </p:cNvCxnSpPr>
          <p:nvPr/>
        </p:nvCxnSpPr>
        <p:spPr>
          <a:xfrm>
            <a:off x="3973691" y="3429000"/>
            <a:ext cx="0" cy="28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AA2287CE-46A3-41DA-871E-B0B889E3803D}"/>
              </a:ext>
            </a:extLst>
          </p:cNvPr>
          <p:cNvCxnSpPr>
            <a:cxnSpLocks/>
            <a:stCxn id="55" idx="3"/>
            <a:endCxn id="10" idx="2"/>
          </p:cNvCxnSpPr>
          <p:nvPr/>
        </p:nvCxnSpPr>
        <p:spPr>
          <a:xfrm flipV="1">
            <a:off x="4775202" y="3426108"/>
            <a:ext cx="1907825" cy="6267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78" name="Graphic 77" descr="User with solid fill">
            <a:extLst>
              <a:ext uri="{FF2B5EF4-FFF2-40B4-BE49-F238E27FC236}">
                <a16:creationId xmlns:a16="http://schemas.microsoft.com/office/drawing/2014/main" id="{1B411183-A18A-4503-B75C-2D6EF9570D1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04958" y="6299941"/>
            <a:ext cx="301206" cy="301206"/>
          </a:xfrm>
          <a:prstGeom prst="rect">
            <a:avLst/>
          </a:prstGeom>
        </p:spPr>
      </p:pic>
      <p:sp>
        <p:nvSpPr>
          <p:cNvPr id="81" name="TextBox 80">
            <a:extLst>
              <a:ext uri="{FF2B5EF4-FFF2-40B4-BE49-F238E27FC236}">
                <a16:creationId xmlns:a16="http://schemas.microsoft.com/office/drawing/2014/main" id="{C5FFE639-3F30-4FB3-9E96-02B433B717E1}"/>
              </a:ext>
            </a:extLst>
          </p:cNvPr>
          <p:cNvSpPr txBox="1"/>
          <p:nvPr/>
        </p:nvSpPr>
        <p:spPr>
          <a:xfrm>
            <a:off x="2934865" y="6598369"/>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dirty="0"/>
              <a:t> Reporting Leads</a:t>
            </a:r>
          </a:p>
        </p:txBody>
      </p:sp>
      <p:pic>
        <p:nvPicPr>
          <p:cNvPr id="82" name="Graphic 81" descr="User with solid fill">
            <a:extLst>
              <a:ext uri="{FF2B5EF4-FFF2-40B4-BE49-F238E27FC236}">
                <a16:creationId xmlns:a16="http://schemas.microsoft.com/office/drawing/2014/main" id="{D59E72A7-5B76-4D34-B349-3157819749E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870974" y="3645263"/>
            <a:ext cx="301206" cy="301206"/>
          </a:xfrm>
          <a:prstGeom prst="rect">
            <a:avLst/>
          </a:prstGeom>
        </p:spPr>
      </p:pic>
      <p:pic>
        <p:nvPicPr>
          <p:cNvPr id="83" name="Graphic 82" descr="User with solid fill">
            <a:extLst>
              <a:ext uri="{FF2B5EF4-FFF2-40B4-BE49-F238E27FC236}">
                <a16:creationId xmlns:a16="http://schemas.microsoft.com/office/drawing/2014/main" id="{C1C9B838-2782-4681-9CE9-CACD6A006A2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76924" y="2419682"/>
            <a:ext cx="301206" cy="301206"/>
          </a:xfrm>
          <a:prstGeom prst="rect">
            <a:avLst/>
          </a:prstGeom>
        </p:spPr>
      </p:pic>
      <p:pic>
        <p:nvPicPr>
          <p:cNvPr id="84" name="Graphic 83" descr="User with solid fill">
            <a:extLst>
              <a:ext uri="{FF2B5EF4-FFF2-40B4-BE49-F238E27FC236}">
                <a16:creationId xmlns:a16="http://schemas.microsoft.com/office/drawing/2014/main" id="{4B497B87-F9BF-4CFE-8C6A-114FF1F16FD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47085" y="2408365"/>
            <a:ext cx="301206" cy="301206"/>
          </a:xfrm>
          <a:prstGeom prst="rect">
            <a:avLst/>
          </a:prstGeom>
        </p:spPr>
      </p:pic>
      <p:pic>
        <p:nvPicPr>
          <p:cNvPr id="89" name="Graphic 88" descr="User with solid fill">
            <a:extLst>
              <a:ext uri="{FF2B5EF4-FFF2-40B4-BE49-F238E27FC236}">
                <a16:creationId xmlns:a16="http://schemas.microsoft.com/office/drawing/2014/main" id="{BC514632-9EE5-493A-A299-B6FBCBFC41B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14737" y="4447404"/>
            <a:ext cx="301206" cy="301206"/>
          </a:xfrm>
          <a:prstGeom prst="rect">
            <a:avLst/>
          </a:prstGeom>
        </p:spPr>
      </p:pic>
      <p:sp>
        <p:nvSpPr>
          <p:cNvPr id="3" name="Star: 5 Points 2">
            <a:extLst>
              <a:ext uri="{FF2B5EF4-FFF2-40B4-BE49-F238E27FC236}">
                <a16:creationId xmlns:a16="http://schemas.microsoft.com/office/drawing/2014/main" id="{2AC2AD2E-811D-577B-D2E2-9D1300A9394F}"/>
              </a:ext>
            </a:extLst>
          </p:cNvPr>
          <p:cNvSpPr/>
          <p:nvPr/>
        </p:nvSpPr>
        <p:spPr>
          <a:xfrm>
            <a:off x="8431024" y="2652078"/>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4" name="Star: 5 Points 3">
            <a:extLst>
              <a:ext uri="{FF2B5EF4-FFF2-40B4-BE49-F238E27FC236}">
                <a16:creationId xmlns:a16="http://schemas.microsoft.com/office/drawing/2014/main" id="{C9F63B95-355F-FFB9-C107-0FADCA998DEE}"/>
              </a:ext>
            </a:extLst>
          </p:cNvPr>
          <p:cNvSpPr/>
          <p:nvPr/>
        </p:nvSpPr>
        <p:spPr>
          <a:xfrm>
            <a:off x="379402" y="4682302"/>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5" name="Star: 5 Points 4">
            <a:extLst>
              <a:ext uri="{FF2B5EF4-FFF2-40B4-BE49-F238E27FC236}">
                <a16:creationId xmlns:a16="http://schemas.microsoft.com/office/drawing/2014/main" id="{A2BB4A05-354C-6748-8ECA-78FBF91E3261}"/>
              </a:ext>
            </a:extLst>
          </p:cNvPr>
          <p:cNvSpPr/>
          <p:nvPr/>
        </p:nvSpPr>
        <p:spPr>
          <a:xfrm>
            <a:off x="4935416" y="6291561"/>
            <a:ext cx="381533" cy="285616"/>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6" name="TextBox 5">
            <a:extLst>
              <a:ext uri="{FF2B5EF4-FFF2-40B4-BE49-F238E27FC236}">
                <a16:creationId xmlns:a16="http://schemas.microsoft.com/office/drawing/2014/main" id="{DC6D0821-4B6B-6177-5EDD-93B4EB7ABD80}"/>
              </a:ext>
            </a:extLst>
          </p:cNvPr>
          <p:cNvSpPr txBox="1"/>
          <p:nvPr/>
        </p:nvSpPr>
        <p:spPr>
          <a:xfrm>
            <a:off x="4693327" y="6582383"/>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a:t>Checkpoints</a:t>
            </a:r>
          </a:p>
          <a:p>
            <a:pPr algn="ctr"/>
            <a:r>
              <a:rPr lang="en-US" sz="600"/>
              <a:t> PMO, GBPO</a:t>
            </a:r>
            <a:endParaRPr lang="en-US" sz="600">
              <a:cs typeface="Arial"/>
            </a:endParaRPr>
          </a:p>
        </p:txBody>
      </p:sp>
      <p:pic>
        <p:nvPicPr>
          <p:cNvPr id="21" name="Graphic 20" descr="User with solid fill">
            <a:extLst>
              <a:ext uri="{FF2B5EF4-FFF2-40B4-BE49-F238E27FC236}">
                <a16:creationId xmlns:a16="http://schemas.microsoft.com/office/drawing/2014/main" id="{09E6BBBE-C465-4A2B-71A3-A58471D56BA6}"/>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73531" y="6294612"/>
            <a:ext cx="301206" cy="301206"/>
          </a:xfrm>
          <a:prstGeom prst="rect">
            <a:avLst/>
          </a:prstGeom>
        </p:spPr>
      </p:pic>
      <p:sp>
        <p:nvSpPr>
          <p:cNvPr id="22" name="TextBox 21">
            <a:extLst>
              <a:ext uri="{FF2B5EF4-FFF2-40B4-BE49-F238E27FC236}">
                <a16:creationId xmlns:a16="http://schemas.microsoft.com/office/drawing/2014/main" id="{B1DB0521-6506-06FC-6FC0-3B22C5791C05}"/>
              </a:ext>
            </a:extLst>
          </p:cNvPr>
          <p:cNvSpPr txBox="1"/>
          <p:nvPr/>
        </p:nvSpPr>
        <p:spPr>
          <a:xfrm>
            <a:off x="3803438" y="6593040"/>
            <a:ext cx="863606" cy="178490"/>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600" dirty="0"/>
              <a:t> </a:t>
            </a:r>
            <a:r>
              <a:rPr lang="en-US" sz="600" dirty="0" err="1"/>
              <a:t>ITLeads</a:t>
            </a:r>
            <a:endParaRPr lang="en-US" sz="600" dirty="0"/>
          </a:p>
        </p:txBody>
      </p:sp>
      <p:pic>
        <p:nvPicPr>
          <p:cNvPr id="23" name="Graphic 22" descr="User with solid fill">
            <a:extLst>
              <a:ext uri="{FF2B5EF4-FFF2-40B4-BE49-F238E27FC236}">
                <a16:creationId xmlns:a16="http://schemas.microsoft.com/office/drawing/2014/main" id="{4A748371-6867-3339-C4A1-68792245BD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30747" y="2420668"/>
            <a:ext cx="301206" cy="301206"/>
          </a:xfrm>
          <a:prstGeom prst="rect">
            <a:avLst/>
          </a:prstGeom>
        </p:spPr>
      </p:pic>
      <p:pic>
        <p:nvPicPr>
          <p:cNvPr id="32" name="Graphic 31" descr="User with solid fill">
            <a:extLst>
              <a:ext uri="{FF2B5EF4-FFF2-40B4-BE49-F238E27FC236}">
                <a16:creationId xmlns:a16="http://schemas.microsoft.com/office/drawing/2014/main" id="{C7CEB3A3-E663-D4C4-3168-A50F9404C9B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685" y="4450892"/>
            <a:ext cx="301206" cy="301206"/>
          </a:xfrm>
          <a:prstGeom prst="rect">
            <a:avLst/>
          </a:prstGeom>
        </p:spPr>
      </p:pic>
      <p:pic>
        <p:nvPicPr>
          <p:cNvPr id="33" name="Graphic 32" descr="User with solid fill">
            <a:extLst>
              <a:ext uri="{FF2B5EF4-FFF2-40B4-BE49-F238E27FC236}">
                <a16:creationId xmlns:a16="http://schemas.microsoft.com/office/drawing/2014/main" id="{6C0FBCD4-BA00-9D2E-8876-9480BABA905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007880" y="2404682"/>
            <a:ext cx="301206" cy="301206"/>
          </a:xfrm>
          <a:prstGeom prst="rect">
            <a:avLst/>
          </a:prstGeom>
        </p:spPr>
      </p:pic>
    </p:spTree>
    <p:extLst>
      <p:ext uri="{BB962C8B-B14F-4D97-AF65-F5344CB8AC3E}">
        <p14:creationId xmlns:p14="http://schemas.microsoft.com/office/powerpoint/2010/main" val="22065810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normAutofit fontScale="90000"/>
          </a:bodyPr>
          <a:lstStyle/>
          <a:p>
            <a:r>
              <a:rPr lang="en-US">
                <a:solidFill>
                  <a:srgbClr val="F3753F"/>
                </a:solidFill>
              </a:rPr>
              <a:t>Reporting Activities – Prioritization, Dependencies etc.,</a:t>
            </a: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575310" y="802265"/>
            <a:ext cx="10515600" cy="5557437"/>
          </a:xfrm>
        </p:spPr>
        <p:txBody>
          <a:bodyPr vert="horz" lIns="91440" tIns="45720" rIns="91440" bIns="45720" rtlCol="0" anchor="t">
            <a:noAutofit/>
          </a:bodyPr>
          <a:lstStyle/>
          <a:p>
            <a:pPr marL="0" indent="0">
              <a:buNone/>
            </a:pPr>
            <a:endParaRPr lang="en-US" sz="1600" b="1" dirty="0"/>
          </a:p>
          <a:p>
            <a:r>
              <a:rPr lang="en-US" sz="1600" b="1" dirty="0"/>
              <a:t>Phase Assignment – </a:t>
            </a:r>
            <a:r>
              <a:rPr lang="en-US" sz="1600" dirty="0"/>
              <a:t>As part of the report dispositioning, reports will be mapped to OP phases(1A/1B/2) in alignment with the overall program implementation plan</a:t>
            </a:r>
            <a:endParaRPr lang="en-US" dirty="0"/>
          </a:p>
          <a:p>
            <a:r>
              <a:rPr lang="en-US" sz="1600" b="1" dirty="0"/>
              <a:t>Prioritization – </a:t>
            </a:r>
            <a:r>
              <a:rPr lang="en-US" sz="1600" dirty="0"/>
              <a:t>After the report disposition steps are completed, with consensus with the  workstream/ Reporting team, a list of custom reports that are needed to be in the Future State will be finalized.  team is expected to share the priority of the reports for development based on Business criticality and other factors</a:t>
            </a:r>
          </a:p>
          <a:p>
            <a:r>
              <a:rPr lang="en-US" sz="1600" b="1" dirty="0"/>
              <a:t>Dependencies – </a:t>
            </a:r>
            <a:r>
              <a:rPr lang="en-US" sz="1600" dirty="0"/>
              <a:t>During the disposition phase and the deep dive discussions with workstreams regarding reporting requirements, reporting dependencies (example: if a report cuts across more than 1 workstream or more than 1 application) will be identified and the corresponding workstreams/applications will be assigned ownership </a:t>
            </a:r>
          </a:p>
          <a:p>
            <a:r>
              <a:rPr lang="en-US" sz="1600" b="1" dirty="0"/>
              <a:t>Build the Backlog – </a:t>
            </a:r>
            <a:r>
              <a:rPr lang="en-US" sz="1600" dirty="0"/>
              <a:t>Reporting backlog for development will be built based on the phase-wise assignment of the report and criticality defined by  team. These will be later mapped to development sprints of the phase for report development </a:t>
            </a:r>
          </a:p>
          <a:p>
            <a:r>
              <a:rPr lang="en-US" sz="1600" b="1" dirty="0"/>
              <a:t>Sprint Assignment </a:t>
            </a:r>
            <a:r>
              <a:rPr lang="en-US" sz="1600" dirty="0"/>
              <a:t>– Backlog reports will be assigned to sprints and all the report level activities like development, Technical Unit Testing, Functional Unit Testing etc., and report delivery will be tracked accordingly</a:t>
            </a:r>
          </a:p>
        </p:txBody>
      </p:sp>
      <p:grpSp>
        <p:nvGrpSpPr>
          <p:cNvPr id="4" name="Group 3">
            <a:extLst>
              <a:ext uri="{FF2B5EF4-FFF2-40B4-BE49-F238E27FC236}">
                <a16:creationId xmlns:a16="http://schemas.microsoft.com/office/drawing/2014/main" id="{637FBBD8-D372-4521-93BC-0405369E8432}"/>
              </a:ext>
            </a:extLst>
          </p:cNvPr>
          <p:cNvGrpSpPr/>
          <p:nvPr/>
        </p:nvGrpSpPr>
        <p:grpSpPr>
          <a:xfrm>
            <a:off x="10515108" y="91017"/>
            <a:ext cx="384443" cy="564847"/>
            <a:chOff x="10031310" y="132997"/>
            <a:chExt cx="384443" cy="564847"/>
          </a:xfrm>
        </p:grpSpPr>
        <p:sp>
          <p:nvSpPr>
            <p:cNvPr id="5" name="Flowchart: Connector 4">
              <a:extLst>
                <a:ext uri="{FF2B5EF4-FFF2-40B4-BE49-F238E27FC236}">
                  <a16:creationId xmlns:a16="http://schemas.microsoft.com/office/drawing/2014/main" id="{CBF0885D-6969-4C53-B8EE-8E17F7248C4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 name="Graphic 5" descr="Microphone with solid fill">
              <a:extLst>
                <a:ext uri="{FF2B5EF4-FFF2-40B4-BE49-F238E27FC236}">
                  <a16:creationId xmlns:a16="http://schemas.microsoft.com/office/drawing/2014/main" id="{6D7D17E3-3356-4334-AF78-80836B88C2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7" name="TextBox 6">
            <a:extLst>
              <a:ext uri="{FF2B5EF4-FFF2-40B4-BE49-F238E27FC236}">
                <a16:creationId xmlns:a16="http://schemas.microsoft.com/office/drawing/2014/main" id="{90070F23-788C-4C76-8337-F09BD455E13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4872498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50BAD7C-54BA-4E48-B990-2078CA4459CE}"/>
              </a:ext>
            </a:extLst>
          </p:cNvPr>
          <p:cNvSpPr txBox="1"/>
          <p:nvPr/>
        </p:nvSpPr>
        <p:spPr>
          <a:xfrm>
            <a:off x="539238" y="1000603"/>
            <a:ext cx="11071654" cy="338554"/>
          </a:xfrm>
          <a:prstGeom prst="rect">
            <a:avLst/>
          </a:prstGeom>
          <a:noFill/>
        </p:spPr>
        <p:txBody>
          <a:bodyPr wrap="square" lIns="91440" tIns="45720" rIns="91440" bIns="45720" rtlCol="0" anchor="t">
            <a:spAutoFit/>
          </a:bodyPr>
          <a:lstStyle/>
          <a:p>
            <a:r>
              <a:rPr lang="en-US" sz="1600"/>
              <a:t>List of Reporting SMEs identified from each vertical workstreams. </a:t>
            </a:r>
          </a:p>
        </p:txBody>
      </p:sp>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25732" y="570735"/>
            <a:ext cx="10480301" cy="429868"/>
          </a:xfrm>
        </p:spPr>
        <p:txBody>
          <a:bodyPr>
            <a:noAutofit/>
          </a:bodyPr>
          <a:lstStyle/>
          <a:p>
            <a:r>
              <a:rPr lang="en-US">
                <a:solidFill>
                  <a:schemeClr val="accent1"/>
                </a:solidFill>
                <a:latin typeface="Arial"/>
                <a:cs typeface="Arial"/>
              </a:rPr>
              <a:t>Workstream Reporting SMEs</a:t>
            </a:r>
            <a:endParaRPr lang="en-US" sz="4000">
              <a:solidFill>
                <a:schemeClr val="accent1"/>
              </a:solidFill>
              <a:latin typeface="Arial"/>
              <a:cs typeface="Arial"/>
            </a:endParaRPr>
          </a:p>
        </p:txBody>
      </p:sp>
      <p:graphicFrame>
        <p:nvGraphicFramePr>
          <p:cNvPr id="7" name="Table 2">
            <a:extLst>
              <a:ext uri="{FF2B5EF4-FFF2-40B4-BE49-F238E27FC236}">
                <a16:creationId xmlns:a16="http://schemas.microsoft.com/office/drawing/2014/main" id="{CF9D5020-1881-03F3-CEE7-FCF5946217E1}"/>
              </a:ext>
            </a:extLst>
          </p:cNvPr>
          <p:cNvGraphicFramePr>
            <a:graphicFrameLocks noGrp="1"/>
          </p:cNvGraphicFramePr>
          <p:nvPr/>
        </p:nvGraphicFramePr>
        <p:xfrm>
          <a:off x="1199387" y="1389516"/>
          <a:ext cx="8974986" cy="4784681"/>
        </p:xfrm>
        <a:graphic>
          <a:graphicData uri="http://schemas.openxmlformats.org/drawingml/2006/table">
            <a:tbl>
              <a:tblPr firstRow="1" bandRow="1">
                <a:tableStyleId>{5C22544A-7EE6-4342-B048-85BDC9FD1C3A}</a:tableStyleId>
              </a:tblPr>
              <a:tblGrid>
                <a:gridCol w="1876926">
                  <a:extLst>
                    <a:ext uri="{9D8B030D-6E8A-4147-A177-3AD203B41FA5}">
                      <a16:colId xmlns:a16="http://schemas.microsoft.com/office/drawing/2014/main" val="3191387373"/>
                    </a:ext>
                  </a:extLst>
                </a:gridCol>
                <a:gridCol w="1419612">
                  <a:extLst>
                    <a:ext uri="{9D8B030D-6E8A-4147-A177-3AD203B41FA5}">
                      <a16:colId xmlns:a16="http://schemas.microsoft.com/office/drawing/2014/main" val="1358470260"/>
                    </a:ext>
                  </a:extLst>
                </a:gridCol>
                <a:gridCol w="1419612">
                  <a:extLst>
                    <a:ext uri="{9D8B030D-6E8A-4147-A177-3AD203B41FA5}">
                      <a16:colId xmlns:a16="http://schemas.microsoft.com/office/drawing/2014/main" val="896112912"/>
                    </a:ext>
                  </a:extLst>
                </a:gridCol>
                <a:gridCol w="1419612">
                  <a:extLst>
                    <a:ext uri="{9D8B030D-6E8A-4147-A177-3AD203B41FA5}">
                      <a16:colId xmlns:a16="http://schemas.microsoft.com/office/drawing/2014/main" val="1132858302"/>
                    </a:ext>
                  </a:extLst>
                </a:gridCol>
                <a:gridCol w="1419612">
                  <a:extLst>
                    <a:ext uri="{9D8B030D-6E8A-4147-A177-3AD203B41FA5}">
                      <a16:colId xmlns:a16="http://schemas.microsoft.com/office/drawing/2014/main" val="3131460113"/>
                    </a:ext>
                  </a:extLst>
                </a:gridCol>
                <a:gridCol w="1419612">
                  <a:extLst>
                    <a:ext uri="{9D8B030D-6E8A-4147-A177-3AD203B41FA5}">
                      <a16:colId xmlns:a16="http://schemas.microsoft.com/office/drawing/2014/main" val="3871645117"/>
                    </a:ext>
                  </a:extLst>
                </a:gridCol>
              </a:tblGrid>
              <a:tr h="256276">
                <a:tc gridSpan="6">
                  <a:txBody>
                    <a:bodyPr/>
                    <a:lstStyle/>
                    <a:p>
                      <a:pPr algn="ctr" fontAlgn="ctr"/>
                      <a:r>
                        <a:rPr lang="en-US" sz="1200" b="1" i="0" u="none" strike="noStrike">
                          <a:solidFill>
                            <a:schemeClr val="tx1"/>
                          </a:solidFill>
                          <a:effectLst/>
                          <a:latin typeface="+mn-lt"/>
                        </a:rPr>
                        <a:t>Contacts</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extLst>
                  <a:ext uri="{0D108BD9-81ED-4DB2-BD59-A6C34878D82A}">
                    <a16:rowId xmlns:a16="http://schemas.microsoft.com/office/drawing/2014/main" val="740982998"/>
                  </a:ext>
                </a:extLst>
              </a:tr>
              <a:tr h="429888">
                <a:tc>
                  <a:txBody>
                    <a:bodyPr/>
                    <a:lstStyle/>
                    <a:p>
                      <a:pPr algn="ctr" fontAlgn="b"/>
                      <a:r>
                        <a:rPr lang="en-US" sz="1100" b="1" i="0" u="none" strike="noStrike">
                          <a:solidFill>
                            <a:srgbClr val="000000"/>
                          </a:solidFill>
                          <a:effectLst/>
                          <a:latin typeface="+mn-lt"/>
                        </a:rPr>
                        <a:t>Workstream</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Sponsor</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GBPO</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Functional Lead</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IT Lead</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b"/>
                      <a:r>
                        <a:rPr lang="en-US" sz="1100" b="1" i="0" u="none" strike="noStrike">
                          <a:solidFill>
                            <a:srgbClr val="000000"/>
                          </a:solidFill>
                          <a:effectLst/>
                          <a:latin typeface="+mn-lt"/>
                        </a:rPr>
                        <a:t>Reporting SME</a:t>
                      </a:r>
                    </a:p>
                  </a:txBody>
                  <a:tcPr marL="6350" marR="6350" marT="6350" anchor="b">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41412">
                <a:tc>
                  <a:txBody>
                    <a:bodyPr/>
                    <a:lstStyle/>
                    <a:p>
                      <a:pPr algn="ctr" fontAlgn="t"/>
                      <a:r>
                        <a:rPr lang="en-US" sz="1100" kern="1200" cap="none" spc="0">
                          <a:solidFill>
                            <a:schemeClr val="tx1"/>
                          </a:solidFill>
                          <a:effectLst/>
                          <a:latin typeface="+mn-lt"/>
                          <a:cs typeface="Times New Roman" panose="02020603050405020304" pitchFamily="18" charset="0"/>
                        </a:rPr>
                        <a:t>Lead to Quote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Evan Randall</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Will Wu</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Jim Maher,</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Szymon Dziocha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Danny Pulache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Gifford, Justin Evans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010795809"/>
                  </a:ext>
                </a:extLst>
              </a:tr>
              <a:tr h="441412">
                <a:tc>
                  <a:txBody>
                    <a:bodyPr/>
                    <a:lstStyle/>
                    <a:p>
                      <a:pPr algn="ctr" fontAlgn="t"/>
                      <a:r>
                        <a:rPr lang="en-US" sz="1100" kern="1200" cap="none" spc="0">
                          <a:solidFill>
                            <a:schemeClr val="tx1"/>
                          </a:solidFill>
                          <a:effectLst/>
                          <a:latin typeface="+mn-lt"/>
                          <a:cs typeface="Times New Roman" panose="02020603050405020304" pitchFamily="18" charset="0"/>
                        </a:rPr>
                        <a:t>Order to Fulfill</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Deluca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Derrell White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Chris Marsh,</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Naveen Jain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602361858"/>
                  </a:ext>
                </a:extLst>
              </a:tr>
              <a:tr h="376222">
                <a:tc>
                  <a:txBody>
                    <a:bodyPr/>
                    <a:lstStyle/>
                    <a:p>
                      <a:pPr algn="ctr" fontAlgn="t"/>
                      <a:r>
                        <a:rPr lang="en-US" sz="1100" kern="1200" cap="none" spc="0">
                          <a:solidFill>
                            <a:schemeClr val="tx1"/>
                          </a:solidFill>
                          <a:effectLst/>
                          <a:latin typeface="+mn-lt"/>
                          <a:cs typeface="Times New Roman" panose="02020603050405020304" pitchFamily="18" charset="0"/>
                        </a:rPr>
                        <a:t>Issue to Resolution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Alex Console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Ann Grimes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Kirk Balingit</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Senthil Kesavan </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fi-FI" sz="1100" kern="1200" cap="none" spc="0">
                          <a:solidFill>
                            <a:schemeClr val="tx1"/>
                          </a:solidFill>
                          <a:effectLst/>
                          <a:latin typeface="+mn-lt"/>
                          <a:cs typeface="Times New Roman" panose="02020603050405020304" pitchFamily="18" charset="0"/>
                        </a:rPr>
                        <a:t>Aznan Hasan Khan, </a:t>
                      </a:r>
                      <a:br>
                        <a:rPr lang="fi-FI" sz="1100" kern="1200" cap="none" spc="0">
                          <a:solidFill>
                            <a:schemeClr val="tx1"/>
                          </a:solidFill>
                          <a:effectLst/>
                          <a:latin typeface="+mn-lt"/>
                          <a:cs typeface="Times New Roman" panose="02020603050405020304" pitchFamily="18" charset="0"/>
                        </a:rPr>
                      </a:br>
                      <a:r>
                        <a:rPr lang="fi-FI" sz="1100" kern="1200" cap="none" spc="0">
                          <a:solidFill>
                            <a:schemeClr val="tx1"/>
                          </a:solidFill>
                          <a:effectLst/>
                          <a:latin typeface="+mn-lt"/>
                          <a:cs typeface="Times New Roman" panose="02020603050405020304" pitchFamily="18" charset="0"/>
                        </a:rPr>
                        <a:t>Kevin M Philips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7228143"/>
                  </a:ext>
                </a:extLst>
              </a:tr>
              <a:tr h="375149">
                <a:tc>
                  <a:txBody>
                    <a:bodyPr/>
                    <a:lstStyle/>
                    <a:p>
                      <a:pPr algn="ctr" fontAlgn="t"/>
                      <a:r>
                        <a:rPr lang="en-US" sz="1100" kern="1200" cap="none" spc="0">
                          <a:solidFill>
                            <a:schemeClr val="tx1"/>
                          </a:solidFill>
                          <a:effectLst/>
                          <a:latin typeface="+mn-lt"/>
                          <a:cs typeface="Times New Roman" panose="02020603050405020304" pitchFamily="18" charset="0"/>
                        </a:rPr>
                        <a:t>Invoice to Cash</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 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Steven Deluca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Helen Freeman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Dermot Doyle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Susan Stalcup</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595034918"/>
                  </a:ext>
                </a:extLst>
              </a:tr>
              <a:tr h="361871">
                <a:tc>
                  <a:txBody>
                    <a:bodyPr/>
                    <a:lstStyle/>
                    <a:p>
                      <a:pPr algn="ctr" fontAlgn="t"/>
                      <a:r>
                        <a:rPr lang="en-US" sz="1100" kern="1200" cap="none" spc="0">
                          <a:solidFill>
                            <a:schemeClr val="tx1"/>
                          </a:solidFill>
                          <a:effectLst/>
                          <a:latin typeface="+mn-lt"/>
                          <a:cs typeface="Times New Roman" panose="02020603050405020304" pitchFamily="18" charset="0"/>
                        </a:rPr>
                        <a:t>Record to Report</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Eric Leis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Kelly Burns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Kelly Burns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945841871"/>
                  </a:ext>
                </a:extLst>
              </a:tr>
              <a:tr h="370629">
                <a:tc>
                  <a:txBody>
                    <a:bodyPr/>
                    <a:lstStyle/>
                    <a:p>
                      <a:pPr algn="ctr" fontAlgn="t"/>
                      <a:r>
                        <a:rPr lang="en-US" sz="1100" kern="1200" cap="none" spc="0">
                          <a:solidFill>
                            <a:schemeClr val="tx1"/>
                          </a:solidFill>
                          <a:effectLst/>
                          <a:latin typeface="+mn-lt"/>
                          <a:cs typeface="Times New Roman" panose="02020603050405020304" pitchFamily="18" charset="0"/>
                        </a:rPr>
                        <a:t>Plan to Perform</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Rich Shane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Allison Ross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Nigro</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Nigro</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310681002"/>
                  </a:ext>
                </a:extLst>
              </a:tr>
              <a:tr h="518485">
                <a:tc>
                  <a:txBody>
                    <a:bodyPr/>
                    <a:lstStyle/>
                    <a:p>
                      <a:pPr algn="ctr" fontAlgn="t"/>
                      <a:r>
                        <a:rPr lang="en-US" sz="1100" kern="1200" cap="none" spc="0">
                          <a:solidFill>
                            <a:schemeClr val="tx1"/>
                          </a:solidFill>
                          <a:effectLst/>
                          <a:latin typeface="+mn-lt"/>
                          <a:cs typeface="Times New Roman" panose="02020603050405020304" pitchFamily="18" charset="0"/>
                        </a:rPr>
                        <a:t>Source to Pay</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Erica Hausheer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Amanda Patterson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Elliott Ulmer,</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Linda Persina</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Naveen Jain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fr-FR" sz="1100" kern="1200" cap="none" spc="0">
                          <a:solidFill>
                            <a:schemeClr val="tx1"/>
                          </a:solidFill>
                          <a:effectLst/>
                          <a:latin typeface="+mn-lt"/>
                          <a:cs typeface="Times New Roman" panose="02020603050405020304" pitchFamily="18" charset="0"/>
                        </a:rPr>
                        <a:t>Vinith Kumar (Procurement),  </a:t>
                      </a:r>
                      <a:br>
                        <a:rPr lang="fr-FR" sz="1100" kern="1200" cap="none" spc="0">
                          <a:solidFill>
                            <a:schemeClr val="tx1"/>
                          </a:solidFill>
                          <a:effectLst/>
                          <a:latin typeface="+mn-lt"/>
                          <a:cs typeface="Times New Roman" panose="02020603050405020304" pitchFamily="18" charset="0"/>
                        </a:rPr>
                      </a:br>
                      <a:r>
                        <a:rPr lang="fr-FR" sz="1100" kern="1200" cap="none" spc="0">
                          <a:solidFill>
                            <a:schemeClr val="tx1"/>
                          </a:solidFill>
                          <a:effectLst/>
                          <a:latin typeface="+mn-lt"/>
                          <a:cs typeface="Times New Roman" panose="02020603050405020304" pitchFamily="18" charset="0"/>
                        </a:rPr>
                        <a:t>Nancy Ma (Payables)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265789090"/>
                  </a:ext>
                </a:extLst>
              </a:tr>
              <a:tr h="518485">
                <a:tc>
                  <a:txBody>
                    <a:bodyPr/>
                    <a:lstStyle/>
                    <a:p>
                      <a:pPr algn="ctr" fontAlgn="t"/>
                      <a:r>
                        <a:rPr lang="en-US" sz="1100" kern="1200" cap="none" spc="0">
                          <a:solidFill>
                            <a:schemeClr val="tx1"/>
                          </a:solidFill>
                          <a:effectLst/>
                          <a:latin typeface="+mn-lt"/>
                          <a:cs typeface="Times New Roman" panose="02020603050405020304" pitchFamily="18" charset="0"/>
                        </a:rPr>
                        <a:t>Tax &amp; Treasury</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Charles</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Smotherman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Laura Jividen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Doug Bryan,</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Celeste Tam,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Brian Pierson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Anthony Coleman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Doug Bryan,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Celeste Tam,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David Chrisman (Treasury) </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3795225490"/>
                  </a:ext>
                </a:extLst>
              </a:tr>
              <a:tr h="361871">
                <a:tc>
                  <a:txBody>
                    <a:bodyPr/>
                    <a:lstStyle/>
                    <a:p>
                      <a:pPr algn="ctr" fontAlgn="t"/>
                      <a:r>
                        <a:rPr lang="en-US" sz="1100" kern="1200" cap="none" spc="0">
                          <a:solidFill>
                            <a:schemeClr val="tx1"/>
                          </a:solidFill>
                          <a:effectLst/>
                          <a:latin typeface="+mn-lt"/>
                          <a:cs typeface="Times New Roman" panose="02020603050405020304" pitchFamily="18" charset="0"/>
                        </a:rPr>
                        <a:t>Prof. Services Projects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Rich Shane</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Jim Lewis</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Berger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Atieh Akbar, </a:t>
                      </a:r>
                      <a:br>
                        <a:rPr lang="en-US" sz="1100" kern="1200" cap="none" spc="0">
                          <a:solidFill>
                            <a:schemeClr val="tx1"/>
                          </a:solidFill>
                          <a:effectLst/>
                          <a:latin typeface="+mn-lt"/>
                          <a:cs typeface="Times New Roman" panose="02020603050405020304" pitchFamily="18" charset="0"/>
                        </a:rPr>
                      </a:br>
                      <a:r>
                        <a:rPr lang="en-US" sz="1100" kern="1200" cap="none" spc="0">
                          <a:solidFill>
                            <a:schemeClr val="tx1"/>
                          </a:solidFill>
                          <a:effectLst/>
                          <a:latin typeface="+mn-lt"/>
                          <a:cs typeface="Times New Roman" panose="02020603050405020304" pitchFamily="18" charset="0"/>
                        </a:rPr>
                        <a:t>Ellie Bluestein</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t"/>
                      <a:r>
                        <a:rPr lang="en-US" sz="1100" kern="1200" cap="none" spc="0">
                          <a:solidFill>
                            <a:schemeClr val="tx1"/>
                          </a:solidFill>
                          <a:effectLst/>
                          <a:latin typeface="+mn-lt"/>
                          <a:cs typeface="Times New Roman" panose="02020603050405020304" pitchFamily="18" charset="0"/>
                        </a:rPr>
                        <a:t>Patrick Berger</a:t>
                      </a:r>
                    </a:p>
                  </a:txBody>
                  <a:tcPr marL="6350" marR="6350" marT="6350">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820210116"/>
                  </a:ext>
                </a:extLst>
              </a:tr>
            </a:tbl>
          </a:graphicData>
        </a:graphic>
      </p:graphicFrame>
      <p:grpSp>
        <p:nvGrpSpPr>
          <p:cNvPr id="5" name="Group 4">
            <a:extLst>
              <a:ext uri="{FF2B5EF4-FFF2-40B4-BE49-F238E27FC236}">
                <a16:creationId xmlns:a16="http://schemas.microsoft.com/office/drawing/2014/main" id="{611C82CE-8C48-4BC4-BBF4-5EB773312F0B}"/>
              </a:ext>
            </a:extLst>
          </p:cNvPr>
          <p:cNvGrpSpPr/>
          <p:nvPr/>
        </p:nvGrpSpPr>
        <p:grpSpPr>
          <a:xfrm>
            <a:off x="10515108" y="91017"/>
            <a:ext cx="384443" cy="564847"/>
            <a:chOff x="10031310" y="132997"/>
            <a:chExt cx="384443" cy="564847"/>
          </a:xfrm>
        </p:grpSpPr>
        <p:sp>
          <p:nvSpPr>
            <p:cNvPr id="6" name="Flowchart: Connector 5">
              <a:extLst>
                <a:ext uri="{FF2B5EF4-FFF2-40B4-BE49-F238E27FC236}">
                  <a16:creationId xmlns:a16="http://schemas.microsoft.com/office/drawing/2014/main" id="{F45E84B0-60F2-4E6F-8054-2E5A4A10FA15}"/>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FB25355C-23C2-432E-9128-35AB82081A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C37441DA-B1C8-4CD6-B6A7-D79CE4E9985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r>
              <a:rPr lang="en-US" sz="1200"/>
              <a:t>Sandeep / Sankar</a:t>
            </a:r>
          </a:p>
        </p:txBody>
      </p:sp>
    </p:spTree>
    <p:extLst>
      <p:ext uri="{BB962C8B-B14F-4D97-AF65-F5344CB8AC3E}">
        <p14:creationId xmlns:p14="http://schemas.microsoft.com/office/powerpoint/2010/main" val="316659533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sz="2400">
                <a:solidFill>
                  <a:schemeClr val="accent1"/>
                </a:solidFill>
              </a:rPr>
              <a:t>Responsibility Matrix (Oracle Cloud Reporting Ownership)</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223628"/>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100216738"/>
              </p:ext>
            </p:extLst>
          </p:nvPr>
        </p:nvGraphicFramePr>
        <p:xfrm>
          <a:off x="1353458" y="1880595"/>
          <a:ext cx="9033767" cy="4507382"/>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871645117"/>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259173">
                <a:tc gridSpan="7">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dirty="0">
                          <a:solidFill>
                            <a:schemeClr val="bg1"/>
                          </a:solidFill>
                          <a:effectLst/>
                        </a:rPr>
                        <a:t>Tech</a:t>
                      </a:r>
                      <a:r>
                        <a:rPr lang="en-US" sz="1050" kern="1200" cap="none" spc="0" dirty="0">
                          <a:solidFill>
                            <a:schemeClr val="bg1"/>
                          </a:solidFill>
                          <a:effectLst/>
                        </a:rPr>
                        <a:t> Team</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6" name="Group 5">
            <a:extLst>
              <a:ext uri="{FF2B5EF4-FFF2-40B4-BE49-F238E27FC236}">
                <a16:creationId xmlns:a16="http://schemas.microsoft.com/office/drawing/2014/main" id="{4AC52BF8-4410-4ECF-9368-0852D8705194}"/>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7E413202-5D4F-4CE4-8D97-8EDA506FD7C7}"/>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BC18D823-E365-4EBD-BF33-5486327DF6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4B81EF7B-AE94-4556-B4E8-2A6C33F3B5B5}"/>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751680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0A14D92D-1AD9-83C3-ECB6-1B445DFB932B}"/>
              </a:ext>
            </a:extLst>
          </p:cNvPr>
          <p:cNvSpPr/>
          <p:nvPr/>
        </p:nvSpPr>
        <p:spPr>
          <a:xfrm>
            <a:off x="9707153" y="810299"/>
            <a:ext cx="1859880" cy="1313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TextBox 114">
            <a:extLst>
              <a:ext uri="{FF2B5EF4-FFF2-40B4-BE49-F238E27FC236}">
                <a16:creationId xmlns:a16="http://schemas.microsoft.com/office/drawing/2014/main" id="{51C0A988-6FC9-41D0-1321-0D9E72BCCF21}"/>
              </a:ext>
            </a:extLst>
          </p:cNvPr>
          <p:cNvSpPr txBox="1"/>
          <p:nvPr/>
        </p:nvSpPr>
        <p:spPr>
          <a:xfrm>
            <a:off x="9865308" y="1245539"/>
            <a:ext cx="1634495" cy="369332"/>
          </a:xfrm>
          <a:prstGeom prst="rect">
            <a:avLst/>
          </a:prstGeom>
          <a:noFill/>
        </p:spPr>
        <p:txBody>
          <a:bodyPr wrap="square" rtlCol="0">
            <a:spAutoFit/>
          </a:bodyPr>
          <a:lstStyle/>
          <a:p>
            <a:pPr algn="ctr"/>
            <a:r>
              <a:rPr lang="en-US" sz="900" b="1" i="1"/>
              <a:t>MDM Catalog</a:t>
            </a:r>
          </a:p>
          <a:p>
            <a:pPr algn="ctr"/>
            <a:r>
              <a:rPr lang="en-US" sz="900" b="1" i="1"/>
              <a:t>Analytics Reports</a:t>
            </a:r>
          </a:p>
        </p:txBody>
      </p:sp>
      <p:grpSp>
        <p:nvGrpSpPr>
          <p:cNvPr id="131" name="Group 130">
            <a:extLst>
              <a:ext uri="{FF2B5EF4-FFF2-40B4-BE49-F238E27FC236}">
                <a16:creationId xmlns:a16="http://schemas.microsoft.com/office/drawing/2014/main" id="{C5233FAE-0CC0-704A-0F15-3199B1BBAEBC}"/>
              </a:ext>
            </a:extLst>
          </p:cNvPr>
          <p:cNvGrpSpPr/>
          <p:nvPr/>
        </p:nvGrpSpPr>
        <p:grpSpPr>
          <a:xfrm>
            <a:off x="9640961" y="2441427"/>
            <a:ext cx="2063601" cy="800154"/>
            <a:chOff x="10049791" y="2867526"/>
            <a:chExt cx="2063601" cy="800154"/>
          </a:xfrm>
        </p:grpSpPr>
        <p:pic>
          <p:nvPicPr>
            <p:cNvPr id="46" name="Picture 45" descr="Text&#10;&#10;Description automatically generated">
              <a:extLst>
                <a:ext uri="{FF2B5EF4-FFF2-40B4-BE49-F238E27FC236}">
                  <a16:creationId xmlns:a16="http://schemas.microsoft.com/office/drawing/2014/main" id="{11E2058A-D631-37E0-031A-50C81E47729C}"/>
                </a:ext>
              </a:extLst>
            </p:cNvPr>
            <p:cNvPicPr>
              <a:picLocks noChangeAspect="1"/>
            </p:cNvPicPr>
            <p:nvPr/>
          </p:nvPicPr>
          <p:blipFill>
            <a:blip r:embed="rId2"/>
            <a:stretch>
              <a:fillRect/>
            </a:stretch>
          </p:blipFill>
          <p:spPr>
            <a:xfrm>
              <a:off x="10588523" y="3187844"/>
              <a:ext cx="899740" cy="479836"/>
            </a:xfrm>
            <a:prstGeom prst="rect">
              <a:avLst/>
            </a:prstGeom>
          </p:spPr>
        </p:pic>
        <p:sp>
          <p:nvSpPr>
            <p:cNvPr id="116" name="TextBox 115">
              <a:extLst>
                <a:ext uri="{FF2B5EF4-FFF2-40B4-BE49-F238E27FC236}">
                  <a16:creationId xmlns:a16="http://schemas.microsoft.com/office/drawing/2014/main" id="{409E23E7-EAD1-893F-A591-407F6158836F}"/>
                </a:ext>
              </a:extLst>
            </p:cNvPr>
            <p:cNvSpPr txBox="1"/>
            <p:nvPr/>
          </p:nvSpPr>
          <p:spPr>
            <a:xfrm>
              <a:off x="10049791" y="2867526"/>
              <a:ext cx="2063601" cy="230832"/>
            </a:xfrm>
            <a:prstGeom prst="rect">
              <a:avLst/>
            </a:prstGeom>
            <a:noFill/>
          </p:spPr>
          <p:txBody>
            <a:bodyPr wrap="square" lIns="91440" tIns="45720" rIns="91440" bIns="45720" rtlCol="0" anchor="t">
              <a:spAutoFit/>
            </a:bodyPr>
            <a:lstStyle/>
            <a:p>
              <a:pPr algn="ctr"/>
              <a:r>
                <a:rPr lang="en-US" sz="900" b="1" i="1"/>
                <a:t> Reporting leveraging MDM</a:t>
              </a:r>
            </a:p>
          </p:txBody>
        </p:sp>
      </p:grpSp>
      <p:grpSp>
        <p:nvGrpSpPr>
          <p:cNvPr id="130" name="Group 129">
            <a:extLst>
              <a:ext uri="{FF2B5EF4-FFF2-40B4-BE49-F238E27FC236}">
                <a16:creationId xmlns:a16="http://schemas.microsoft.com/office/drawing/2014/main" id="{7D1915B6-4824-2D0A-3384-C6402973C982}"/>
              </a:ext>
            </a:extLst>
          </p:cNvPr>
          <p:cNvGrpSpPr/>
          <p:nvPr/>
        </p:nvGrpSpPr>
        <p:grpSpPr>
          <a:xfrm>
            <a:off x="9906642" y="3971685"/>
            <a:ext cx="1744956" cy="1848042"/>
            <a:chOff x="10076383" y="5623383"/>
            <a:chExt cx="1941817" cy="2096216"/>
          </a:xfrm>
        </p:grpSpPr>
        <p:pic>
          <p:nvPicPr>
            <p:cNvPr id="122" name="Picture 121" descr="A picture containing text&#10;&#10;Description automatically generated">
              <a:extLst>
                <a:ext uri="{FF2B5EF4-FFF2-40B4-BE49-F238E27FC236}">
                  <a16:creationId xmlns:a16="http://schemas.microsoft.com/office/drawing/2014/main" id="{0A3D5123-6D0D-122F-06EC-907EECD1C675}"/>
                </a:ext>
              </a:extLst>
            </p:cNvPr>
            <p:cNvPicPr>
              <a:picLocks noChangeAspect="1"/>
            </p:cNvPicPr>
            <p:nvPr/>
          </p:nvPicPr>
          <p:blipFill>
            <a:blip r:embed="rId3"/>
            <a:stretch>
              <a:fillRect/>
            </a:stretch>
          </p:blipFill>
          <p:spPr>
            <a:xfrm>
              <a:off x="11048226" y="7008399"/>
              <a:ext cx="800100" cy="711200"/>
            </a:xfrm>
            <a:prstGeom prst="rect">
              <a:avLst/>
            </a:prstGeom>
          </p:spPr>
        </p:pic>
        <p:pic>
          <p:nvPicPr>
            <p:cNvPr id="124" name="Picture 123" descr="Diagram, icon&#10;&#10;Description automatically generated">
              <a:extLst>
                <a:ext uri="{FF2B5EF4-FFF2-40B4-BE49-F238E27FC236}">
                  <a16:creationId xmlns:a16="http://schemas.microsoft.com/office/drawing/2014/main" id="{6E798132-0507-8321-41C2-5146E58ECB19}"/>
                </a:ext>
              </a:extLst>
            </p:cNvPr>
            <p:cNvPicPr>
              <a:picLocks noChangeAspect="1"/>
            </p:cNvPicPr>
            <p:nvPr/>
          </p:nvPicPr>
          <p:blipFill>
            <a:blip r:embed="rId4"/>
            <a:stretch>
              <a:fillRect/>
            </a:stretch>
          </p:blipFill>
          <p:spPr>
            <a:xfrm>
              <a:off x="10076383" y="6902275"/>
              <a:ext cx="1003301" cy="787400"/>
            </a:xfrm>
            <a:prstGeom prst="rect">
              <a:avLst/>
            </a:prstGeom>
          </p:spPr>
        </p:pic>
        <p:pic>
          <p:nvPicPr>
            <p:cNvPr id="126" name="Picture 125" descr="Logo, company name&#10;&#10;Description automatically generated">
              <a:extLst>
                <a:ext uri="{FF2B5EF4-FFF2-40B4-BE49-F238E27FC236}">
                  <a16:creationId xmlns:a16="http://schemas.microsoft.com/office/drawing/2014/main" id="{2E48DDC5-0AE8-2C9B-7C7D-87585B0034EE}"/>
                </a:ext>
              </a:extLst>
            </p:cNvPr>
            <p:cNvPicPr>
              <a:picLocks noChangeAspect="1"/>
            </p:cNvPicPr>
            <p:nvPr/>
          </p:nvPicPr>
          <p:blipFill>
            <a:blip r:embed="rId5"/>
            <a:stretch>
              <a:fillRect/>
            </a:stretch>
          </p:blipFill>
          <p:spPr>
            <a:xfrm>
              <a:off x="11053000" y="6119399"/>
              <a:ext cx="965200" cy="888999"/>
            </a:xfrm>
            <a:prstGeom prst="rect">
              <a:avLst/>
            </a:prstGeom>
          </p:spPr>
        </p:pic>
        <p:sp>
          <p:nvSpPr>
            <p:cNvPr id="129" name="TextBox 128">
              <a:extLst>
                <a:ext uri="{FF2B5EF4-FFF2-40B4-BE49-F238E27FC236}">
                  <a16:creationId xmlns:a16="http://schemas.microsoft.com/office/drawing/2014/main" id="{92F4EB93-50D8-2EA1-2590-D782477BAB5B}"/>
                </a:ext>
              </a:extLst>
            </p:cNvPr>
            <p:cNvSpPr txBox="1"/>
            <p:nvPr/>
          </p:nvSpPr>
          <p:spPr>
            <a:xfrm>
              <a:off x="10142758" y="5623383"/>
              <a:ext cx="1689358" cy="523662"/>
            </a:xfrm>
            <a:prstGeom prst="rect">
              <a:avLst/>
            </a:prstGeom>
            <a:noFill/>
          </p:spPr>
          <p:txBody>
            <a:bodyPr wrap="square" rtlCol="0">
              <a:spAutoFit/>
            </a:bodyPr>
            <a:lstStyle/>
            <a:p>
              <a:pPr algn="ctr"/>
              <a:r>
                <a:rPr lang="en-US" sz="1200" b="1" i="1"/>
                <a:t>Self-service data analytics</a:t>
              </a:r>
            </a:p>
          </p:txBody>
        </p:sp>
      </p:grpSp>
      <p:pic>
        <p:nvPicPr>
          <p:cNvPr id="154" name="Graphic 153" descr="Scientific Thought with solid fill">
            <a:extLst>
              <a:ext uri="{FF2B5EF4-FFF2-40B4-BE49-F238E27FC236}">
                <a16:creationId xmlns:a16="http://schemas.microsoft.com/office/drawing/2014/main" id="{EF9CB2A1-9F9F-A04D-E2BC-2AECD23BCC2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42258" y="3655779"/>
            <a:ext cx="425492" cy="425492"/>
          </a:xfrm>
          <a:prstGeom prst="rect">
            <a:avLst/>
          </a:prstGeom>
        </p:spPr>
      </p:pic>
      <p:pic>
        <p:nvPicPr>
          <p:cNvPr id="162" name="Graphic 161" descr="Circles with arrows with solid fill">
            <a:extLst>
              <a:ext uri="{FF2B5EF4-FFF2-40B4-BE49-F238E27FC236}">
                <a16:creationId xmlns:a16="http://schemas.microsoft.com/office/drawing/2014/main" id="{044FC2C6-FEF4-E0BF-EC4C-9C424CFC01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05713" y="2162030"/>
            <a:ext cx="382853" cy="382853"/>
          </a:xfrm>
          <a:prstGeom prst="rect">
            <a:avLst/>
          </a:prstGeom>
        </p:spPr>
      </p:pic>
      <p:pic>
        <p:nvPicPr>
          <p:cNvPr id="173" name="Picture 172" descr="Shape&#10;&#10;Description automatically generated">
            <a:extLst>
              <a:ext uri="{FF2B5EF4-FFF2-40B4-BE49-F238E27FC236}">
                <a16:creationId xmlns:a16="http://schemas.microsoft.com/office/drawing/2014/main" id="{3A9ACD07-7D2A-6C62-A395-5D00B25AE9A9}"/>
              </a:ext>
            </a:extLst>
          </p:cNvPr>
          <p:cNvPicPr>
            <a:picLocks noChangeAspect="1"/>
          </p:cNvPicPr>
          <p:nvPr/>
        </p:nvPicPr>
        <p:blipFill>
          <a:blip r:embed="rId10"/>
          <a:stretch>
            <a:fillRect/>
          </a:stretch>
        </p:blipFill>
        <p:spPr>
          <a:xfrm>
            <a:off x="10188509" y="1565427"/>
            <a:ext cx="989236" cy="435814"/>
          </a:xfrm>
          <a:prstGeom prst="rect">
            <a:avLst/>
          </a:prstGeom>
        </p:spPr>
      </p:pic>
      <p:sp>
        <p:nvSpPr>
          <p:cNvPr id="3" name="Title 2">
            <a:extLst>
              <a:ext uri="{FF2B5EF4-FFF2-40B4-BE49-F238E27FC236}">
                <a16:creationId xmlns:a16="http://schemas.microsoft.com/office/drawing/2014/main" id="{C33E3EF2-FDA0-CAA6-63A6-747E4F76A81E}"/>
              </a:ext>
            </a:extLst>
          </p:cNvPr>
          <p:cNvSpPr>
            <a:spLocks noGrp="1"/>
          </p:cNvSpPr>
          <p:nvPr/>
        </p:nvSpPr>
        <p:spPr>
          <a:xfrm>
            <a:off x="334678" y="64066"/>
            <a:ext cx="11041380" cy="81354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a:cs typeface="Arial"/>
              </a:rPr>
              <a:t>Reporting Ecosystem : Master Data Management (MDM)</a:t>
            </a:r>
          </a:p>
        </p:txBody>
      </p:sp>
      <p:pic>
        <p:nvPicPr>
          <p:cNvPr id="11" name="Graphic 11" descr="Lightbulb and gear with solid fill">
            <a:extLst>
              <a:ext uri="{FF2B5EF4-FFF2-40B4-BE49-F238E27FC236}">
                <a16:creationId xmlns:a16="http://schemas.microsoft.com/office/drawing/2014/main" id="{62AE241C-10E7-2311-A6EC-675A964A4B3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17875" y="808866"/>
            <a:ext cx="473243" cy="458203"/>
          </a:xfrm>
          <a:prstGeom prst="rect">
            <a:avLst/>
          </a:prstGeom>
        </p:spPr>
      </p:pic>
      <p:sp>
        <p:nvSpPr>
          <p:cNvPr id="14" name="Oval 13">
            <a:extLst>
              <a:ext uri="{FF2B5EF4-FFF2-40B4-BE49-F238E27FC236}">
                <a16:creationId xmlns:a16="http://schemas.microsoft.com/office/drawing/2014/main" id="{43242E39-09A6-9505-9D9C-3A988BB32292}"/>
              </a:ext>
            </a:extLst>
          </p:cNvPr>
          <p:cNvSpPr/>
          <p:nvPr/>
        </p:nvSpPr>
        <p:spPr>
          <a:xfrm>
            <a:off x="9722049" y="2163851"/>
            <a:ext cx="1859880" cy="131344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9F39322-EFA9-C191-F7DC-62BCE6709529}"/>
              </a:ext>
            </a:extLst>
          </p:cNvPr>
          <p:cNvSpPr/>
          <p:nvPr/>
        </p:nvSpPr>
        <p:spPr>
          <a:xfrm>
            <a:off x="9807923" y="3662493"/>
            <a:ext cx="1834815" cy="242135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a:extLst>
              <a:ext uri="{FF2B5EF4-FFF2-40B4-BE49-F238E27FC236}">
                <a16:creationId xmlns:a16="http://schemas.microsoft.com/office/drawing/2014/main" id="{EA7A0604-AB00-C06A-E40C-A33A2A3588C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80558" y="3052796"/>
            <a:ext cx="887174" cy="151032"/>
          </a:xfrm>
          <a:prstGeom prst="rect">
            <a:avLst/>
          </a:prstGeom>
        </p:spPr>
      </p:pic>
      <p:pic>
        <p:nvPicPr>
          <p:cNvPr id="22" name="Picture 21" descr="Logo, company name&#10;&#10;Description automatically generated">
            <a:extLst>
              <a:ext uri="{FF2B5EF4-FFF2-40B4-BE49-F238E27FC236}">
                <a16:creationId xmlns:a16="http://schemas.microsoft.com/office/drawing/2014/main" id="{FD46217F-1743-1DBF-8FF0-F3B8F725893B}"/>
              </a:ext>
            </a:extLst>
          </p:cNvPr>
          <p:cNvPicPr>
            <a:picLocks noChangeAspect="1"/>
          </p:cNvPicPr>
          <p:nvPr/>
        </p:nvPicPr>
        <p:blipFill>
          <a:blip r:embed="rId15"/>
          <a:stretch>
            <a:fillRect/>
          </a:stretch>
        </p:blipFill>
        <p:spPr>
          <a:xfrm>
            <a:off x="476799" y="2806416"/>
            <a:ext cx="912665" cy="492760"/>
          </a:xfrm>
          <a:prstGeom prst="rect">
            <a:avLst/>
          </a:prstGeom>
        </p:spPr>
      </p:pic>
      <p:pic>
        <p:nvPicPr>
          <p:cNvPr id="29" name="Graphic 28">
            <a:extLst>
              <a:ext uri="{FF2B5EF4-FFF2-40B4-BE49-F238E27FC236}">
                <a16:creationId xmlns:a16="http://schemas.microsoft.com/office/drawing/2014/main" id="{A5A377C4-7F57-6C91-326F-C1B956E3669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45214" y="1572950"/>
            <a:ext cx="924134" cy="537086"/>
          </a:xfrm>
          <a:prstGeom prst="rect">
            <a:avLst/>
          </a:prstGeom>
        </p:spPr>
      </p:pic>
      <p:pic>
        <p:nvPicPr>
          <p:cNvPr id="31" name="Picture 43" descr="Logo&#10;&#10;Description automatically generated">
            <a:extLst>
              <a:ext uri="{FF2B5EF4-FFF2-40B4-BE49-F238E27FC236}">
                <a16:creationId xmlns:a16="http://schemas.microsoft.com/office/drawing/2014/main" id="{F2EDA7B5-C2C4-F49F-0357-DD6B75E4364E}"/>
              </a:ext>
            </a:extLst>
          </p:cNvPr>
          <p:cNvPicPr>
            <a:picLocks noChangeAspect="1"/>
          </p:cNvPicPr>
          <p:nvPr/>
        </p:nvPicPr>
        <p:blipFill>
          <a:blip r:embed="rId18"/>
          <a:stretch>
            <a:fillRect/>
          </a:stretch>
        </p:blipFill>
        <p:spPr>
          <a:xfrm>
            <a:off x="2834895" y="1491457"/>
            <a:ext cx="735879" cy="551875"/>
          </a:xfrm>
          <a:prstGeom prst="rect">
            <a:avLst/>
          </a:prstGeom>
        </p:spPr>
      </p:pic>
      <p:sp>
        <p:nvSpPr>
          <p:cNvPr id="41" name="Rectangle 40">
            <a:extLst>
              <a:ext uri="{FF2B5EF4-FFF2-40B4-BE49-F238E27FC236}">
                <a16:creationId xmlns:a16="http://schemas.microsoft.com/office/drawing/2014/main" id="{49F040FD-7EA3-27EE-6AA2-5CAA7B6C9599}"/>
              </a:ext>
            </a:extLst>
          </p:cNvPr>
          <p:cNvSpPr/>
          <p:nvPr/>
        </p:nvSpPr>
        <p:spPr>
          <a:xfrm>
            <a:off x="358097" y="1152722"/>
            <a:ext cx="5153698" cy="2653114"/>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4FEE2890-92BE-1944-40A6-3F724B472F88}"/>
              </a:ext>
            </a:extLst>
          </p:cNvPr>
          <p:cNvSpPr txBox="1"/>
          <p:nvPr/>
        </p:nvSpPr>
        <p:spPr>
          <a:xfrm>
            <a:off x="563543" y="746550"/>
            <a:ext cx="3544165" cy="338554"/>
          </a:xfrm>
          <a:prstGeom prst="rect">
            <a:avLst/>
          </a:prstGeom>
          <a:noFill/>
        </p:spPr>
        <p:txBody>
          <a:bodyPr wrap="square" rtlCol="0">
            <a:spAutoFit/>
          </a:bodyPr>
          <a:lstStyle/>
          <a:p>
            <a:r>
              <a:rPr lang="en-US" sz="1600"/>
              <a:t>Federated MDM Architecture</a:t>
            </a:r>
          </a:p>
        </p:txBody>
      </p:sp>
      <p:sp>
        <p:nvSpPr>
          <p:cNvPr id="45" name="Arrow: Right 44">
            <a:extLst>
              <a:ext uri="{FF2B5EF4-FFF2-40B4-BE49-F238E27FC236}">
                <a16:creationId xmlns:a16="http://schemas.microsoft.com/office/drawing/2014/main" id="{2559B228-2BC3-D564-3B9E-DE62C4F51A2A}"/>
              </a:ext>
            </a:extLst>
          </p:cNvPr>
          <p:cNvSpPr/>
          <p:nvPr/>
        </p:nvSpPr>
        <p:spPr>
          <a:xfrm>
            <a:off x="5566596" y="2095998"/>
            <a:ext cx="896825" cy="813548"/>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F97F7A4F-D38D-5388-4694-8E8D590559EF}"/>
              </a:ext>
            </a:extLst>
          </p:cNvPr>
          <p:cNvSpPr/>
          <p:nvPr/>
        </p:nvSpPr>
        <p:spPr>
          <a:xfrm>
            <a:off x="6500888" y="1845666"/>
            <a:ext cx="2738612" cy="1234898"/>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Text Placeholder 1">
            <a:extLst>
              <a:ext uri="{FF2B5EF4-FFF2-40B4-BE49-F238E27FC236}">
                <a16:creationId xmlns:a16="http://schemas.microsoft.com/office/drawing/2014/main" id="{D2551FDD-E545-9C0A-AC05-76D3611456CB}"/>
              </a:ext>
            </a:extLst>
          </p:cNvPr>
          <p:cNvSpPr txBox="1">
            <a:spLocks/>
          </p:cNvSpPr>
          <p:nvPr/>
        </p:nvSpPr>
        <p:spPr>
          <a:xfrm>
            <a:off x="3759698" y="4200942"/>
            <a:ext cx="1182001"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2</a:t>
            </a:r>
          </a:p>
        </p:txBody>
      </p:sp>
      <p:sp>
        <p:nvSpPr>
          <p:cNvPr id="70" name="Text Placeholder 2">
            <a:extLst>
              <a:ext uri="{FF2B5EF4-FFF2-40B4-BE49-F238E27FC236}">
                <a16:creationId xmlns:a16="http://schemas.microsoft.com/office/drawing/2014/main" id="{288D0FBF-ECBC-F927-9E33-FEE4FE5FDEF9}"/>
              </a:ext>
            </a:extLst>
          </p:cNvPr>
          <p:cNvSpPr txBox="1">
            <a:spLocks/>
          </p:cNvSpPr>
          <p:nvPr/>
        </p:nvSpPr>
        <p:spPr>
          <a:xfrm>
            <a:off x="6729684" y="4200942"/>
            <a:ext cx="1172376"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3</a:t>
            </a:r>
          </a:p>
        </p:txBody>
      </p:sp>
      <p:sp>
        <p:nvSpPr>
          <p:cNvPr id="71" name="Text Placeholder 3">
            <a:extLst>
              <a:ext uri="{FF2B5EF4-FFF2-40B4-BE49-F238E27FC236}">
                <a16:creationId xmlns:a16="http://schemas.microsoft.com/office/drawing/2014/main" id="{753E1189-31D1-986A-4F77-2B7109CCC935}"/>
              </a:ext>
            </a:extLst>
          </p:cNvPr>
          <p:cNvSpPr txBox="1">
            <a:spLocks/>
          </p:cNvSpPr>
          <p:nvPr/>
        </p:nvSpPr>
        <p:spPr>
          <a:xfrm>
            <a:off x="1130313" y="4203139"/>
            <a:ext cx="1145171" cy="993775"/>
          </a:xfrm>
          <a:prstGeom prst="rect">
            <a:avLst/>
          </a:prstGeom>
        </p:spPr>
        <p:txBody>
          <a:bodyPr vert="horz" lIns="0" tIns="0" rIns="0" bIns="0" rtlCol="0" anchor="ctr">
            <a:no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8000" b="1" kern="1200" dirty="0" smtClean="0">
                <a:solidFill>
                  <a:schemeClr val="tx2"/>
                </a:solidFill>
                <a:latin typeface="+mn-lt"/>
                <a:ea typeface="+mn-ea"/>
                <a:cs typeface="+mn-cs"/>
              </a:defRPr>
            </a:lvl1pPr>
            <a:lvl2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2pPr>
            <a:lvl3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3pPr>
            <a:lvl4pPr marL="0" indent="0" algn="l" defTabSz="914400" rtl="0" eaLnBrk="1" latinLnBrk="0" hangingPunct="1">
              <a:lnSpc>
                <a:spcPct val="120000"/>
              </a:lnSpc>
              <a:spcBef>
                <a:spcPts val="1000"/>
              </a:spcBef>
              <a:buFont typeface="Arial" panose="020B0604020202020204" pitchFamily="34" charset="0"/>
              <a:buNone/>
              <a:tabLst/>
              <a:defRPr lang="en-US" sz="6000" b="1" kern="1200" dirty="0" smtClean="0">
                <a:solidFill>
                  <a:schemeClr val="tx2"/>
                </a:solidFill>
                <a:latin typeface="+mn-lt"/>
                <a:ea typeface="+mn-ea"/>
                <a:cs typeface="+mn-cs"/>
              </a:defRPr>
            </a:lvl4pPr>
            <a:lvl5pPr marL="0" indent="0" algn="l" defTabSz="914400" rtl="0" eaLnBrk="1" latinLnBrk="0" hangingPunct="1">
              <a:lnSpc>
                <a:spcPct val="120000"/>
              </a:lnSpc>
              <a:spcBef>
                <a:spcPts val="1000"/>
              </a:spcBef>
              <a:buFont typeface="Arial" panose="020B0604020202020204" pitchFamily="34" charset="0"/>
              <a:buNone/>
              <a:tabLst/>
              <a:defRPr lang="en-US" sz="6000" b="1"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6600" b="1" i="0" u="none" strike="noStrike" kern="1200" cap="none" spc="0" normalizeH="0" baseline="0" noProof="0">
                <a:ln>
                  <a:noFill/>
                </a:ln>
                <a:solidFill>
                  <a:srgbClr val="F3753F"/>
                </a:solidFill>
                <a:effectLst/>
                <a:uLnTx/>
                <a:uFillTx/>
                <a:latin typeface="Arial" panose="020B0604020202020204"/>
                <a:ea typeface="+mn-ea"/>
                <a:cs typeface="+mn-cs"/>
              </a:rPr>
              <a:t>1</a:t>
            </a:r>
          </a:p>
        </p:txBody>
      </p:sp>
      <p:sp>
        <p:nvSpPr>
          <p:cNvPr id="72" name="Text Placeholder 4">
            <a:extLst>
              <a:ext uri="{FF2B5EF4-FFF2-40B4-BE49-F238E27FC236}">
                <a16:creationId xmlns:a16="http://schemas.microsoft.com/office/drawing/2014/main" id="{55EDD8B4-16DF-DB11-B6AE-33D300CCCC41}"/>
              </a:ext>
            </a:extLst>
          </p:cNvPr>
          <p:cNvSpPr txBox="1">
            <a:spLocks/>
          </p:cNvSpPr>
          <p:nvPr/>
        </p:nvSpPr>
        <p:spPr>
          <a:xfrm>
            <a:off x="6172881" y="5194717"/>
            <a:ext cx="3274785" cy="1721313"/>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dirty="0">
                <a:ln>
                  <a:noFill/>
                </a:ln>
                <a:solidFill>
                  <a:srgbClr val="6B767D"/>
                </a:solidFill>
                <a:effectLst/>
                <a:uLnTx/>
                <a:uFillTx/>
                <a:latin typeface="Arial" panose="020B0604020202020204"/>
                <a:ea typeface="+mn-ea"/>
                <a:cs typeface="+mn-cs"/>
              </a:rPr>
              <a:t>Fitting into architectural concept: a Master Data Catalog, Data Dictionaries, Glossaries and Metrics will be available for viewing or reporting master data, regardless of source</a:t>
            </a:r>
          </a:p>
        </p:txBody>
      </p:sp>
      <p:sp>
        <p:nvSpPr>
          <p:cNvPr id="73" name="Text Placeholder 5">
            <a:extLst>
              <a:ext uri="{FF2B5EF4-FFF2-40B4-BE49-F238E27FC236}">
                <a16:creationId xmlns:a16="http://schemas.microsoft.com/office/drawing/2014/main" id="{52163CBA-CA43-E48B-964F-F9C5E23BA8EE}"/>
              </a:ext>
            </a:extLst>
          </p:cNvPr>
          <p:cNvSpPr txBox="1">
            <a:spLocks/>
          </p:cNvSpPr>
          <p:nvPr/>
        </p:nvSpPr>
        <p:spPr>
          <a:xfrm>
            <a:off x="3518581" y="5162135"/>
            <a:ext cx="2654300" cy="1313422"/>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Holistic Master Data Management Views will be available for federated data objects in Transcend</a:t>
            </a:r>
          </a:p>
        </p:txBody>
      </p:sp>
      <p:sp>
        <p:nvSpPr>
          <p:cNvPr id="74" name="Text Placeholder 6">
            <a:extLst>
              <a:ext uri="{FF2B5EF4-FFF2-40B4-BE49-F238E27FC236}">
                <a16:creationId xmlns:a16="http://schemas.microsoft.com/office/drawing/2014/main" id="{DE32A87C-7BC8-762E-1F90-0DE8CDECFFA3}"/>
              </a:ext>
            </a:extLst>
          </p:cNvPr>
          <p:cNvSpPr txBox="1">
            <a:spLocks/>
          </p:cNvSpPr>
          <p:nvPr/>
        </p:nvSpPr>
        <p:spPr>
          <a:xfrm>
            <a:off x="791381" y="5146818"/>
            <a:ext cx="2654300" cy="2569862"/>
          </a:xfrm>
          <a:prstGeom prst="rect">
            <a:avLst/>
          </a:prstGeom>
        </p:spPr>
        <p:txBody>
          <a:bodyPr vert="horz" lIns="0" tIns="0" rIns="0" bIns="0" rtlCol="0">
            <a:noAutofit/>
          </a:bodyPr>
          <a:lstStyle>
            <a:lvl1pPr marL="0" marR="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sz="18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a:noFill/>
                </a:ln>
                <a:solidFill>
                  <a:srgbClr val="6B767D"/>
                </a:solidFill>
                <a:effectLst/>
                <a:uLnTx/>
                <a:uFillTx/>
                <a:latin typeface="Arial" panose="020B0604020202020204"/>
                <a:ea typeface="+mn-ea"/>
                <a:cs typeface="+mn-cs"/>
              </a:rPr>
              <a:t>Key architectural principle:  Master Data, unless by exception, will be integrated to Transcend</a:t>
            </a:r>
          </a:p>
        </p:txBody>
      </p:sp>
      <p:sp>
        <p:nvSpPr>
          <p:cNvPr id="80" name="TextBox 79">
            <a:extLst>
              <a:ext uri="{FF2B5EF4-FFF2-40B4-BE49-F238E27FC236}">
                <a16:creationId xmlns:a16="http://schemas.microsoft.com/office/drawing/2014/main" id="{D04F16E1-D0D4-5CC4-A23A-CF07779F2764}"/>
              </a:ext>
            </a:extLst>
          </p:cNvPr>
          <p:cNvSpPr txBox="1"/>
          <p:nvPr/>
        </p:nvSpPr>
        <p:spPr>
          <a:xfrm>
            <a:off x="726289" y="4022942"/>
            <a:ext cx="3624409" cy="400110"/>
          </a:xfrm>
          <a:prstGeom prst="rect">
            <a:avLst/>
          </a:prstGeom>
          <a:noFill/>
        </p:spPr>
        <p:txBody>
          <a:bodyPr wrap="square" rtlCol="0">
            <a:spAutoFit/>
          </a:bodyPr>
          <a:lstStyle/>
          <a:p>
            <a:r>
              <a:rPr lang="en-US" sz="2000" b="1">
                <a:solidFill>
                  <a:schemeClr val="accent2"/>
                </a:solidFill>
              </a:rPr>
              <a:t>Key Takeaways:</a:t>
            </a:r>
          </a:p>
        </p:txBody>
      </p:sp>
      <p:sp>
        <p:nvSpPr>
          <p:cNvPr id="2" name="TextBox 1">
            <a:extLst>
              <a:ext uri="{FF2B5EF4-FFF2-40B4-BE49-F238E27FC236}">
                <a16:creationId xmlns:a16="http://schemas.microsoft.com/office/drawing/2014/main" id="{50B0982B-31DA-7CF0-8200-F51BC95ACA5A}"/>
              </a:ext>
            </a:extLst>
          </p:cNvPr>
          <p:cNvSpPr txBox="1"/>
          <p:nvPr/>
        </p:nvSpPr>
        <p:spPr>
          <a:xfrm>
            <a:off x="6402264" y="3073428"/>
            <a:ext cx="2156081" cy="461665"/>
          </a:xfrm>
          <a:prstGeom prst="rect">
            <a:avLst/>
          </a:prstGeom>
          <a:noFill/>
        </p:spPr>
        <p:txBody>
          <a:bodyPr wrap="square" lIns="91440" tIns="45720" rIns="91440" bIns="45720" rtlCol="0" anchor="t">
            <a:spAutoFit/>
          </a:bodyPr>
          <a:lstStyle/>
          <a:p>
            <a:pPr marL="285750" indent="-285750">
              <a:buFont typeface="Wingdings"/>
              <a:buChar char="ü"/>
            </a:pPr>
            <a:r>
              <a:rPr lang="en-US" sz="1200">
                <a:solidFill>
                  <a:schemeClr val="tx2"/>
                </a:solidFill>
              </a:rPr>
              <a:t>MDM Tables</a:t>
            </a:r>
            <a:endParaRPr lang="en-US"/>
          </a:p>
          <a:p>
            <a:pPr marL="285750" indent="-285750">
              <a:buFont typeface="Wingdings"/>
              <a:buChar char="ü"/>
            </a:pPr>
            <a:r>
              <a:rPr lang="en-US" sz="1200">
                <a:solidFill>
                  <a:schemeClr val="tx2"/>
                </a:solidFill>
              </a:rPr>
              <a:t>MDM Dictionary</a:t>
            </a:r>
            <a:endParaRPr lang="en-US" sz="1200">
              <a:solidFill>
                <a:schemeClr val="tx2"/>
              </a:solidFill>
              <a:cs typeface="Arial" panose="020B0604020202020204"/>
            </a:endParaRPr>
          </a:p>
        </p:txBody>
      </p:sp>
      <p:sp>
        <p:nvSpPr>
          <p:cNvPr id="5" name="TextBox 4">
            <a:extLst>
              <a:ext uri="{FF2B5EF4-FFF2-40B4-BE49-F238E27FC236}">
                <a16:creationId xmlns:a16="http://schemas.microsoft.com/office/drawing/2014/main" id="{8110FE0B-14E3-7A9B-2A71-394F3D79CB40}"/>
              </a:ext>
            </a:extLst>
          </p:cNvPr>
          <p:cNvSpPr txBox="1"/>
          <p:nvPr/>
        </p:nvSpPr>
        <p:spPr>
          <a:xfrm>
            <a:off x="8026985" y="3087278"/>
            <a:ext cx="1789872" cy="646331"/>
          </a:xfrm>
          <a:prstGeom prst="rect">
            <a:avLst/>
          </a:prstGeom>
          <a:noFill/>
        </p:spPr>
        <p:txBody>
          <a:bodyPr wrap="square" lIns="91440" tIns="45720" rIns="91440" bIns="45720" rtlCol="0" anchor="t">
            <a:spAutoFit/>
          </a:bodyPr>
          <a:lstStyle/>
          <a:p>
            <a:pPr marL="285750" indent="-285750">
              <a:buFont typeface="Wingdings"/>
              <a:buChar char="ü"/>
            </a:pPr>
            <a:r>
              <a:rPr lang="en-US" sz="1200">
                <a:solidFill>
                  <a:schemeClr val="tx2"/>
                </a:solidFill>
              </a:rPr>
              <a:t>MDM Glossary</a:t>
            </a:r>
            <a:endParaRPr lang="en-US"/>
          </a:p>
          <a:p>
            <a:pPr marL="285750" indent="-285750">
              <a:buFont typeface="Wingdings"/>
              <a:buChar char="ü"/>
            </a:pPr>
            <a:r>
              <a:rPr lang="en-US" sz="1200">
                <a:solidFill>
                  <a:schemeClr val="tx2"/>
                </a:solidFill>
              </a:rPr>
              <a:t>Metrics</a:t>
            </a:r>
            <a:endParaRPr lang="en-US" sz="1200">
              <a:solidFill>
                <a:schemeClr val="tx2"/>
              </a:solidFill>
              <a:cs typeface="Arial" panose="020B0604020202020204"/>
            </a:endParaRPr>
          </a:p>
          <a:p>
            <a:pPr marL="285750" indent="-285750">
              <a:buFont typeface="Wingdings"/>
              <a:buChar char="ü"/>
            </a:pPr>
            <a:endParaRPr lang="en-US" sz="1200">
              <a:solidFill>
                <a:schemeClr val="tx2"/>
              </a:solidFill>
              <a:cs typeface="Arial" panose="020B0604020202020204"/>
            </a:endParaRPr>
          </a:p>
        </p:txBody>
      </p:sp>
      <p:sp>
        <p:nvSpPr>
          <p:cNvPr id="6" name="TextBox 5">
            <a:extLst>
              <a:ext uri="{FF2B5EF4-FFF2-40B4-BE49-F238E27FC236}">
                <a16:creationId xmlns:a16="http://schemas.microsoft.com/office/drawing/2014/main" id="{692E7888-BC5F-4B57-2DF0-B13181D39DCA}"/>
              </a:ext>
            </a:extLst>
          </p:cNvPr>
          <p:cNvSpPr txBox="1"/>
          <p:nvPr/>
        </p:nvSpPr>
        <p:spPr>
          <a:xfrm>
            <a:off x="1320088" y="1587946"/>
            <a:ext cx="1662983" cy="461665"/>
          </a:xfrm>
          <a:prstGeom prst="rect">
            <a:avLst/>
          </a:prstGeom>
          <a:noFill/>
        </p:spPr>
        <p:txBody>
          <a:bodyPr wrap="square" rtlCol="0">
            <a:spAutoFit/>
          </a:bodyPr>
          <a:lstStyle/>
          <a:p>
            <a:r>
              <a:rPr lang="en-US" sz="1200"/>
              <a:t>Customer Account</a:t>
            </a:r>
          </a:p>
          <a:p>
            <a:r>
              <a:rPr lang="en-US" sz="1200"/>
              <a:t>Contact</a:t>
            </a:r>
          </a:p>
        </p:txBody>
      </p:sp>
      <p:sp>
        <p:nvSpPr>
          <p:cNvPr id="7" name="TextBox 6">
            <a:extLst>
              <a:ext uri="{FF2B5EF4-FFF2-40B4-BE49-F238E27FC236}">
                <a16:creationId xmlns:a16="http://schemas.microsoft.com/office/drawing/2014/main" id="{AD061B8B-824D-7DA6-6C81-E6B344208CD7}"/>
              </a:ext>
            </a:extLst>
          </p:cNvPr>
          <p:cNvSpPr txBox="1"/>
          <p:nvPr/>
        </p:nvSpPr>
        <p:spPr>
          <a:xfrm>
            <a:off x="3520531" y="1274345"/>
            <a:ext cx="1967210" cy="1200329"/>
          </a:xfrm>
          <a:prstGeom prst="rect">
            <a:avLst/>
          </a:prstGeom>
          <a:noFill/>
        </p:spPr>
        <p:txBody>
          <a:bodyPr wrap="square" lIns="91440" tIns="45720" rIns="91440" bIns="45720" rtlCol="0" anchor="t">
            <a:spAutoFit/>
          </a:bodyPr>
          <a:lstStyle/>
          <a:p>
            <a:r>
              <a:rPr lang="en-US" sz="1200"/>
              <a:t>Product</a:t>
            </a:r>
          </a:p>
          <a:p>
            <a:r>
              <a:rPr lang="en-US" sz="1200"/>
              <a:t>Install Base</a:t>
            </a:r>
            <a:endParaRPr lang="en-US" sz="1200">
              <a:cs typeface="Calibri"/>
            </a:endParaRPr>
          </a:p>
          <a:p>
            <a:r>
              <a:rPr lang="en-US" sz="1200"/>
              <a:t>Chart of Accounts</a:t>
            </a:r>
            <a:endParaRPr lang="en-US" sz="1200">
              <a:cs typeface="Calibri"/>
            </a:endParaRPr>
          </a:p>
          <a:p>
            <a:r>
              <a:rPr lang="en-US" sz="1200"/>
              <a:t>Enterprise Data Structure</a:t>
            </a:r>
            <a:endParaRPr lang="en-US" sz="1200">
              <a:cs typeface="Calibri"/>
            </a:endParaRPr>
          </a:p>
          <a:p>
            <a:r>
              <a:rPr lang="en-US" sz="1200"/>
              <a:t>Tax/Fin Customer Attributes</a:t>
            </a:r>
          </a:p>
          <a:p>
            <a:r>
              <a:rPr lang="en-US" sz="1200">
                <a:cs typeface="Calibri"/>
              </a:rPr>
              <a:t>Location</a:t>
            </a:r>
          </a:p>
        </p:txBody>
      </p:sp>
      <p:sp>
        <p:nvSpPr>
          <p:cNvPr id="8" name="TextBox 7">
            <a:extLst>
              <a:ext uri="{FF2B5EF4-FFF2-40B4-BE49-F238E27FC236}">
                <a16:creationId xmlns:a16="http://schemas.microsoft.com/office/drawing/2014/main" id="{529DBE13-709C-0BE1-1646-42389AAC6C97}"/>
              </a:ext>
            </a:extLst>
          </p:cNvPr>
          <p:cNvSpPr txBox="1"/>
          <p:nvPr/>
        </p:nvSpPr>
        <p:spPr>
          <a:xfrm>
            <a:off x="1400831" y="2824549"/>
            <a:ext cx="1001782" cy="461665"/>
          </a:xfrm>
          <a:prstGeom prst="rect">
            <a:avLst/>
          </a:prstGeom>
          <a:noFill/>
        </p:spPr>
        <p:txBody>
          <a:bodyPr wrap="square" rtlCol="0">
            <a:spAutoFit/>
          </a:bodyPr>
          <a:lstStyle/>
          <a:p>
            <a:r>
              <a:rPr lang="en-US" sz="1200"/>
              <a:t>HR Data</a:t>
            </a:r>
          </a:p>
          <a:p>
            <a:r>
              <a:rPr lang="en-US" sz="1200"/>
              <a:t>People Data</a:t>
            </a:r>
          </a:p>
        </p:txBody>
      </p:sp>
      <p:sp>
        <p:nvSpPr>
          <p:cNvPr id="9" name="TextBox 8">
            <a:extLst>
              <a:ext uri="{FF2B5EF4-FFF2-40B4-BE49-F238E27FC236}">
                <a16:creationId xmlns:a16="http://schemas.microsoft.com/office/drawing/2014/main" id="{D62BEA8F-449F-66C2-D85F-A7DCEDADE882}"/>
              </a:ext>
            </a:extLst>
          </p:cNvPr>
          <p:cNvSpPr txBox="1"/>
          <p:nvPr/>
        </p:nvSpPr>
        <p:spPr>
          <a:xfrm>
            <a:off x="3720643" y="2829766"/>
            <a:ext cx="1960253" cy="651773"/>
          </a:xfrm>
          <a:prstGeom prst="rect">
            <a:avLst/>
          </a:prstGeom>
          <a:noFill/>
        </p:spPr>
        <p:txBody>
          <a:bodyPr wrap="square" rtlCol="0">
            <a:spAutoFit/>
          </a:bodyPr>
          <a:lstStyle/>
          <a:p>
            <a:r>
              <a:rPr lang="en-US" sz="1200"/>
              <a:t>Component Install Base</a:t>
            </a:r>
          </a:p>
          <a:p>
            <a:r>
              <a:rPr lang="en-US" sz="1200"/>
              <a:t>Service Attributes - Customer</a:t>
            </a:r>
          </a:p>
        </p:txBody>
      </p:sp>
      <p:sp>
        <p:nvSpPr>
          <p:cNvPr id="10" name="TextBox 9">
            <a:extLst>
              <a:ext uri="{FF2B5EF4-FFF2-40B4-BE49-F238E27FC236}">
                <a16:creationId xmlns:a16="http://schemas.microsoft.com/office/drawing/2014/main" id="{FB6BA9AE-FFCA-D857-408A-300446076B09}"/>
              </a:ext>
            </a:extLst>
          </p:cNvPr>
          <p:cNvSpPr txBox="1"/>
          <p:nvPr/>
        </p:nvSpPr>
        <p:spPr>
          <a:xfrm>
            <a:off x="2438653" y="1470012"/>
            <a:ext cx="199618" cy="276999"/>
          </a:xfrm>
          <a:prstGeom prst="rect">
            <a:avLst/>
          </a:prstGeom>
          <a:noFill/>
        </p:spPr>
        <p:txBody>
          <a:bodyPr wrap="square" rtlCol="0">
            <a:spAutoFit/>
          </a:bodyPr>
          <a:lstStyle/>
          <a:p>
            <a:r>
              <a:rPr lang="en-US" sz="1200">
                <a:solidFill>
                  <a:schemeClr val="accent5"/>
                </a:solidFill>
              </a:rPr>
              <a:t>M</a:t>
            </a:r>
          </a:p>
        </p:txBody>
      </p:sp>
      <p:sp>
        <p:nvSpPr>
          <p:cNvPr id="13" name="TextBox 12">
            <a:extLst>
              <a:ext uri="{FF2B5EF4-FFF2-40B4-BE49-F238E27FC236}">
                <a16:creationId xmlns:a16="http://schemas.microsoft.com/office/drawing/2014/main" id="{6A258260-45EF-4A8E-A2C8-D443534677AA}"/>
              </a:ext>
            </a:extLst>
          </p:cNvPr>
          <p:cNvSpPr txBox="1"/>
          <p:nvPr/>
        </p:nvSpPr>
        <p:spPr>
          <a:xfrm>
            <a:off x="1852798" y="1737749"/>
            <a:ext cx="199618" cy="276999"/>
          </a:xfrm>
          <a:prstGeom prst="rect">
            <a:avLst/>
          </a:prstGeom>
          <a:noFill/>
        </p:spPr>
        <p:txBody>
          <a:bodyPr wrap="square" rtlCol="0">
            <a:spAutoFit/>
          </a:bodyPr>
          <a:lstStyle/>
          <a:p>
            <a:r>
              <a:rPr lang="en-US" sz="1200">
                <a:solidFill>
                  <a:schemeClr val="accent5"/>
                </a:solidFill>
              </a:rPr>
              <a:t>M</a:t>
            </a:r>
          </a:p>
        </p:txBody>
      </p:sp>
      <p:sp>
        <p:nvSpPr>
          <p:cNvPr id="16" name="TextBox 15">
            <a:extLst>
              <a:ext uri="{FF2B5EF4-FFF2-40B4-BE49-F238E27FC236}">
                <a16:creationId xmlns:a16="http://schemas.microsoft.com/office/drawing/2014/main" id="{CDA1ED21-FB3C-66FB-3972-37DC72446276}"/>
              </a:ext>
            </a:extLst>
          </p:cNvPr>
          <p:cNvSpPr txBox="1"/>
          <p:nvPr/>
        </p:nvSpPr>
        <p:spPr>
          <a:xfrm>
            <a:off x="4183878" y="1269838"/>
            <a:ext cx="199618" cy="276999"/>
          </a:xfrm>
          <a:prstGeom prst="rect">
            <a:avLst/>
          </a:prstGeom>
          <a:noFill/>
        </p:spPr>
        <p:txBody>
          <a:bodyPr wrap="square" rtlCol="0">
            <a:spAutoFit/>
          </a:bodyPr>
          <a:lstStyle/>
          <a:p>
            <a:r>
              <a:rPr lang="en-US" sz="1200">
                <a:solidFill>
                  <a:schemeClr val="accent5"/>
                </a:solidFill>
              </a:rPr>
              <a:t>M</a:t>
            </a:r>
          </a:p>
        </p:txBody>
      </p:sp>
      <p:sp>
        <p:nvSpPr>
          <p:cNvPr id="18" name="TextBox 17">
            <a:extLst>
              <a:ext uri="{FF2B5EF4-FFF2-40B4-BE49-F238E27FC236}">
                <a16:creationId xmlns:a16="http://schemas.microsoft.com/office/drawing/2014/main" id="{D72794F2-603C-513B-4CD0-36256887301B}"/>
              </a:ext>
            </a:extLst>
          </p:cNvPr>
          <p:cNvSpPr txBox="1"/>
          <p:nvPr/>
        </p:nvSpPr>
        <p:spPr>
          <a:xfrm>
            <a:off x="4385009" y="1419568"/>
            <a:ext cx="199618" cy="276999"/>
          </a:xfrm>
          <a:prstGeom prst="rect">
            <a:avLst/>
          </a:prstGeom>
          <a:noFill/>
        </p:spPr>
        <p:txBody>
          <a:bodyPr wrap="square" rtlCol="0">
            <a:spAutoFit/>
          </a:bodyPr>
          <a:lstStyle/>
          <a:p>
            <a:r>
              <a:rPr lang="en-US" sz="1200">
                <a:solidFill>
                  <a:schemeClr val="accent5"/>
                </a:solidFill>
              </a:rPr>
              <a:t>M</a:t>
            </a:r>
          </a:p>
        </p:txBody>
      </p:sp>
      <p:sp>
        <p:nvSpPr>
          <p:cNvPr id="19" name="TextBox 18">
            <a:extLst>
              <a:ext uri="{FF2B5EF4-FFF2-40B4-BE49-F238E27FC236}">
                <a16:creationId xmlns:a16="http://schemas.microsoft.com/office/drawing/2014/main" id="{664466A6-5051-4869-368D-0593F9193F81}"/>
              </a:ext>
            </a:extLst>
          </p:cNvPr>
          <p:cNvSpPr txBox="1"/>
          <p:nvPr/>
        </p:nvSpPr>
        <p:spPr>
          <a:xfrm>
            <a:off x="4746925" y="1596694"/>
            <a:ext cx="199618" cy="276999"/>
          </a:xfrm>
          <a:prstGeom prst="rect">
            <a:avLst/>
          </a:prstGeom>
          <a:noFill/>
        </p:spPr>
        <p:txBody>
          <a:bodyPr wrap="square" rtlCol="0">
            <a:spAutoFit/>
          </a:bodyPr>
          <a:lstStyle/>
          <a:p>
            <a:r>
              <a:rPr lang="en-US" sz="1200">
                <a:solidFill>
                  <a:schemeClr val="accent5"/>
                </a:solidFill>
              </a:rPr>
              <a:t>M</a:t>
            </a:r>
          </a:p>
        </p:txBody>
      </p:sp>
      <p:sp>
        <p:nvSpPr>
          <p:cNvPr id="20" name="TextBox 19">
            <a:extLst>
              <a:ext uri="{FF2B5EF4-FFF2-40B4-BE49-F238E27FC236}">
                <a16:creationId xmlns:a16="http://schemas.microsoft.com/office/drawing/2014/main" id="{E322B218-45C9-4E1F-D51B-E1720177A258}"/>
              </a:ext>
            </a:extLst>
          </p:cNvPr>
          <p:cNvSpPr txBox="1"/>
          <p:nvPr/>
        </p:nvSpPr>
        <p:spPr>
          <a:xfrm>
            <a:off x="5232554" y="1737563"/>
            <a:ext cx="199618" cy="276999"/>
          </a:xfrm>
          <a:prstGeom prst="rect">
            <a:avLst/>
          </a:prstGeom>
          <a:noFill/>
        </p:spPr>
        <p:txBody>
          <a:bodyPr wrap="square" rtlCol="0">
            <a:spAutoFit/>
          </a:bodyPr>
          <a:lstStyle/>
          <a:p>
            <a:r>
              <a:rPr lang="en-US" sz="1200">
                <a:solidFill>
                  <a:schemeClr val="accent5"/>
                </a:solidFill>
              </a:rPr>
              <a:t>M</a:t>
            </a:r>
          </a:p>
        </p:txBody>
      </p:sp>
      <p:sp>
        <p:nvSpPr>
          <p:cNvPr id="21" name="TextBox 20">
            <a:extLst>
              <a:ext uri="{FF2B5EF4-FFF2-40B4-BE49-F238E27FC236}">
                <a16:creationId xmlns:a16="http://schemas.microsoft.com/office/drawing/2014/main" id="{2CCDD157-EC30-8C63-8D71-BC1D44FCDDDF}"/>
              </a:ext>
            </a:extLst>
          </p:cNvPr>
          <p:cNvSpPr txBox="1"/>
          <p:nvPr/>
        </p:nvSpPr>
        <p:spPr>
          <a:xfrm>
            <a:off x="1999092" y="2768916"/>
            <a:ext cx="199618" cy="276999"/>
          </a:xfrm>
          <a:prstGeom prst="rect">
            <a:avLst/>
          </a:prstGeom>
          <a:noFill/>
        </p:spPr>
        <p:txBody>
          <a:bodyPr wrap="square" rtlCol="0">
            <a:spAutoFit/>
          </a:bodyPr>
          <a:lstStyle/>
          <a:p>
            <a:r>
              <a:rPr lang="en-US" sz="1200">
                <a:solidFill>
                  <a:schemeClr val="accent5"/>
                </a:solidFill>
              </a:rPr>
              <a:t>M</a:t>
            </a:r>
          </a:p>
        </p:txBody>
      </p:sp>
      <p:sp>
        <p:nvSpPr>
          <p:cNvPr id="23" name="TextBox 22">
            <a:extLst>
              <a:ext uri="{FF2B5EF4-FFF2-40B4-BE49-F238E27FC236}">
                <a16:creationId xmlns:a16="http://schemas.microsoft.com/office/drawing/2014/main" id="{C5E1511B-27AA-997E-2DCA-9D0FD22A99CC}"/>
              </a:ext>
            </a:extLst>
          </p:cNvPr>
          <p:cNvSpPr txBox="1"/>
          <p:nvPr/>
        </p:nvSpPr>
        <p:spPr>
          <a:xfrm>
            <a:off x="1950430" y="2982853"/>
            <a:ext cx="199618" cy="276999"/>
          </a:xfrm>
          <a:prstGeom prst="rect">
            <a:avLst/>
          </a:prstGeom>
          <a:noFill/>
        </p:spPr>
        <p:txBody>
          <a:bodyPr wrap="square" rtlCol="0">
            <a:spAutoFit/>
          </a:bodyPr>
          <a:lstStyle/>
          <a:p>
            <a:r>
              <a:rPr lang="en-US" sz="1200">
                <a:solidFill>
                  <a:schemeClr val="accent5"/>
                </a:solidFill>
              </a:rPr>
              <a:t>M</a:t>
            </a:r>
          </a:p>
        </p:txBody>
      </p:sp>
      <p:sp>
        <p:nvSpPr>
          <p:cNvPr id="24" name="TextBox 23">
            <a:extLst>
              <a:ext uri="{FF2B5EF4-FFF2-40B4-BE49-F238E27FC236}">
                <a16:creationId xmlns:a16="http://schemas.microsoft.com/office/drawing/2014/main" id="{726AF278-7734-95C3-8DC4-96F9B4CBFBA2}"/>
              </a:ext>
            </a:extLst>
          </p:cNvPr>
          <p:cNvSpPr txBox="1"/>
          <p:nvPr/>
        </p:nvSpPr>
        <p:spPr>
          <a:xfrm>
            <a:off x="3953273" y="3489730"/>
            <a:ext cx="1515804" cy="276999"/>
          </a:xfrm>
          <a:prstGeom prst="rect">
            <a:avLst/>
          </a:prstGeom>
          <a:noFill/>
        </p:spPr>
        <p:txBody>
          <a:bodyPr wrap="square" rtlCol="0">
            <a:spAutoFit/>
          </a:bodyPr>
          <a:lstStyle/>
          <a:p>
            <a:r>
              <a:rPr lang="en-US" sz="1200">
                <a:solidFill>
                  <a:schemeClr val="accent5"/>
                </a:solidFill>
              </a:rPr>
              <a:t>M = Master App</a:t>
            </a:r>
          </a:p>
        </p:txBody>
      </p:sp>
      <p:cxnSp>
        <p:nvCxnSpPr>
          <p:cNvPr id="26" name="Straight Connector 25">
            <a:extLst>
              <a:ext uri="{FF2B5EF4-FFF2-40B4-BE49-F238E27FC236}">
                <a16:creationId xmlns:a16="http://schemas.microsoft.com/office/drawing/2014/main" id="{27BB72BB-DD65-F8EB-1833-5EB92E7B45DE}"/>
              </a:ext>
            </a:extLst>
          </p:cNvPr>
          <p:cNvCxnSpPr>
            <a:cxnSpLocks/>
          </p:cNvCxnSpPr>
          <p:nvPr/>
        </p:nvCxnSpPr>
        <p:spPr>
          <a:xfrm>
            <a:off x="2705574" y="1305048"/>
            <a:ext cx="0" cy="2184682"/>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F4AE222-3BA1-646E-B314-B6E039A0E71C}"/>
              </a:ext>
            </a:extLst>
          </p:cNvPr>
          <p:cNvCxnSpPr/>
          <p:nvPr/>
        </p:nvCxnSpPr>
        <p:spPr>
          <a:xfrm>
            <a:off x="1354128" y="2619952"/>
            <a:ext cx="2879068" cy="7424"/>
          </a:xfrm>
          <a:prstGeom prst="line">
            <a:avLst/>
          </a:prstGeom>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C396ECFD-D97C-F8E3-AFA5-E52D48157E7A}"/>
              </a:ext>
            </a:extLst>
          </p:cNvPr>
          <p:cNvSpPr txBox="1"/>
          <p:nvPr/>
        </p:nvSpPr>
        <p:spPr>
          <a:xfrm>
            <a:off x="4186068" y="2185569"/>
            <a:ext cx="199618" cy="276999"/>
          </a:xfrm>
          <a:prstGeom prst="rect">
            <a:avLst/>
          </a:prstGeom>
          <a:noFill/>
        </p:spPr>
        <p:txBody>
          <a:bodyPr wrap="square" rtlCol="0">
            <a:spAutoFit/>
          </a:bodyPr>
          <a:lstStyle/>
          <a:p>
            <a:r>
              <a:rPr lang="en-US" sz="1200">
                <a:solidFill>
                  <a:schemeClr val="accent5"/>
                </a:solidFill>
              </a:rPr>
              <a:t>M</a:t>
            </a:r>
          </a:p>
        </p:txBody>
      </p:sp>
      <p:grpSp>
        <p:nvGrpSpPr>
          <p:cNvPr id="58" name="Group 57">
            <a:extLst>
              <a:ext uri="{FF2B5EF4-FFF2-40B4-BE49-F238E27FC236}">
                <a16:creationId xmlns:a16="http://schemas.microsoft.com/office/drawing/2014/main" id="{30DD7753-3F58-4530-8C52-0017A932E789}"/>
              </a:ext>
            </a:extLst>
          </p:cNvPr>
          <p:cNvGrpSpPr/>
          <p:nvPr/>
        </p:nvGrpSpPr>
        <p:grpSpPr>
          <a:xfrm>
            <a:off x="10515108" y="91017"/>
            <a:ext cx="384443" cy="564847"/>
            <a:chOff x="10031310" y="132997"/>
            <a:chExt cx="384443" cy="564847"/>
          </a:xfrm>
        </p:grpSpPr>
        <p:sp>
          <p:nvSpPr>
            <p:cNvPr id="59" name="Flowchart: Connector 58">
              <a:extLst>
                <a:ext uri="{FF2B5EF4-FFF2-40B4-BE49-F238E27FC236}">
                  <a16:creationId xmlns:a16="http://schemas.microsoft.com/office/drawing/2014/main" id="{56C5EE4A-1B02-4D80-880A-C56E7A38154F}"/>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0" name="Graphic 59" descr="Microphone with solid fill">
              <a:extLst>
                <a:ext uri="{FF2B5EF4-FFF2-40B4-BE49-F238E27FC236}">
                  <a16:creationId xmlns:a16="http://schemas.microsoft.com/office/drawing/2014/main" id="{185380D1-0EB0-482F-897E-99139DBEAD6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0052331" y="225755"/>
              <a:ext cx="363422" cy="363422"/>
            </a:xfrm>
            <a:prstGeom prst="rect">
              <a:avLst/>
            </a:prstGeom>
          </p:spPr>
        </p:pic>
      </p:grpSp>
      <p:sp>
        <p:nvSpPr>
          <p:cNvPr id="61" name="TextBox 60">
            <a:extLst>
              <a:ext uri="{FF2B5EF4-FFF2-40B4-BE49-F238E27FC236}">
                <a16:creationId xmlns:a16="http://schemas.microsoft.com/office/drawing/2014/main" id="{F09ECEA7-4D18-4344-BDF6-9E9A8115F46C}"/>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10484451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458295"/>
            <a:ext cx="10480301" cy="794052"/>
          </a:xfrm>
        </p:spPr>
        <p:txBody>
          <a:bodyPr>
            <a:noAutofit/>
          </a:bodyPr>
          <a:lstStyle/>
          <a:p>
            <a:r>
              <a:rPr lang="en-US" sz="2400">
                <a:solidFill>
                  <a:schemeClr val="accent1"/>
                </a:solidFill>
                <a:latin typeface="Arial"/>
                <a:cs typeface="Arial"/>
              </a:rPr>
              <a:t>Responsibility Matrix (Salesforce </a:t>
            </a:r>
            <a:r>
              <a:rPr lang="en-US">
                <a:solidFill>
                  <a:schemeClr val="accent1"/>
                </a:solidFill>
                <a:latin typeface="Arial"/>
                <a:cs typeface="Arial"/>
              </a:rPr>
              <a:t>&amp; </a:t>
            </a:r>
            <a:r>
              <a:rPr lang="en-US" sz="2400">
                <a:solidFill>
                  <a:schemeClr val="accent1"/>
                </a:solidFill>
                <a:latin typeface="Arial"/>
                <a:cs typeface="Arial"/>
              </a:rPr>
              <a:t>Oracle Cloud ERP Integration Ownership)</a:t>
            </a:r>
            <a:endParaRPr lang="en-US" sz="4000">
              <a:solidFill>
                <a:schemeClr val="accent1"/>
              </a:solidFill>
              <a:latin typeface="Arial"/>
              <a:cs typeface="Aria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60173" y="1295820"/>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327463312"/>
              </p:ext>
            </p:extLst>
          </p:nvPr>
        </p:nvGraphicFramePr>
        <p:xfrm>
          <a:off x="1353456" y="1880595"/>
          <a:ext cx="9033767" cy="4507382"/>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871645117"/>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259173">
                <a:tc gridSpan="7">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dirty="0">
                          <a:solidFill>
                            <a:schemeClr val="bg1"/>
                          </a:solidFill>
                          <a:effectLst/>
                        </a:rPr>
                        <a:t>Tech</a:t>
                      </a:r>
                      <a:r>
                        <a:rPr lang="en-US" sz="1050" kern="1200" cap="none" spc="0" dirty="0">
                          <a:solidFill>
                            <a:schemeClr val="bg1"/>
                          </a:solidFill>
                          <a:effectLst/>
                        </a:rPr>
                        <a:t> Team</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R</a:t>
                      </a:r>
                      <a:endParaRPr lang="en-US" sz="1200" kern="1200" cap="none" spc="0" baseline="30000">
                        <a:solidFill>
                          <a:schemeClr val="tx1"/>
                        </a:solidFill>
                        <a:effectLst/>
                        <a:latin typeface="+mn-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7" name="Group 6">
            <a:extLst>
              <a:ext uri="{FF2B5EF4-FFF2-40B4-BE49-F238E27FC236}">
                <a16:creationId xmlns:a16="http://schemas.microsoft.com/office/drawing/2014/main" id="{7DC8BB5A-F1E5-40D7-AF1A-EECE292DBE91}"/>
              </a:ext>
            </a:extLst>
          </p:cNvPr>
          <p:cNvGrpSpPr/>
          <p:nvPr/>
        </p:nvGrpSpPr>
        <p:grpSpPr>
          <a:xfrm>
            <a:off x="10515108" y="91017"/>
            <a:ext cx="384443" cy="564847"/>
            <a:chOff x="10031310" y="132997"/>
            <a:chExt cx="384443" cy="564847"/>
          </a:xfrm>
        </p:grpSpPr>
        <p:sp>
          <p:nvSpPr>
            <p:cNvPr id="8" name="Flowchart: Connector 7">
              <a:extLst>
                <a:ext uri="{FF2B5EF4-FFF2-40B4-BE49-F238E27FC236}">
                  <a16:creationId xmlns:a16="http://schemas.microsoft.com/office/drawing/2014/main" id="{9674EB6A-88A7-4322-BA42-D620CB66DE3D}"/>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9" name="Graphic 8" descr="Microphone with solid fill">
              <a:extLst>
                <a:ext uri="{FF2B5EF4-FFF2-40B4-BE49-F238E27FC236}">
                  <a16:creationId xmlns:a16="http://schemas.microsoft.com/office/drawing/2014/main" id="{1E7B9DCE-D56B-45AB-A1DD-BC1FFB847B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0" name="TextBox 9">
            <a:extLst>
              <a:ext uri="{FF2B5EF4-FFF2-40B4-BE49-F238E27FC236}">
                <a16:creationId xmlns:a16="http://schemas.microsoft.com/office/drawing/2014/main" id="{BF475682-5EFD-4842-A993-0F3755EA37E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4792624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434983" y="201163"/>
            <a:ext cx="10480301" cy="794052"/>
          </a:xfrm>
        </p:spPr>
        <p:txBody>
          <a:bodyPr>
            <a:noAutofit/>
          </a:bodyPr>
          <a:lstStyle/>
          <a:p>
            <a:r>
              <a:rPr lang="en-US" sz="2400">
                <a:solidFill>
                  <a:schemeClr val="accent1"/>
                </a:solidFill>
              </a:rPr>
              <a:t>Responsibility Matrix (Custom Transcend Reporting Ownership)</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434983" y="598189"/>
            <a:ext cx="11071654" cy="523220"/>
          </a:xfrm>
          <a:prstGeom prst="rect">
            <a:avLst/>
          </a:prstGeom>
          <a:noFill/>
        </p:spPr>
        <p:txBody>
          <a:bodyPr wrap="square" rtlCol="0">
            <a:spAutoFit/>
          </a:bodyPr>
          <a:lstStyle/>
          <a:p>
            <a:r>
              <a:rPr lang="en-US" sz="14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1792111528"/>
              </p:ext>
            </p:extLst>
          </p:nvPr>
        </p:nvGraphicFramePr>
        <p:xfrm>
          <a:off x="434983" y="1121409"/>
          <a:ext cx="8585380" cy="5135306"/>
        </p:xfrm>
        <a:graphic>
          <a:graphicData uri="http://schemas.openxmlformats.org/drawingml/2006/table">
            <a:tbl>
              <a:tblPr firstRow="1" bandRow="1">
                <a:tableStyleId>{5C22544A-7EE6-4342-B048-85BDC9FD1C3A}</a:tableStyleId>
              </a:tblPr>
              <a:tblGrid>
                <a:gridCol w="1363963">
                  <a:extLst>
                    <a:ext uri="{9D8B030D-6E8A-4147-A177-3AD203B41FA5}">
                      <a16:colId xmlns:a16="http://schemas.microsoft.com/office/drawing/2014/main" val="3191387373"/>
                    </a:ext>
                  </a:extLst>
                </a:gridCol>
                <a:gridCol w="1031631">
                  <a:extLst>
                    <a:ext uri="{9D8B030D-6E8A-4147-A177-3AD203B41FA5}">
                      <a16:colId xmlns:a16="http://schemas.microsoft.com/office/drawing/2014/main" val="1358470260"/>
                    </a:ext>
                  </a:extLst>
                </a:gridCol>
                <a:gridCol w="1031631">
                  <a:extLst>
                    <a:ext uri="{9D8B030D-6E8A-4147-A177-3AD203B41FA5}">
                      <a16:colId xmlns:a16="http://schemas.microsoft.com/office/drawing/2014/main" val="896112912"/>
                    </a:ext>
                  </a:extLst>
                </a:gridCol>
                <a:gridCol w="1031631">
                  <a:extLst>
                    <a:ext uri="{9D8B030D-6E8A-4147-A177-3AD203B41FA5}">
                      <a16:colId xmlns:a16="http://schemas.microsoft.com/office/drawing/2014/main" val="1132858302"/>
                    </a:ext>
                  </a:extLst>
                </a:gridCol>
                <a:gridCol w="1031631">
                  <a:extLst>
                    <a:ext uri="{9D8B030D-6E8A-4147-A177-3AD203B41FA5}">
                      <a16:colId xmlns:a16="http://schemas.microsoft.com/office/drawing/2014/main" val="3131460113"/>
                    </a:ext>
                  </a:extLst>
                </a:gridCol>
                <a:gridCol w="1031631">
                  <a:extLst>
                    <a:ext uri="{9D8B030D-6E8A-4147-A177-3AD203B41FA5}">
                      <a16:colId xmlns:a16="http://schemas.microsoft.com/office/drawing/2014/main" val="3871645117"/>
                    </a:ext>
                  </a:extLst>
                </a:gridCol>
                <a:gridCol w="1031631">
                  <a:extLst>
                    <a:ext uri="{9D8B030D-6E8A-4147-A177-3AD203B41FA5}">
                      <a16:colId xmlns:a16="http://schemas.microsoft.com/office/drawing/2014/main" val="3206679376"/>
                    </a:ext>
                  </a:extLst>
                </a:gridCol>
                <a:gridCol w="1031631">
                  <a:extLst>
                    <a:ext uri="{9D8B030D-6E8A-4147-A177-3AD203B41FA5}">
                      <a16:colId xmlns:a16="http://schemas.microsoft.com/office/drawing/2014/main" val="2675545639"/>
                    </a:ext>
                  </a:extLst>
                </a:gridCol>
              </a:tblGrid>
              <a:tr h="259173">
                <a:tc gridSpan="8">
                  <a:txBody>
                    <a:bodyPr/>
                    <a:lstStyle/>
                    <a:p>
                      <a:pPr algn="ctr" fontAlgn="ctr"/>
                      <a:r>
                        <a:rPr lang="en-US" sz="1200" b="1" i="0" u="none" strike="noStrike">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endParaRPr lang="en-US"/>
                    </a:p>
                  </a:txBody>
                  <a:tcPr/>
                </a:tc>
                <a:tc hMerge="1">
                  <a:txBody>
                    <a:bodyPr/>
                    <a:lstStyle/>
                    <a:p>
                      <a:pPr marL="0" algn="ctr" defTabSz="1219170" rtl="0" eaLnBrk="1" fontAlgn="ctr" latinLnBrk="0" hangingPunct="1"/>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dirty="0">
                          <a:solidFill>
                            <a:schemeClr val="bg1"/>
                          </a:solidFill>
                          <a:effectLst/>
                        </a:rPr>
                        <a:t>Tasks</a:t>
                      </a:r>
                      <a:endParaRPr lang="en-US" sz="1050" b="1"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 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 Reporting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Transcend Functional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baseline="0">
                          <a:solidFill>
                            <a:schemeClr val="bg1"/>
                          </a:solidFill>
                          <a:effectLst/>
                        </a:rPr>
                        <a:t>Transcend Tech</a:t>
                      </a:r>
                      <a:r>
                        <a:rPr lang="en-US" sz="1050" kern="1200" cap="none" spc="0">
                          <a:solidFill>
                            <a:schemeClr val="bg1"/>
                          </a:solidFill>
                          <a:effectLst/>
                        </a:rPr>
                        <a:t>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Wireframe</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02711">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Prototyping</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7228143"/>
                  </a:ext>
                </a:extLst>
              </a:tr>
              <a:tr h="401562">
                <a:tc>
                  <a:txBody>
                    <a:bodyPr/>
                    <a:lstStyle/>
                    <a:p>
                      <a:pPr marL="0" marR="0" algn="l">
                        <a:lnSpc>
                          <a:spcPct val="107000"/>
                        </a:lnSpc>
                        <a:spcBef>
                          <a:spcPts val="0"/>
                        </a:spcBef>
                        <a:spcAft>
                          <a:spcPts val="0"/>
                        </a:spcAft>
                      </a:pPr>
                      <a:r>
                        <a:rPr lang="en-US" sz="1200" kern="1200" cap="none" spc="0">
                          <a:solidFill>
                            <a:schemeClr val="tx1"/>
                          </a:solidFill>
                          <a:effectLst/>
                        </a:rPr>
                        <a:t>Technical Design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82210">
                <a:tc>
                  <a:txBody>
                    <a:bodyPr/>
                    <a:lstStyle/>
                    <a:p>
                      <a:pPr marL="0" marR="0" algn="l">
                        <a:lnSpc>
                          <a:spcPct val="107000"/>
                        </a:lnSpc>
                        <a:spcBef>
                          <a:spcPts val="0"/>
                        </a:spcBef>
                        <a:spcAft>
                          <a:spcPts val="0"/>
                        </a:spcAft>
                      </a:pPr>
                      <a:r>
                        <a:rPr lang="en-US" sz="1200" kern="1200" cap="none" spc="0">
                          <a:solidFill>
                            <a:schemeClr val="tx1"/>
                          </a:solidFill>
                          <a:effectLst/>
                        </a:rPr>
                        <a:t>Data Ingestion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396724">
                <a:tc>
                  <a:txBody>
                    <a:bodyPr/>
                    <a:lstStyle/>
                    <a:p>
                      <a:pPr marL="0" marR="0" algn="l">
                        <a:lnSpc>
                          <a:spcPct val="107000"/>
                        </a:lnSpc>
                        <a:spcBef>
                          <a:spcPts val="0"/>
                        </a:spcBef>
                        <a:spcAft>
                          <a:spcPts val="0"/>
                        </a:spcAft>
                      </a:pPr>
                      <a:r>
                        <a:rPr lang="en-US" sz="1200" kern="1200" cap="none" spc="0">
                          <a:solidFill>
                            <a:schemeClr val="tx1"/>
                          </a:solidFill>
                          <a:effectLst/>
                        </a:rPr>
                        <a:t>Coding and Unit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387047">
                <a:tc>
                  <a:txBody>
                    <a:bodyPr/>
                    <a:lstStyle/>
                    <a:p>
                      <a:pPr marL="0" marR="0" algn="l">
                        <a:lnSpc>
                          <a:spcPct val="107000"/>
                        </a:lnSpc>
                        <a:spcBef>
                          <a:spcPts val="0"/>
                        </a:spcBef>
                        <a:spcAft>
                          <a:spcPts val="0"/>
                        </a:spcAft>
                      </a:pPr>
                      <a:r>
                        <a:rPr lang="en-US" sz="1200" kern="1200" cap="none" spc="0">
                          <a:solidFill>
                            <a:schemeClr val="tx1"/>
                          </a:solidFill>
                          <a:effectLst/>
                        </a:rPr>
                        <a:t>Functional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362084">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Data Security </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7843785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Go Live</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dirty="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sp>
        <p:nvSpPr>
          <p:cNvPr id="4" name="TextBox 3">
            <a:extLst>
              <a:ext uri="{FF2B5EF4-FFF2-40B4-BE49-F238E27FC236}">
                <a16:creationId xmlns:a16="http://schemas.microsoft.com/office/drawing/2014/main" id="{26CA6EF0-AFFD-4072-A6AE-211CEEBED640}"/>
              </a:ext>
            </a:extLst>
          </p:cNvPr>
          <p:cNvSpPr txBox="1"/>
          <p:nvPr/>
        </p:nvSpPr>
        <p:spPr>
          <a:xfrm>
            <a:off x="9607447" y="4690819"/>
            <a:ext cx="2022570" cy="1456457"/>
          </a:xfrm>
          <a:prstGeom prst="rect">
            <a:avLst/>
          </a:prstGeom>
          <a:solidFill>
            <a:schemeClr val="bg1">
              <a:lumMod val="95000"/>
            </a:schemeClr>
          </a:solidFill>
        </p:spPr>
        <p:txBody>
          <a:bodyPr wrap="square" lIns="182880" tIns="182880" rIns="182880" bIns="182880" rtlCol="0" anchor="ctr" anchorCtr="0">
            <a:noAutofit/>
          </a:bodyPr>
          <a:lstStyle/>
          <a:p>
            <a:r>
              <a:rPr lang="en-US" sz="1000" dirty="0">
                <a:ea typeface="+mn-lt"/>
                <a:cs typeface="+mn-lt"/>
              </a:rPr>
              <a:t>R* - Deloitte Functional team will work with  for mapping details from Oracle cloud</a:t>
            </a:r>
          </a:p>
          <a:p>
            <a:endParaRPr lang="en-US" sz="1000" dirty="0">
              <a:ea typeface="+mn-lt"/>
              <a:cs typeface="+mn-lt"/>
            </a:endParaRPr>
          </a:p>
          <a:p>
            <a:r>
              <a:rPr lang="en-US" sz="1000" dirty="0">
                <a:ea typeface="+mn-lt"/>
                <a:cs typeface="+mn-lt"/>
              </a:rPr>
              <a:t>R# - Deloitte Technical team will share the data extract as requested by Transcend for reporting</a:t>
            </a:r>
            <a:endParaRPr lang="en-US" dirty="0">
              <a:ea typeface="+mn-lt"/>
              <a:cs typeface="+mn-lt"/>
            </a:endParaRPr>
          </a:p>
        </p:txBody>
      </p:sp>
      <p:grpSp>
        <p:nvGrpSpPr>
          <p:cNvPr id="6" name="Group 5">
            <a:extLst>
              <a:ext uri="{FF2B5EF4-FFF2-40B4-BE49-F238E27FC236}">
                <a16:creationId xmlns:a16="http://schemas.microsoft.com/office/drawing/2014/main" id="{CA740CA3-7B9A-4D2E-831D-2F57701F1EDF}"/>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3F77346D-AD94-43D2-AB9A-1400FA60D8A7}"/>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DFD67156-76E3-4780-80A1-C85466FA3C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331277BB-17AA-4525-8C2E-D661D708A68B}"/>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6482643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458295"/>
            <a:ext cx="10480301" cy="794052"/>
          </a:xfrm>
        </p:spPr>
        <p:txBody>
          <a:bodyPr>
            <a:noAutofit/>
          </a:bodyPr>
          <a:lstStyle/>
          <a:p>
            <a:r>
              <a:rPr lang="en-US" sz="2400">
                <a:solidFill>
                  <a:schemeClr val="accent1"/>
                </a:solidFill>
              </a:rPr>
              <a:t>Responsibility Matrix (Other Boundary System Reporting Ownership) – IT or BI teams from business</a:t>
            </a: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60173" y="1295820"/>
            <a:ext cx="11071654" cy="584775"/>
          </a:xfrm>
          <a:prstGeom prst="rect">
            <a:avLst/>
          </a:prstGeom>
          <a:noFill/>
        </p:spPr>
        <p:txBody>
          <a:bodyPr wrap="square" rtlCol="0">
            <a:spAutoFit/>
          </a:bodyPr>
          <a:lstStyle/>
          <a:p>
            <a:r>
              <a:rPr lang="en-US" sz="1600"/>
              <a:t>This Responsible, Approver, Consulted, and Informed (RACI) matrix is built specific to the steps involved in building the reports identified as part of implementation project.</a:t>
            </a:r>
          </a:p>
        </p:txBody>
      </p:sp>
      <p:graphicFrame>
        <p:nvGraphicFramePr>
          <p:cNvPr id="5" name="Table 2">
            <a:extLst>
              <a:ext uri="{FF2B5EF4-FFF2-40B4-BE49-F238E27FC236}">
                <a16:creationId xmlns:a16="http://schemas.microsoft.com/office/drawing/2014/main" id="{23FDE19A-46B5-45EE-9052-3FDF0F33C686}"/>
              </a:ext>
            </a:extLst>
          </p:cNvPr>
          <p:cNvGraphicFramePr>
            <a:graphicFrameLocks noGrp="1"/>
          </p:cNvGraphicFramePr>
          <p:nvPr>
            <p:extLst>
              <p:ext uri="{D42A27DB-BD31-4B8C-83A1-F6EECF244321}">
                <p14:modId xmlns:p14="http://schemas.microsoft.com/office/powerpoint/2010/main" val="2649873601"/>
              </p:ext>
            </p:extLst>
          </p:nvPr>
        </p:nvGraphicFramePr>
        <p:xfrm>
          <a:off x="1863819" y="1880595"/>
          <a:ext cx="7800007" cy="4655506"/>
        </p:xfrm>
        <a:graphic>
          <a:graphicData uri="http://schemas.openxmlformats.org/drawingml/2006/table">
            <a:tbl>
              <a:tblPr firstRow="1" bandRow="1">
                <a:tableStyleId>{5C22544A-7EE6-4342-B048-85BDC9FD1C3A}</a:tableStyleId>
              </a:tblPr>
              <a:tblGrid>
                <a:gridCol w="1631207">
                  <a:extLst>
                    <a:ext uri="{9D8B030D-6E8A-4147-A177-3AD203B41FA5}">
                      <a16:colId xmlns:a16="http://schemas.microsoft.com/office/drawing/2014/main" val="3191387373"/>
                    </a:ext>
                  </a:extLst>
                </a:gridCol>
                <a:gridCol w="1233760">
                  <a:extLst>
                    <a:ext uri="{9D8B030D-6E8A-4147-A177-3AD203B41FA5}">
                      <a16:colId xmlns:a16="http://schemas.microsoft.com/office/drawing/2014/main" val="1358470260"/>
                    </a:ext>
                  </a:extLst>
                </a:gridCol>
                <a:gridCol w="1233760">
                  <a:extLst>
                    <a:ext uri="{9D8B030D-6E8A-4147-A177-3AD203B41FA5}">
                      <a16:colId xmlns:a16="http://schemas.microsoft.com/office/drawing/2014/main" val="896112912"/>
                    </a:ext>
                  </a:extLst>
                </a:gridCol>
                <a:gridCol w="1233760">
                  <a:extLst>
                    <a:ext uri="{9D8B030D-6E8A-4147-A177-3AD203B41FA5}">
                      <a16:colId xmlns:a16="http://schemas.microsoft.com/office/drawing/2014/main" val="1132858302"/>
                    </a:ext>
                  </a:extLst>
                </a:gridCol>
                <a:gridCol w="1233760">
                  <a:extLst>
                    <a:ext uri="{9D8B030D-6E8A-4147-A177-3AD203B41FA5}">
                      <a16:colId xmlns:a16="http://schemas.microsoft.com/office/drawing/2014/main" val="3206679376"/>
                    </a:ext>
                  </a:extLst>
                </a:gridCol>
                <a:gridCol w="1233760">
                  <a:extLst>
                    <a:ext uri="{9D8B030D-6E8A-4147-A177-3AD203B41FA5}">
                      <a16:colId xmlns:a16="http://schemas.microsoft.com/office/drawing/2014/main" val="2675545639"/>
                    </a:ext>
                  </a:extLst>
                </a:gridCol>
              </a:tblGrid>
              <a:tr h="259173">
                <a:tc gridSpan="6">
                  <a:txBody>
                    <a:bodyPr/>
                    <a:lstStyle/>
                    <a:p>
                      <a:pPr algn="ctr" fontAlgn="ctr"/>
                      <a:r>
                        <a:rPr lang="en-US" sz="1200" b="1" i="0" u="none" strike="noStrike" dirty="0">
                          <a:solidFill>
                            <a:schemeClr val="tx1"/>
                          </a:solidFill>
                          <a:effectLst/>
                          <a:latin typeface="+mn-lt"/>
                        </a:rPr>
                        <a:t>RACI Matrix</a:t>
                      </a: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pPr marL="0" algn="ctr" defTabSz="1219170" rtl="0" eaLnBrk="1" fontAlgn="ctr" latinLnBrk="0" hangingPunct="1"/>
                      <a:endParaRPr lang="en-US" sz="1200" b="1" u="none" strike="noStrike" kern="1200">
                        <a:solidFill>
                          <a:schemeClr val="bg1"/>
                        </a:solidFill>
                        <a:effectLs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tc hMerge="1">
                  <a:txBody>
                    <a:bodyPr/>
                    <a:lstStyle/>
                    <a:p>
                      <a:pPr algn="ctr" fontAlgn="ct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tx1">
                        <a:lumMod val="20000"/>
                        <a:lumOff val="80000"/>
                      </a:schemeClr>
                    </a:solidFill>
                  </a:tcPr>
                </a:tc>
                <a:tc hMerge="1">
                  <a:txBody>
                    <a:bodyPr/>
                    <a:lstStyle/>
                    <a:p>
                      <a:endParaRPr lang="en-US"/>
                    </a:p>
                  </a:txBody>
                  <a:tcPr/>
                </a:tc>
                <a:extLst>
                  <a:ext uri="{0D108BD9-81ED-4DB2-BD59-A6C34878D82A}">
                    <a16:rowId xmlns:a16="http://schemas.microsoft.com/office/drawing/2014/main" val="740982998"/>
                  </a:ext>
                </a:extLst>
              </a:tr>
              <a:tr h="460156">
                <a:tc>
                  <a:txBody>
                    <a:bodyPr/>
                    <a:lstStyle/>
                    <a:p>
                      <a:pPr marL="0" marR="0" algn="ctr">
                        <a:lnSpc>
                          <a:spcPct val="107000"/>
                        </a:lnSpc>
                        <a:spcBef>
                          <a:spcPts val="0"/>
                        </a:spcBef>
                        <a:spcAft>
                          <a:spcPts val="0"/>
                        </a:spcAft>
                      </a:pPr>
                      <a:r>
                        <a:rPr lang="en-US" sz="1050" b="1" kern="1200" cap="none" spc="0">
                          <a:solidFill>
                            <a:schemeClr val="bg1"/>
                          </a:solidFill>
                          <a:effectLst/>
                        </a:rPr>
                        <a:t>Tasks</a:t>
                      </a:r>
                      <a:endParaRPr lang="en-US" sz="1050" b="1"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dirty="0">
                          <a:solidFill>
                            <a:schemeClr val="bg1"/>
                          </a:solidFill>
                          <a:effectLst/>
                          <a:latin typeface="+mj-lt"/>
                          <a:ea typeface="Times New Roman" panose="02020603050405020304" pitchFamily="18" charset="0"/>
                          <a:cs typeface="Times New Roman" panose="02020603050405020304" pitchFamily="18" charset="0"/>
                        </a:rPr>
                        <a:t>Functional Leads</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dirty="0">
                          <a:solidFill>
                            <a:schemeClr val="bg1"/>
                          </a:solidFill>
                          <a:effectLst/>
                        </a:rPr>
                        <a:t> </a:t>
                      </a:r>
                    </a:p>
                    <a:p>
                      <a:pPr marL="0" marR="0" algn="ctr">
                        <a:lnSpc>
                          <a:spcPct val="107000"/>
                        </a:lnSpc>
                        <a:spcBef>
                          <a:spcPts val="0"/>
                        </a:spcBef>
                        <a:spcAft>
                          <a:spcPts val="0"/>
                        </a:spcAft>
                      </a:pPr>
                      <a:r>
                        <a:rPr lang="en-US" sz="1050" kern="1200" cap="none" spc="0" dirty="0">
                          <a:solidFill>
                            <a:schemeClr val="bg1"/>
                          </a:solidFill>
                          <a:effectLst/>
                          <a:latin typeface="+mj-lt"/>
                          <a:ea typeface="Times New Roman" panose="02020603050405020304" pitchFamily="18" charset="0"/>
                          <a:cs typeface="Times New Roman" panose="02020603050405020304" pitchFamily="18" charset="0"/>
                        </a:rPr>
                        <a:t>GBPO</a:t>
                      </a:r>
                      <a:endParaRPr lang="en-US" sz="1050" cap="none" spc="0" dirty="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Boundary System Application development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kern="1200" cap="none" spc="0">
                          <a:solidFill>
                            <a:schemeClr val="bg1"/>
                          </a:solidFill>
                          <a:effectLst/>
                        </a:rPr>
                        <a:t>Deloitte Functional Team</a:t>
                      </a:r>
                      <a:endParaRPr lang="en-US" sz="1050" cap="none" spc="0">
                        <a:solidFill>
                          <a:schemeClr val="bg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tc>
                  <a:txBody>
                    <a:bodyPr/>
                    <a:lstStyle/>
                    <a:p>
                      <a:pPr marL="0" marR="0" algn="ctr">
                        <a:lnSpc>
                          <a:spcPct val="107000"/>
                        </a:lnSpc>
                        <a:spcBef>
                          <a:spcPts val="0"/>
                        </a:spcBef>
                        <a:spcAft>
                          <a:spcPts val="0"/>
                        </a:spcAft>
                      </a:pPr>
                      <a:r>
                        <a:rPr lang="en-US" sz="1050" cap="none" spc="0">
                          <a:solidFill>
                            <a:schemeClr val="bg1"/>
                          </a:solidFill>
                          <a:effectLst/>
                          <a:latin typeface="+mj-lt"/>
                          <a:ea typeface="Times New Roman" panose="02020603050405020304" pitchFamily="18" charset="0"/>
                          <a:cs typeface="Times New Roman" panose="02020603050405020304" pitchFamily="18" charset="0"/>
                        </a:rPr>
                        <a:t>Deloitte Tech Team</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Reports Business Requirements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Functional Design &amp; Configuration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kern="1200" cap="none" spc="0">
                          <a:solidFill>
                            <a:schemeClr val="tx1"/>
                          </a:solidFill>
                          <a:effectLst/>
                          <a:latin typeface="+mn-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auto" latinLnBrk="0" hangingPunct="1">
                        <a:lnSpc>
                          <a:spcPct val="107000"/>
                        </a:lnSpc>
                        <a:spcBef>
                          <a:spcPts val="0"/>
                        </a:spcBef>
                        <a:spcAft>
                          <a:spcPts val="0"/>
                        </a:spcAft>
                        <a:buClrTx/>
                        <a:buSzTx/>
                        <a:buFontTx/>
                        <a:buNone/>
                        <a:tabLst/>
                        <a:defRPr/>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Technical Design &amp; Build</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15205">
                <a:tc>
                  <a:txBody>
                    <a:bodyPr/>
                    <a:lstStyle/>
                    <a:p>
                      <a:pPr marL="0" marR="0" algn="l">
                        <a:lnSpc>
                          <a:spcPct val="107000"/>
                        </a:lnSpc>
                        <a:spcBef>
                          <a:spcPts val="0"/>
                        </a:spcBef>
                        <a:spcAft>
                          <a:spcPts val="0"/>
                        </a:spcAft>
                      </a:pPr>
                      <a:r>
                        <a:rPr lang="en-US" sz="1200" kern="1200" cap="none" spc="0">
                          <a:solidFill>
                            <a:schemeClr val="tx1"/>
                          </a:solidFill>
                          <a:effectLst/>
                        </a:rPr>
                        <a:t>Code Migration</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945841871"/>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Testing—Technical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310681002"/>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Unit Testing—Functional</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265789090"/>
                  </a:ext>
                </a:extLst>
              </a:tr>
              <a:tr h="308174">
                <a:tc>
                  <a:txBody>
                    <a:bodyPr/>
                    <a:lstStyle/>
                    <a:p>
                      <a:pPr marL="0" marR="0" algn="l">
                        <a:lnSpc>
                          <a:spcPct val="107000"/>
                        </a:lnSpc>
                        <a:spcBef>
                          <a:spcPts val="0"/>
                        </a:spcBef>
                        <a:spcAft>
                          <a:spcPts val="0"/>
                        </a:spcAft>
                      </a:pPr>
                      <a:r>
                        <a:rPr lang="en-US" sz="1200" kern="1200" cap="none" spc="0">
                          <a:solidFill>
                            <a:schemeClr val="tx1"/>
                          </a:solidFill>
                          <a:effectLst/>
                        </a:rPr>
                        <a:t>Integration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795225490"/>
                  </a:ext>
                </a:extLst>
              </a:tr>
              <a:tr h="472491">
                <a:tc>
                  <a:txBody>
                    <a:bodyPr/>
                    <a:lstStyle/>
                    <a:p>
                      <a:pPr marL="0" marR="0" algn="l">
                        <a:lnSpc>
                          <a:spcPct val="107000"/>
                        </a:lnSpc>
                        <a:spcBef>
                          <a:spcPts val="0"/>
                        </a:spcBef>
                        <a:spcAft>
                          <a:spcPts val="0"/>
                        </a:spcAft>
                      </a:pPr>
                      <a:r>
                        <a:rPr lang="en-US" sz="1200" kern="1200" cap="none" spc="0">
                          <a:solidFill>
                            <a:schemeClr val="tx1"/>
                          </a:solidFill>
                          <a:effectLst/>
                        </a:rPr>
                        <a:t>User Acceptance Testing</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187138">
                <a:tc>
                  <a:txBody>
                    <a:bodyPr/>
                    <a:lstStyle/>
                    <a:p>
                      <a:pPr marL="0" marR="0" algn="l">
                        <a:lnSpc>
                          <a:spcPct val="107000"/>
                        </a:lnSpc>
                        <a:spcBef>
                          <a:spcPts val="0"/>
                        </a:spcBef>
                        <a:spcAft>
                          <a:spcPts val="0"/>
                        </a:spcAft>
                      </a:pPr>
                      <a:r>
                        <a:rPr lang="en-US" sz="1200" kern="1200" cap="none" spc="0">
                          <a:solidFill>
                            <a:schemeClr val="tx1"/>
                          </a:solidFill>
                          <a:effectLst/>
                        </a:rPr>
                        <a:t>Cutover Tasks</a:t>
                      </a:r>
                      <a:endParaRPr lang="en-US" sz="1200" cap="none" spc="0">
                        <a:solidFill>
                          <a:schemeClr val="tx1"/>
                        </a:solidFill>
                        <a:effectLst/>
                        <a:latin typeface="+mj-lt"/>
                        <a:ea typeface="Times New Roman" panose="02020603050405020304" pitchFamily="18" charset="0"/>
                        <a:cs typeface="Times New Roman" panose="02020603050405020304" pitchFamily="18" charset="0"/>
                      </a:endParaRP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C</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R</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algn="ctr">
                        <a:lnSpc>
                          <a:spcPct val="107000"/>
                        </a:lnSpc>
                        <a:spcBef>
                          <a:spcPts val="0"/>
                        </a:spcBef>
                        <a:spcAft>
                          <a:spcPts val="0"/>
                        </a:spcAft>
                      </a:pPr>
                      <a:r>
                        <a:rPr lang="en-US" sz="1200" cap="none" spc="0">
                          <a:solidFill>
                            <a:schemeClr val="tx1"/>
                          </a:solidFill>
                          <a:effectLst/>
                          <a:latin typeface="+mj-lt"/>
                          <a:ea typeface="Times New Roman" panose="02020603050405020304" pitchFamily="18" charset="0"/>
                          <a:cs typeface="Times New Roman" panose="02020603050405020304" pitchFamily="18" charset="0"/>
                        </a:rPr>
                        <a:t>I</a:t>
                      </a:r>
                    </a:p>
                  </a:txBody>
                  <a:tcPr marL="46330" marR="46330" marT="9652" marB="92660"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6" name="Group 5">
            <a:extLst>
              <a:ext uri="{FF2B5EF4-FFF2-40B4-BE49-F238E27FC236}">
                <a16:creationId xmlns:a16="http://schemas.microsoft.com/office/drawing/2014/main" id="{B651B06E-2D8D-4123-B8B1-97B1C8135D3E}"/>
              </a:ext>
            </a:extLst>
          </p:cNvPr>
          <p:cNvGrpSpPr/>
          <p:nvPr/>
        </p:nvGrpSpPr>
        <p:grpSpPr>
          <a:xfrm>
            <a:off x="10515108" y="91017"/>
            <a:ext cx="384443" cy="564847"/>
            <a:chOff x="10031310" y="132997"/>
            <a:chExt cx="384443" cy="564847"/>
          </a:xfrm>
        </p:grpSpPr>
        <p:sp>
          <p:nvSpPr>
            <p:cNvPr id="7" name="Flowchart: Connector 6">
              <a:extLst>
                <a:ext uri="{FF2B5EF4-FFF2-40B4-BE49-F238E27FC236}">
                  <a16:creationId xmlns:a16="http://schemas.microsoft.com/office/drawing/2014/main" id="{E1D246EB-2291-4876-8DDD-6616F577115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8" name="Graphic 7" descr="Microphone with solid fill">
              <a:extLst>
                <a:ext uri="{FF2B5EF4-FFF2-40B4-BE49-F238E27FC236}">
                  <a16:creationId xmlns:a16="http://schemas.microsoft.com/office/drawing/2014/main" id="{263312EB-561B-49C1-89D3-21BD25B89B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9" name="TextBox 8">
            <a:extLst>
              <a:ext uri="{FF2B5EF4-FFF2-40B4-BE49-F238E27FC236}">
                <a16:creationId xmlns:a16="http://schemas.microsoft.com/office/drawing/2014/main" id="{5D70F720-20F1-4801-94AF-3C946529FEA1}"/>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39066302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9CC97F5F-E6D8-4285-80FC-7344A415B95C}"/>
              </a:ext>
            </a:extLst>
          </p:cNvPr>
          <p:cNvSpPr>
            <a:spLocks noGrp="1"/>
          </p:cNvSpPr>
          <p:nvPr>
            <p:ph idx="1"/>
          </p:nvPr>
        </p:nvSpPr>
        <p:spPr>
          <a:xfrm>
            <a:off x="621160" y="958658"/>
            <a:ext cx="10570301" cy="1105344"/>
          </a:xfrm>
        </p:spPr>
        <p:txBody>
          <a:bodyPr/>
          <a:lstStyle/>
          <a:p>
            <a:pPr marL="0" indent="0">
              <a:buNone/>
            </a:pPr>
            <a:r>
              <a:rPr lang="en-US" sz="1400">
                <a:solidFill>
                  <a:srgbClr val="384951"/>
                </a:solidFill>
              </a:rPr>
              <a:t>Reporting security roles provide the end-user functional privileges for reporting. Users will be assigned roles based on their job duties.</a:t>
            </a:r>
          </a:p>
        </p:txBody>
      </p:sp>
      <p:sp>
        <p:nvSpPr>
          <p:cNvPr id="8" name="Title 2">
            <a:extLst>
              <a:ext uri="{FF2B5EF4-FFF2-40B4-BE49-F238E27FC236}">
                <a16:creationId xmlns:a16="http://schemas.microsoft.com/office/drawing/2014/main" id="{4B6D4C01-F6BE-4DEC-AB23-BCB1A33F7172}"/>
              </a:ext>
            </a:extLst>
          </p:cNvPr>
          <p:cNvSpPr>
            <a:spLocks noGrp="1"/>
          </p:cNvSpPr>
          <p:nvPr>
            <p:ph type="title"/>
          </p:nvPr>
        </p:nvSpPr>
        <p:spPr>
          <a:xfrm>
            <a:off x="496908" y="247551"/>
            <a:ext cx="11850375" cy="861044"/>
          </a:xfrm>
        </p:spPr>
        <p:txBody>
          <a:bodyPr>
            <a:normAutofit/>
          </a:bodyPr>
          <a:lstStyle/>
          <a:p>
            <a:r>
              <a:rPr lang="en-US" sz="2400">
                <a:latin typeface="Arial"/>
                <a:cs typeface="Arial"/>
              </a:rPr>
              <a:t>Oracle Reporting Security – BIP, OTBI and FRS</a:t>
            </a:r>
          </a:p>
        </p:txBody>
      </p:sp>
      <p:sp>
        <p:nvSpPr>
          <p:cNvPr id="9" name="Slide Number Placeholder 1">
            <a:extLst>
              <a:ext uri="{FF2B5EF4-FFF2-40B4-BE49-F238E27FC236}">
                <a16:creationId xmlns:a16="http://schemas.microsoft.com/office/drawing/2014/main" id="{52066806-E1E0-44D4-A72F-7E8F7A8C7450}"/>
              </a:ext>
            </a:extLst>
          </p:cNvPr>
          <p:cNvSpPr txBox="1">
            <a:spLocks/>
          </p:cNvSpPr>
          <p:nvPr/>
        </p:nvSpPr>
        <p:spPr>
          <a:xfrm>
            <a:off x="11518449" y="6634215"/>
            <a:ext cx="681318" cy="239929"/>
          </a:xfrm>
          <a:prstGeom prst="rect">
            <a:avLst/>
          </a:prstGeom>
        </p:spPr>
        <p:txBody>
          <a:bodyPr vert="horz" lIns="91440" tIns="45720" rIns="91440" bIns="45720" rtlCol="0" anchor="ctr"/>
          <a:lstStyle>
            <a:defPPr>
              <a:defRPr lang="en-US"/>
            </a:defPPr>
            <a:lvl1pPr marL="0" algn="r" defTabSz="914400" rtl="0" eaLnBrk="1" latinLnBrk="0" hangingPunct="1">
              <a:defRPr sz="1200" b="0" i="0" kern="1200" baseline="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89FBD2B-4A0F-463B-A8A3-0BDD8CADAF66}" type="slidenum">
              <a:rPr kumimoji="0" lang="en-US" sz="900" b="0" i="0" u="none" strike="noStrike" kern="1200" cap="none" spc="0" normalizeH="0" baseline="0" noProof="0" smtClean="0">
                <a:ln>
                  <a:noFill/>
                </a:ln>
                <a:solidFill>
                  <a:srgbClr val="616365">
                    <a:lumMod val="50000"/>
                  </a:srgbClr>
                </a:solidFill>
                <a:effectLst/>
                <a:uLnTx/>
                <a:uFillTx/>
                <a:latin typeface="Arial" panose="020B0604020202020204" pitchFamily="34" charset="0"/>
                <a:ea typeface="+mn-ea"/>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73</a:t>
            </a:fld>
            <a:endParaRPr kumimoji="0" lang="en-US" sz="900" b="0" i="0" u="none" strike="noStrike" kern="1200" cap="none" spc="0" normalizeH="0" baseline="0" noProof="0">
              <a:ln>
                <a:noFill/>
              </a:ln>
              <a:solidFill>
                <a:srgbClr val="616365">
                  <a:lumMod val="50000"/>
                </a:srgbClr>
              </a:solidFill>
              <a:effectLst/>
              <a:uLnTx/>
              <a:uFillTx/>
              <a:latin typeface="Arial" panose="020B0604020202020204" pitchFamily="34" charset="0"/>
              <a:ea typeface="+mn-ea"/>
              <a:cs typeface="Arial" panose="020B0604020202020204" pitchFamily="34" charset="0"/>
            </a:endParaRPr>
          </a:p>
        </p:txBody>
      </p:sp>
      <p:grpSp>
        <p:nvGrpSpPr>
          <p:cNvPr id="45" name="Group 44">
            <a:extLst>
              <a:ext uri="{FF2B5EF4-FFF2-40B4-BE49-F238E27FC236}">
                <a16:creationId xmlns:a16="http://schemas.microsoft.com/office/drawing/2014/main" id="{37C1A24E-0E3A-441D-BFF9-0AF86C46EF74}"/>
              </a:ext>
            </a:extLst>
          </p:cNvPr>
          <p:cNvGrpSpPr/>
          <p:nvPr/>
        </p:nvGrpSpPr>
        <p:grpSpPr>
          <a:xfrm>
            <a:off x="1760912" y="1573976"/>
            <a:ext cx="8876524" cy="4876147"/>
            <a:chOff x="1614584" y="1710667"/>
            <a:chExt cx="8876524" cy="4876147"/>
          </a:xfrm>
        </p:grpSpPr>
        <p:grpSp>
          <p:nvGrpSpPr>
            <p:cNvPr id="46" name="Group 45">
              <a:extLst>
                <a:ext uri="{FF2B5EF4-FFF2-40B4-BE49-F238E27FC236}">
                  <a16:creationId xmlns:a16="http://schemas.microsoft.com/office/drawing/2014/main" id="{247A2EAA-70E8-4DBB-AD04-26B01F530D27}"/>
                </a:ext>
              </a:extLst>
            </p:cNvPr>
            <p:cNvGrpSpPr/>
            <p:nvPr/>
          </p:nvGrpSpPr>
          <p:grpSpPr>
            <a:xfrm>
              <a:off x="1700891" y="1710667"/>
              <a:ext cx="8790217" cy="4876147"/>
              <a:chOff x="1700891" y="1710667"/>
              <a:chExt cx="8790217" cy="4876147"/>
            </a:xfrm>
          </p:grpSpPr>
          <p:sp>
            <p:nvSpPr>
              <p:cNvPr id="48" name="Rectangle 2">
                <a:extLst>
                  <a:ext uri="{FF2B5EF4-FFF2-40B4-BE49-F238E27FC236}">
                    <a16:creationId xmlns:a16="http://schemas.microsoft.com/office/drawing/2014/main" id="{9AEDE91C-C115-40DA-9CB2-A8BDA8364B98}"/>
                  </a:ext>
                </a:extLst>
              </p:cNvPr>
              <p:cNvSpPr>
                <a:spLocks noChangeArrowheads="1"/>
              </p:cNvSpPr>
              <p:nvPr/>
            </p:nvSpPr>
            <p:spPr bwMode="auto">
              <a:xfrm>
                <a:off x="4194523" y="2150252"/>
                <a:ext cx="111789" cy="224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51435" tIns="25718" rIns="51435" bIns="25718" numCol="1" anchor="ctr" anchorCtr="0" compatLnSpc="1">
                <a:prstTxWarp prst="textNoShape">
                  <a:avLst/>
                </a:prstTxWarp>
                <a:spAutoFit/>
              </a:bodyPr>
              <a:lstStyle/>
              <a:p>
                <a:pPr defTabSz="514350"/>
                <a:endParaRPr lang="en-US" sz="1013">
                  <a:solidFill>
                    <a:srgbClr val="000000"/>
                  </a:solidFill>
                  <a:latin typeface="+mj-lt"/>
                </a:endParaRPr>
              </a:p>
            </p:txBody>
          </p:sp>
          <p:grpSp>
            <p:nvGrpSpPr>
              <p:cNvPr id="49" name="Group 48">
                <a:extLst>
                  <a:ext uri="{FF2B5EF4-FFF2-40B4-BE49-F238E27FC236}">
                    <a16:creationId xmlns:a16="http://schemas.microsoft.com/office/drawing/2014/main" id="{B3DBA374-3DDA-4BD7-8774-C7CC399FF1AE}"/>
                  </a:ext>
                </a:extLst>
              </p:cNvPr>
              <p:cNvGrpSpPr/>
              <p:nvPr/>
            </p:nvGrpSpPr>
            <p:grpSpPr>
              <a:xfrm>
                <a:off x="1700891" y="2203876"/>
                <a:ext cx="8790217" cy="4382938"/>
                <a:chOff x="671361" y="1913891"/>
                <a:chExt cx="7536965" cy="2624106"/>
              </a:xfrm>
            </p:grpSpPr>
            <p:sp>
              <p:nvSpPr>
                <p:cNvPr id="53" name="Rectangle 52">
                  <a:extLst>
                    <a:ext uri="{FF2B5EF4-FFF2-40B4-BE49-F238E27FC236}">
                      <a16:creationId xmlns:a16="http://schemas.microsoft.com/office/drawing/2014/main" id="{748B24D9-746E-4D10-A610-31CD1A1667DE}"/>
                    </a:ext>
                  </a:extLst>
                </p:cNvPr>
                <p:cNvSpPr/>
                <p:nvPr/>
              </p:nvSpPr>
              <p:spPr>
                <a:xfrm>
                  <a:off x="6506379" y="3075235"/>
                  <a:ext cx="1701947" cy="1396460"/>
                </a:xfrm>
                <a:prstGeom prst="rect">
                  <a:avLst/>
                </a:prstGeom>
              </p:spPr>
              <p:txBody>
                <a:bodyPr vert="horz" lIns="0" tIns="0" rIns="0" bIns="0" rtlCol="0" anchor="ctr" anchorCtr="0">
                  <a:noAutofit/>
                </a:bodyPr>
                <a:lstStyle/>
                <a:p>
                  <a:pPr marL="160735" indent="-160735" defTabSz="514350">
                    <a:buFont typeface="Arial" panose="020B0604020202020204" pitchFamily="34" charset="0"/>
                    <a:buChar char="•"/>
                  </a:pPr>
                  <a:endParaRPr lang="en-US" sz="1050">
                    <a:solidFill>
                      <a:srgbClr val="000000"/>
                    </a:solidFill>
                    <a:latin typeface="+mj-lt"/>
                  </a:endParaRPr>
                </a:p>
              </p:txBody>
            </p:sp>
            <p:sp>
              <p:nvSpPr>
                <p:cNvPr id="54" name="Freeform 22">
                  <a:extLst>
                    <a:ext uri="{FF2B5EF4-FFF2-40B4-BE49-F238E27FC236}">
                      <a16:creationId xmlns:a16="http://schemas.microsoft.com/office/drawing/2014/main" id="{E5F3080B-F34E-42A1-AE35-669CCC14A1B7}"/>
                    </a:ext>
                  </a:extLst>
                </p:cNvPr>
                <p:cNvSpPr>
                  <a:spLocks/>
                </p:cNvSpPr>
                <p:nvPr/>
              </p:nvSpPr>
              <p:spPr bwMode="gray">
                <a:xfrm>
                  <a:off x="3386918" y="4537104"/>
                  <a:ext cx="4466" cy="893"/>
                </a:xfrm>
                <a:custGeom>
                  <a:avLst/>
                  <a:gdLst/>
                  <a:ahLst/>
                  <a:cxnLst>
                    <a:cxn ang="0">
                      <a:pos x="0" y="0"/>
                    </a:cxn>
                    <a:cxn ang="0">
                      <a:pos x="2" y="0"/>
                    </a:cxn>
                    <a:cxn ang="0">
                      <a:pos x="2" y="0"/>
                    </a:cxn>
                    <a:cxn ang="0">
                      <a:pos x="0" y="0"/>
                    </a:cxn>
                  </a:cxnLst>
                  <a:rect l="0" t="0" r="r" b="b"/>
                  <a:pathLst>
                    <a:path w="2">
                      <a:moveTo>
                        <a:pt x="0" y="0"/>
                      </a:moveTo>
                      <a:cubicBezTo>
                        <a:pt x="1" y="0"/>
                        <a:pt x="1" y="0"/>
                        <a:pt x="2" y="0"/>
                      </a:cubicBezTo>
                      <a:cubicBezTo>
                        <a:pt x="2" y="0"/>
                        <a:pt x="2" y="0"/>
                        <a:pt x="2" y="0"/>
                      </a:cubicBezTo>
                      <a:cubicBezTo>
                        <a:pt x="1" y="0"/>
                        <a:pt x="1"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5" name="Freeform 23">
                  <a:extLst>
                    <a:ext uri="{FF2B5EF4-FFF2-40B4-BE49-F238E27FC236}">
                      <a16:creationId xmlns:a16="http://schemas.microsoft.com/office/drawing/2014/main" id="{C4D2020B-1A33-4543-8149-FA8D99FDF77D}"/>
                    </a:ext>
                  </a:extLst>
                </p:cNvPr>
                <p:cNvSpPr>
                  <a:spLocks/>
                </p:cNvSpPr>
                <p:nvPr/>
              </p:nvSpPr>
              <p:spPr bwMode="gray">
                <a:xfrm>
                  <a:off x="3391384" y="4537104"/>
                  <a:ext cx="3572" cy="893"/>
                </a:xfrm>
                <a:custGeom>
                  <a:avLst/>
                  <a:gdLst/>
                  <a:ahLst/>
                  <a:cxnLst>
                    <a:cxn ang="0">
                      <a:pos x="0" y="0"/>
                    </a:cxn>
                    <a:cxn ang="0">
                      <a:pos x="0" y="0"/>
                    </a:cxn>
                    <a:cxn ang="0">
                      <a:pos x="2" y="0"/>
                    </a:cxn>
                    <a:cxn ang="0">
                      <a:pos x="0" y="0"/>
                    </a:cxn>
                    <a:cxn ang="0">
                      <a:pos x="0" y="0"/>
                    </a:cxn>
                  </a:cxnLst>
                  <a:rect l="0" t="0" r="r" b="b"/>
                  <a:pathLst>
                    <a:path w="2">
                      <a:moveTo>
                        <a:pt x="0" y="0"/>
                      </a:moveTo>
                      <a:cubicBezTo>
                        <a:pt x="0" y="0"/>
                        <a:pt x="0" y="0"/>
                        <a:pt x="0" y="0"/>
                      </a:cubicBezTo>
                      <a:cubicBezTo>
                        <a:pt x="1" y="0"/>
                        <a:pt x="1" y="0"/>
                        <a:pt x="2" y="0"/>
                      </a:cubicBezTo>
                      <a:cubicBezTo>
                        <a:pt x="1" y="0"/>
                        <a:pt x="1" y="0"/>
                        <a:pt x="0" y="0"/>
                      </a:cubicBezTo>
                      <a:cubicBezTo>
                        <a:pt x="0" y="0"/>
                        <a:pt x="0"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6" name="Rectangle 25">
                  <a:extLst>
                    <a:ext uri="{FF2B5EF4-FFF2-40B4-BE49-F238E27FC236}">
                      <a16:creationId xmlns:a16="http://schemas.microsoft.com/office/drawing/2014/main" id="{1E954AC5-FC27-4FEE-BC06-4205CD2005E2}"/>
                    </a:ext>
                  </a:extLst>
                </p:cNvPr>
                <p:cNvSpPr>
                  <a:spLocks noChangeArrowheads="1"/>
                </p:cNvSpPr>
                <p:nvPr/>
              </p:nvSpPr>
              <p:spPr bwMode="gray">
                <a:xfrm>
                  <a:off x="3386920" y="4537104"/>
                  <a:ext cx="893" cy="893"/>
                </a:xfrm>
                <a:prstGeom prst="rect">
                  <a:avLst/>
                </a:pr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7" name="Freeform 26">
                  <a:extLst>
                    <a:ext uri="{FF2B5EF4-FFF2-40B4-BE49-F238E27FC236}">
                      <a16:creationId xmlns:a16="http://schemas.microsoft.com/office/drawing/2014/main" id="{EF6C3466-5E19-49C0-9130-71242824F17E}"/>
                    </a:ext>
                  </a:extLst>
                </p:cNvPr>
                <p:cNvSpPr>
                  <a:spLocks/>
                </p:cNvSpPr>
                <p:nvPr/>
              </p:nvSpPr>
              <p:spPr bwMode="gray">
                <a:xfrm>
                  <a:off x="3344949" y="4535319"/>
                  <a:ext cx="46435" cy="1786"/>
                </a:xfrm>
                <a:custGeom>
                  <a:avLst/>
                  <a:gdLst/>
                  <a:ahLst/>
                  <a:cxnLst>
                    <a:cxn ang="0">
                      <a:pos x="22" y="1"/>
                    </a:cxn>
                    <a:cxn ang="0">
                      <a:pos x="0" y="0"/>
                    </a:cxn>
                    <a:cxn ang="0">
                      <a:pos x="20" y="1"/>
                    </a:cxn>
                    <a:cxn ang="0">
                      <a:pos x="20" y="1"/>
                    </a:cxn>
                    <a:cxn ang="0">
                      <a:pos x="22" y="1"/>
                    </a:cxn>
                  </a:cxnLst>
                  <a:rect l="0" t="0" r="r" b="b"/>
                  <a:pathLst>
                    <a:path w="22" h="1">
                      <a:moveTo>
                        <a:pt x="22" y="1"/>
                      </a:moveTo>
                      <a:cubicBezTo>
                        <a:pt x="15" y="0"/>
                        <a:pt x="8" y="0"/>
                        <a:pt x="0" y="0"/>
                      </a:cubicBezTo>
                      <a:cubicBezTo>
                        <a:pt x="7" y="0"/>
                        <a:pt x="13" y="1"/>
                        <a:pt x="20" y="1"/>
                      </a:cubicBezTo>
                      <a:cubicBezTo>
                        <a:pt x="20" y="1"/>
                        <a:pt x="20" y="1"/>
                        <a:pt x="20" y="1"/>
                      </a:cubicBezTo>
                      <a:cubicBezTo>
                        <a:pt x="21" y="1"/>
                        <a:pt x="21" y="1"/>
                        <a:pt x="22" y="1"/>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8" name="Freeform 27">
                  <a:extLst>
                    <a:ext uri="{FF2B5EF4-FFF2-40B4-BE49-F238E27FC236}">
                      <a16:creationId xmlns:a16="http://schemas.microsoft.com/office/drawing/2014/main" id="{3116A8DE-685E-41B0-A656-359F4AF5E4DF}"/>
                    </a:ext>
                  </a:extLst>
                </p:cNvPr>
                <p:cNvSpPr>
                  <a:spLocks/>
                </p:cNvSpPr>
                <p:nvPr/>
              </p:nvSpPr>
              <p:spPr bwMode="gray">
                <a:xfrm>
                  <a:off x="3391384" y="4537104"/>
                  <a:ext cx="893" cy="893"/>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82B5CA"/>
                </a:solidFill>
                <a:ln w="9525" cap="flat">
                  <a:solidFill>
                    <a:srgbClr val="FFFFFF"/>
                  </a:solidFill>
                  <a:prstDash val="solid"/>
                  <a:miter lim="800000"/>
                  <a:headEnd/>
                  <a:tailEnd/>
                </a:ln>
              </p:spPr>
              <p:txBody>
                <a:bodyPr vert="horz" wrap="square" lIns="51435" tIns="25718" rIns="51435" bIns="25718" numCol="1" anchor="ctr" anchorCtr="0" compatLnSpc="1">
                  <a:prstTxWarp prst="textNoShape">
                    <a:avLst/>
                  </a:prstTxWarp>
                </a:bodyPr>
                <a:lstStyle/>
                <a:p>
                  <a:endParaRPr lang="en-US" sz="1050">
                    <a:solidFill>
                      <a:srgbClr val="000000"/>
                    </a:solidFill>
                    <a:latin typeface="+mj-lt"/>
                  </a:endParaRPr>
                </a:p>
              </p:txBody>
            </p:sp>
            <p:sp>
              <p:nvSpPr>
                <p:cNvPr id="59" name="AutoShape 10">
                  <a:extLst>
                    <a:ext uri="{FF2B5EF4-FFF2-40B4-BE49-F238E27FC236}">
                      <a16:creationId xmlns:a16="http://schemas.microsoft.com/office/drawing/2014/main" id="{F340D53C-5BDA-4EF7-84DC-E2C07899C92B}"/>
                    </a:ext>
                  </a:extLst>
                </p:cNvPr>
                <p:cNvSpPr>
                  <a:spLocks noChangeArrowheads="1"/>
                </p:cNvSpPr>
                <p:nvPr/>
              </p:nvSpPr>
              <p:spPr bwMode="gray">
                <a:xfrm>
                  <a:off x="1496385" y="3404637"/>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50">
                      <a:solidFill>
                        <a:schemeClr val="accent6"/>
                      </a:solidFill>
                      <a:latin typeface="+mj-lt"/>
                    </a:rPr>
                    <a:t>FRS reports are primarily for management reporting  </a:t>
                  </a:r>
                </a:p>
                <a:p>
                  <a:pPr marL="96441" indent="-96441">
                    <a:buFont typeface="Arial" panose="020B0604020202020204" pitchFamily="34" charset="0"/>
                    <a:buChar char="•"/>
                  </a:pPr>
                  <a:r>
                    <a:rPr lang="en-US" sz="1050">
                      <a:solidFill>
                        <a:schemeClr val="accent6"/>
                      </a:solidFill>
                      <a:latin typeface="+mj-lt"/>
                    </a:rPr>
                    <a:t>Available only through cloud financials. </a:t>
                  </a:r>
                </a:p>
              </p:txBody>
            </p:sp>
            <p:sp>
              <p:nvSpPr>
                <p:cNvPr id="60" name="Oval 59">
                  <a:extLst>
                    <a:ext uri="{FF2B5EF4-FFF2-40B4-BE49-F238E27FC236}">
                      <a16:creationId xmlns:a16="http://schemas.microsoft.com/office/drawing/2014/main" id="{F3745479-81C1-4A3D-9FCC-CC5D758256E9}"/>
                    </a:ext>
                  </a:extLst>
                </p:cNvPr>
                <p:cNvSpPr/>
                <p:nvPr/>
              </p:nvSpPr>
              <p:spPr bwMode="gray">
                <a:xfrm>
                  <a:off x="671361" y="3343507"/>
                  <a:ext cx="1029535" cy="644916"/>
                </a:xfrm>
                <a:prstGeom prst="ellipse">
                  <a:avLst/>
                </a:prstGeom>
                <a:solidFill>
                  <a:schemeClr val="tx2"/>
                </a:solidFill>
                <a:ln w="28575">
                  <a:noFill/>
                  <a:round/>
                  <a:headEnd/>
                  <a:tailEnd/>
                </a:ln>
                <a:effectLst/>
              </p:spPr>
              <p:txBody>
                <a:bodyPr wrap="none" lIns="51435" tIns="51435" rIns="51435" bIns="51435" anchor="ctr"/>
                <a:lstStyle/>
                <a:p>
                  <a:pPr algn="ctr">
                    <a:spcBef>
                      <a:spcPts val="113"/>
                    </a:spcBef>
                  </a:pPr>
                  <a:r>
                    <a:rPr lang="en-US" sz="900" b="1">
                      <a:solidFill>
                        <a:schemeClr val="bg1"/>
                      </a:solidFill>
                      <a:latin typeface="+mj-lt"/>
                      <a:cs typeface="Arial" pitchFamily="34" charset="0"/>
                    </a:rPr>
                    <a:t>Financial</a:t>
                  </a:r>
                </a:p>
                <a:p>
                  <a:pPr algn="ctr">
                    <a:spcBef>
                      <a:spcPts val="113"/>
                    </a:spcBef>
                  </a:pPr>
                  <a:r>
                    <a:rPr lang="en-US" sz="900" b="1">
                      <a:solidFill>
                        <a:schemeClr val="bg1"/>
                      </a:solidFill>
                      <a:latin typeface="+mj-lt"/>
                      <a:cs typeface="Arial" pitchFamily="34" charset="0"/>
                    </a:rPr>
                    <a:t>Reporting</a:t>
                  </a:r>
                </a:p>
                <a:p>
                  <a:pPr algn="ctr">
                    <a:spcBef>
                      <a:spcPts val="113"/>
                    </a:spcBef>
                  </a:pPr>
                  <a:r>
                    <a:rPr lang="en-US" sz="900" b="1">
                      <a:solidFill>
                        <a:schemeClr val="bg1"/>
                      </a:solidFill>
                      <a:latin typeface="+mj-lt"/>
                      <a:cs typeface="Arial" pitchFamily="34" charset="0"/>
                    </a:rPr>
                    <a:t>Studio (FRS)</a:t>
                  </a:r>
                </a:p>
              </p:txBody>
            </p:sp>
            <p:sp>
              <p:nvSpPr>
                <p:cNvPr id="61" name="AutoShape 10">
                  <a:extLst>
                    <a:ext uri="{FF2B5EF4-FFF2-40B4-BE49-F238E27FC236}">
                      <a16:creationId xmlns:a16="http://schemas.microsoft.com/office/drawing/2014/main" id="{41CE9D3E-F044-41E6-BED2-644791B8558E}"/>
                    </a:ext>
                  </a:extLst>
                </p:cNvPr>
                <p:cNvSpPr>
                  <a:spLocks noChangeArrowheads="1"/>
                </p:cNvSpPr>
                <p:nvPr/>
              </p:nvSpPr>
              <p:spPr bwMode="gray">
                <a:xfrm>
                  <a:off x="1491965" y="2643274"/>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00">
                      <a:solidFill>
                        <a:schemeClr val="accent6"/>
                      </a:solidFill>
                      <a:latin typeface="+mj-lt"/>
                    </a:rPr>
                    <a:t>OTBI is used for ad hoc reporting on real time transactional data </a:t>
                  </a:r>
                </a:p>
                <a:p>
                  <a:pPr marL="96441" indent="-96441">
                    <a:buFont typeface="Arial" panose="020B0604020202020204" pitchFamily="34" charset="0"/>
                    <a:buChar char="•"/>
                  </a:pPr>
                  <a:r>
                    <a:rPr lang="en-US" sz="1000">
                      <a:solidFill>
                        <a:schemeClr val="accent6"/>
                      </a:solidFill>
                      <a:latin typeface="+mj-lt"/>
                    </a:rPr>
                    <a:t>Available only through cloud financials. </a:t>
                  </a:r>
                </a:p>
              </p:txBody>
            </p:sp>
            <p:sp>
              <p:nvSpPr>
                <p:cNvPr id="62" name="Oval 61">
                  <a:extLst>
                    <a:ext uri="{FF2B5EF4-FFF2-40B4-BE49-F238E27FC236}">
                      <a16:creationId xmlns:a16="http://schemas.microsoft.com/office/drawing/2014/main" id="{DC1C5ADA-0B15-4DA3-A8D3-BB6EAE823BB3}"/>
                    </a:ext>
                  </a:extLst>
                </p:cNvPr>
                <p:cNvSpPr/>
                <p:nvPr/>
              </p:nvSpPr>
              <p:spPr bwMode="gray">
                <a:xfrm>
                  <a:off x="671361" y="2619461"/>
                  <a:ext cx="1029535" cy="642429"/>
                </a:xfrm>
                <a:prstGeom prst="ellipse">
                  <a:avLst/>
                </a:prstGeom>
                <a:solidFill>
                  <a:schemeClr val="accent1"/>
                </a:solidFill>
                <a:ln w="28575">
                  <a:noFill/>
                  <a:round/>
                  <a:headEnd/>
                  <a:tailEnd/>
                </a:ln>
                <a:effectLst/>
              </p:spPr>
              <p:txBody>
                <a:bodyPr wrap="none" lIns="51435" tIns="5144" rIns="51435" bIns="51435" anchor="ctr"/>
                <a:lstStyle/>
                <a:p>
                  <a:pPr algn="ctr">
                    <a:spcBef>
                      <a:spcPts val="113"/>
                    </a:spcBef>
                  </a:pPr>
                  <a:r>
                    <a:rPr lang="en-US" sz="900" b="1">
                      <a:solidFill>
                        <a:schemeClr val="bg1"/>
                      </a:solidFill>
                      <a:latin typeface="+mj-lt"/>
                    </a:rPr>
                    <a:t>Oracle</a:t>
                  </a:r>
                </a:p>
                <a:p>
                  <a:pPr algn="ctr">
                    <a:spcBef>
                      <a:spcPts val="113"/>
                    </a:spcBef>
                  </a:pPr>
                  <a:r>
                    <a:rPr lang="en-US" sz="900" b="1">
                      <a:solidFill>
                        <a:schemeClr val="bg1"/>
                      </a:solidFill>
                      <a:latin typeface="+mj-lt"/>
                    </a:rPr>
                    <a:t>Transactional</a:t>
                  </a:r>
                </a:p>
                <a:p>
                  <a:pPr algn="ctr">
                    <a:spcBef>
                      <a:spcPts val="113"/>
                    </a:spcBef>
                  </a:pPr>
                  <a:r>
                    <a:rPr lang="en-US" sz="900" b="1">
                      <a:solidFill>
                        <a:schemeClr val="bg1"/>
                      </a:solidFill>
                      <a:latin typeface="+mj-lt"/>
                    </a:rPr>
                    <a:t>Business </a:t>
                  </a:r>
                </a:p>
                <a:p>
                  <a:pPr algn="ctr">
                    <a:spcBef>
                      <a:spcPts val="113"/>
                    </a:spcBef>
                  </a:pPr>
                  <a:r>
                    <a:rPr lang="en-US" sz="900" b="1">
                      <a:solidFill>
                        <a:schemeClr val="bg1"/>
                      </a:solidFill>
                      <a:latin typeface="+mj-lt"/>
                    </a:rPr>
                    <a:t>Intelligence (OTBI)</a:t>
                  </a:r>
                </a:p>
              </p:txBody>
            </p:sp>
            <p:sp>
              <p:nvSpPr>
                <p:cNvPr id="63" name="AutoShape 10">
                  <a:extLst>
                    <a:ext uri="{FF2B5EF4-FFF2-40B4-BE49-F238E27FC236}">
                      <a16:creationId xmlns:a16="http://schemas.microsoft.com/office/drawing/2014/main" id="{E3D582D2-0CE5-41FC-8CCB-6FB5542A2FE3}"/>
                    </a:ext>
                  </a:extLst>
                </p:cNvPr>
                <p:cNvSpPr>
                  <a:spLocks noChangeArrowheads="1"/>
                </p:cNvSpPr>
                <p:nvPr/>
              </p:nvSpPr>
              <p:spPr bwMode="gray">
                <a:xfrm>
                  <a:off x="1487546" y="1913892"/>
                  <a:ext cx="2641128" cy="583786"/>
                </a:xfrm>
                <a:prstGeom prst="leftArrow">
                  <a:avLst>
                    <a:gd name="adj1" fmla="val 100000"/>
                    <a:gd name="adj2" fmla="val 82699"/>
                  </a:avLst>
                </a:prstGeom>
                <a:solidFill>
                  <a:schemeClr val="bg2"/>
                </a:solidFill>
                <a:ln w="9525">
                  <a:noFill/>
                  <a:miter lim="800000"/>
                  <a:headEnd/>
                  <a:tailEnd/>
                </a:ln>
                <a:effectLst/>
              </p:spPr>
              <p:txBody>
                <a:bodyPr lIns="5144" tIns="51435" rIns="5144" bIns="51435" anchor="ctr"/>
                <a:lstStyle/>
                <a:p>
                  <a:pPr marL="96441" indent="-96441">
                    <a:buFont typeface="Arial" panose="020B0604020202020204" pitchFamily="34" charset="0"/>
                    <a:buChar char="•"/>
                  </a:pPr>
                  <a:r>
                    <a:rPr lang="en-US" sz="1050">
                      <a:solidFill>
                        <a:schemeClr val="accent6"/>
                      </a:solidFill>
                      <a:latin typeface="+mj-lt"/>
                    </a:rPr>
                    <a:t>Used to create highly formatted transactional reports (i.e., check print reports)</a:t>
                  </a:r>
                </a:p>
              </p:txBody>
            </p:sp>
            <p:sp>
              <p:nvSpPr>
                <p:cNvPr id="64" name="Oval 63">
                  <a:extLst>
                    <a:ext uri="{FF2B5EF4-FFF2-40B4-BE49-F238E27FC236}">
                      <a16:creationId xmlns:a16="http://schemas.microsoft.com/office/drawing/2014/main" id="{BCA77CDB-E0BE-4B0F-A697-1F831C7A4EB4}"/>
                    </a:ext>
                  </a:extLst>
                </p:cNvPr>
                <p:cNvSpPr/>
                <p:nvPr/>
              </p:nvSpPr>
              <p:spPr bwMode="gray">
                <a:xfrm>
                  <a:off x="671361" y="1913891"/>
                  <a:ext cx="1029535" cy="646358"/>
                </a:xfrm>
                <a:prstGeom prst="ellipse">
                  <a:avLst/>
                </a:prstGeom>
                <a:solidFill>
                  <a:schemeClr val="accent2"/>
                </a:solidFill>
                <a:ln w="28575">
                  <a:noFill/>
                  <a:round/>
                  <a:headEnd/>
                  <a:tailEnd/>
                </a:ln>
                <a:effectLst/>
              </p:spPr>
              <p:txBody>
                <a:bodyPr wrap="none" lIns="51435" tIns="51435" rIns="51435" bIns="51435" anchor="ctr"/>
                <a:lstStyle/>
                <a:p>
                  <a:pPr algn="ctr">
                    <a:spcBef>
                      <a:spcPts val="113"/>
                    </a:spcBef>
                  </a:pPr>
                  <a:r>
                    <a:rPr lang="en-US" sz="900" b="1">
                      <a:solidFill>
                        <a:schemeClr val="bg1"/>
                      </a:solidFill>
                      <a:latin typeface="+mj-lt"/>
                      <a:cs typeface="Arial" pitchFamily="34" charset="0"/>
                    </a:rPr>
                    <a:t>Business</a:t>
                  </a:r>
                </a:p>
                <a:p>
                  <a:pPr algn="ctr">
                    <a:spcBef>
                      <a:spcPts val="113"/>
                    </a:spcBef>
                  </a:pPr>
                  <a:r>
                    <a:rPr lang="en-US" sz="900" b="1">
                      <a:solidFill>
                        <a:schemeClr val="bg1"/>
                      </a:solidFill>
                      <a:latin typeface="+mj-lt"/>
                      <a:cs typeface="Arial" pitchFamily="34" charset="0"/>
                    </a:rPr>
                    <a:t>Intelligence</a:t>
                  </a:r>
                </a:p>
                <a:p>
                  <a:pPr algn="ctr">
                    <a:spcBef>
                      <a:spcPts val="113"/>
                    </a:spcBef>
                  </a:pPr>
                  <a:r>
                    <a:rPr lang="en-US" sz="900" b="1">
                      <a:solidFill>
                        <a:schemeClr val="bg1"/>
                      </a:solidFill>
                      <a:latin typeface="+mj-lt"/>
                      <a:cs typeface="Arial" pitchFamily="34" charset="0"/>
                    </a:rPr>
                    <a:t>Publisher</a:t>
                  </a:r>
                </a:p>
              </p:txBody>
            </p:sp>
            <p:sp>
              <p:nvSpPr>
                <p:cNvPr id="65" name="Rectangle 64">
                  <a:extLst>
                    <a:ext uri="{FF2B5EF4-FFF2-40B4-BE49-F238E27FC236}">
                      <a16:creationId xmlns:a16="http://schemas.microsoft.com/office/drawing/2014/main" id="{276621F9-370A-4FD4-9DCE-1EA245FE97BC}"/>
                    </a:ext>
                  </a:extLst>
                </p:cNvPr>
                <p:cNvSpPr/>
                <p:nvPr/>
              </p:nvSpPr>
              <p:spPr>
                <a:xfrm>
                  <a:off x="4489937" y="3394343"/>
                  <a:ext cx="126562" cy="565798"/>
                </a:xfrm>
                <a:prstGeom prst="rect">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solidFill>
                        <a:schemeClr val="tx1"/>
                      </a:solidFill>
                      <a:latin typeface="+mj-lt"/>
                    </a:rPr>
                    <a:t>Balances</a:t>
                  </a:r>
                </a:p>
              </p:txBody>
            </p:sp>
            <p:sp>
              <p:nvSpPr>
                <p:cNvPr id="66" name="Right Arrow 27">
                  <a:extLst>
                    <a:ext uri="{FF2B5EF4-FFF2-40B4-BE49-F238E27FC236}">
                      <a16:creationId xmlns:a16="http://schemas.microsoft.com/office/drawing/2014/main" id="{C1345818-82BF-4B31-A078-050E55B39172}"/>
                    </a:ext>
                  </a:extLst>
                </p:cNvPr>
                <p:cNvSpPr/>
                <p:nvPr/>
              </p:nvSpPr>
              <p:spPr>
                <a:xfrm>
                  <a:off x="4616499" y="3605161"/>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67" name="Right Arrow 31">
                  <a:extLst>
                    <a:ext uri="{FF2B5EF4-FFF2-40B4-BE49-F238E27FC236}">
                      <a16:creationId xmlns:a16="http://schemas.microsoft.com/office/drawing/2014/main" id="{B2A58F9D-5CC4-4A44-9F99-28924E724054}"/>
                    </a:ext>
                  </a:extLst>
                </p:cNvPr>
                <p:cNvSpPr/>
                <p:nvPr/>
              </p:nvSpPr>
              <p:spPr>
                <a:xfrm>
                  <a:off x="4612212" y="2852600"/>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68" name="Rectangle 67">
                  <a:extLst>
                    <a:ext uri="{FF2B5EF4-FFF2-40B4-BE49-F238E27FC236}">
                      <a16:creationId xmlns:a16="http://schemas.microsoft.com/office/drawing/2014/main" id="{3738C617-3773-43A8-A61D-A430A81BBC29}"/>
                    </a:ext>
                  </a:extLst>
                </p:cNvPr>
                <p:cNvSpPr/>
                <p:nvPr/>
              </p:nvSpPr>
              <p:spPr>
                <a:xfrm>
                  <a:off x="4489937" y="1941264"/>
                  <a:ext cx="109417" cy="1254950"/>
                </a:xfrm>
                <a:prstGeom prst="rect">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solidFill>
                        <a:schemeClr val="tx1"/>
                      </a:solidFill>
                      <a:latin typeface="+mj-lt"/>
                    </a:rPr>
                    <a:t>Transactional Data</a:t>
                  </a:r>
                </a:p>
              </p:txBody>
            </p:sp>
            <p:sp>
              <p:nvSpPr>
                <p:cNvPr id="69" name="Right Arrow 36">
                  <a:extLst>
                    <a:ext uri="{FF2B5EF4-FFF2-40B4-BE49-F238E27FC236}">
                      <a16:creationId xmlns:a16="http://schemas.microsoft.com/office/drawing/2014/main" id="{65EAF18E-7DB7-4067-812F-558883D8985C}"/>
                    </a:ext>
                  </a:extLst>
                </p:cNvPr>
                <p:cNvSpPr/>
                <p:nvPr/>
              </p:nvSpPr>
              <p:spPr>
                <a:xfrm>
                  <a:off x="4607926" y="2152081"/>
                  <a:ext cx="270034" cy="121445"/>
                </a:xfrm>
                <a:prstGeom prst="rightArrow">
                  <a:avLst/>
                </a:prstGeom>
                <a:solidFill>
                  <a:srgbClr val="DDDDDD"/>
                </a:solidFill>
                <a:ln w="381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latin typeface="+mj-lt"/>
                  </a:endParaRPr>
                </a:p>
              </p:txBody>
            </p:sp>
            <p:sp>
              <p:nvSpPr>
                <p:cNvPr id="71" name="Rectangle 70">
                  <a:extLst>
                    <a:ext uri="{FF2B5EF4-FFF2-40B4-BE49-F238E27FC236}">
                      <a16:creationId xmlns:a16="http://schemas.microsoft.com/office/drawing/2014/main" id="{0AAF534E-0DC4-4539-A7D3-B3403415924A}"/>
                    </a:ext>
                  </a:extLst>
                </p:cNvPr>
                <p:cNvSpPr/>
                <p:nvPr/>
              </p:nvSpPr>
              <p:spPr>
                <a:xfrm>
                  <a:off x="4207045" y="1941264"/>
                  <a:ext cx="187376" cy="2047160"/>
                </a:xfrm>
                <a:prstGeom prst="rect">
                  <a:avLst/>
                </a:prstGeom>
                <a:solidFill>
                  <a:schemeClr val="bg1">
                    <a:lumMod val="75000"/>
                  </a:schemeClr>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latin typeface="+mj-lt"/>
                    </a:rPr>
                    <a:t>SaaS</a:t>
                  </a:r>
                </a:p>
              </p:txBody>
            </p:sp>
          </p:grpSp>
          <p:sp>
            <p:nvSpPr>
              <p:cNvPr id="50" name="Text Placeholder 3">
                <a:extLst>
                  <a:ext uri="{FF2B5EF4-FFF2-40B4-BE49-F238E27FC236}">
                    <a16:creationId xmlns:a16="http://schemas.microsoft.com/office/drawing/2014/main" id="{2D748250-750B-43FD-A701-53449EC3735F}"/>
                  </a:ext>
                </a:extLst>
              </p:cNvPr>
              <p:cNvSpPr txBox="1">
                <a:spLocks/>
              </p:cNvSpPr>
              <p:nvPr/>
            </p:nvSpPr>
            <p:spPr bwMode="auto">
              <a:xfrm>
                <a:off x="3629004" y="1713970"/>
                <a:ext cx="2298187" cy="28401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spcBef>
                    <a:spcPts val="1200"/>
                  </a:spcBef>
                  <a:spcAft>
                    <a:spcPct val="0"/>
                  </a:spcAft>
                  <a:buSzPct val="90000"/>
                  <a:buFont typeface="Arial" pitchFamily="34" charset="0"/>
                  <a:buNone/>
                  <a:defRPr sz="1500" b="0" kern="1200">
                    <a:solidFill>
                      <a:schemeClr val="tx2"/>
                    </a:solidFill>
                    <a:latin typeface="Arial Narrow" pitchFamily="34" charset="0"/>
                    <a:ea typeface="ＭＳ Ｐゴシック" pitchFamily="34" charset="-128"/>
                    <a:cs typeface="+mn-cs"/>
                  </a:defRPr>
                </a:lvl1pPr>
                <a:lvl2pPr marL="210312" indent="-210312" algn="l" rtl="0" eaLnBrk="1" fontAlgn="base" hangingPunct="1">
                  <a:spcBef>
                    <a:spcPts val="600"/>
                  </a:spcBef>
                  <a:spcAft>
                    <a:spcPct val="0"/>
                  </a:spcAft>
                  <a:buSzPct val="90000"/>
                  <a:buFont typeface="Arial" pitchFamily="34" charset="0"/>
                  <a:buChar char="•"/>
                  <a:defRPr sz="1800" kern="1200">
                    <a:solidFill>
                      <a:schemeClr val="tx1"/>
                    </a:solidFill>
                    <a:latin typeface="Arial Narrow" pitchFamily="34" charset="0"/>
                    <a:ea typeface="ＭＳ Ｐゴシック" pitchFamily="34" charset="-128"/>
                    <a:cs typeface="+mn-cs"/>
                  </a:defRPr>
                </a:lvl2pPr>
                <a:lvl3pPr marL="438912" indent="-209550" algn="l" rtl="0" eaLnBrk="1" fontAlgn="base" hangingPunct="1">
                  <a:spcBef>
                    <a:spcPts val="600"/>
                  </a:spcBef>
                  <a:spcAft>
                    <a:spcPct val="0"/>
                  </a:spcAft>
                  <a:buSzPct val="90000"/>
                  <a:buFont typeface="Lucida Grande" charset="0"/>
                  <a:buChar char="–"/>
                  <a:defRPr sz="1600" kern="1200">
                    <a:solidFill>
                      <a:schemeClr val="tx1"/>
                    </a:solidFill>
                    <a:latin typeface="Arial Narrow" pitchFamily="34" charset="0"/>
                    <a:ea typeface="ＭＳ Ｐゴシック" pitchFamily="34" charset="-128"/>
                    <a:cs typeface="+mn-cs"/>
                  </a:defRPr>
                </a:lvl3pPr>
                <a:lvl4pPr marL="649224" indent="-209550" algn="l" rtl="0" eaLnBrk="1" fontAlgn="base" hangingPunct="1">
                  <a:spcBef>
                    <a:spcPts val="600"/>
                  </a:spcBef>
                  <a:spcAft>
                    <a:spcPct val="0"/>
                  </a:spcAft>
                  <a:buSzPct val="64000"/>
                  <a:buFont typeface="Courier New" pitchFamily="49" charset="0"/>
                  <a:buChar char="o"/>
                  <a:defRPr sz="1600" kern="1200">
                    <a:solidFill>
                      <a:schemeClr val="tx1"/>
                    </a:solidFill>
                    <a:latin typeface="Arial Narrow" pitchFamily="34" charset="0"/>
                    <a:ea typeface="ＭＳ Ｐゴシック" pitchFamily="34" charset="-128"/>
                    <a:cs typeface="+mn-cs"/>
                  </a:defRPr>
                </a:lvl4pPr>
                <a:lvl5pPr marL="859536" indent="-210312" algn="l" rtl="0" eaLnBrk="1" fontAlgn="base" hangingPunct="1">
                  <a:spcBef>
                    <a:spcPts val="600"/>
                  </a:spcBef>
                  <a:spcAft>
                    <a:spcPct val="0"/>
                  </a:spcAft>
                  <a:buSzPct val="64000"/>
                  <a:buFont typeface="Courier New" pitchFamily="49" charset="0"/>
                  <a:buChar char="o"/>
                  <a:defRPr sz="1600" kern="1200" baseline="0">
                    <a:solidFill>
                      <a:schemeClr val="tx1"/>
                    </a:solidFill>
                    <a:latin typeface="Arial Narrow" pitchFamily="34" charset="0"/>
                    <a:ea typeface="ＭＳ Ｐゴシック" pitchFamily="34" charset="-128"/>
                    <a:cs typeface="+mn-cs"/>
                  </a:defRPr>
                </a:lvl5pPr>
                <a:lvl6pPr marL="1124712" indent="-210312" algn="l" defTabSz="914400" rtl="0" eaLnBrk="1" latinLnBrk="0" hangingPunct="1">
                  <a:spcBef>
                    <a:spcPct val="20000"/>
                  </a:spcBef>
                  <a:buSzPct val="64000"/>
                  <a:buFont typeface="Courier New" pitchFamily="49" charset="0"/>
                  <a:buChar char="o"/>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a:solidFill>
                      <a:schemeClr val="tx1"/>
                    </a:solidFill>
                    <a:latin typeface="+mj-lt"/>
                  </a:rPr>
                  <a:t>Report Descriptions</a:t>
                </a:r>
              </a:p>
            </p:txBody>
          </p:sp>
          <p:sp>
            <p:nvSpPr>
              <p:cNvPr id="51" name="Text Placeholder 3">
                <a:extLst>
                  <a:ext uri="{FF2B5EF4-FFF2-40B4-BE49-F238E27FC236}">
                    <a16:creationId xmlns:a16="http://schemas.microsoft.com/office/drawing/2014/main" id="{054D6BC4-78DD-4ABF-A8EC-649E22E0CD8D}"/>
                  </a:ext>
                </a:extLst>
              </p:cNvPr>
              <p:cNvSpPr txBox="1">
                <a:spLocks/>
              </p:cNvSpPr>
              <p:nvPr/>
            </p:nvSpPr>
            <p:spPr bwMode="auto">
              <a:xfrm>
                <a:off x="7467079" y="1710667"/>
                <a:ext cx="2298187" cy="28401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lvl1pPr marL="0" indent="0" algn="l" rtl="0" eaLnBrk="1" fontAlgn="base" hangingPunct="1">
                  <a:spcBef>
                    <a:spcPts val="1200"/>
                  </a:spcBef>
                  <a:spcAft>
                    <a:spcPct val="0"/>
                  </a:spcAft>
                  <a:buSzPct val="90000"/>
                  <a:buFont typeface="Arial" pitchFamily="34" charset="0"/>
                  <a:buNone/>
                  <a:defRPr sz="1500" b="0" kern="1200">
                    <a:solidFill>
                      <a:schemeClr val="tx2"/>
                    </a:solidFill>
                    <a:latin typeface="Arial Narrow" pitchFamily="34" charset="0"/>
                    <a:ea typeface="ＭＳ Ｐゴシック" pitchFamily="34" charset="-128"/>
                    <a:cs typeface="+mn-cs"/>
                  </a:defRPr>
                </a:lvl1pPr>
                <a:lvl2pPr marL="210312" indent="-210312" algn="l" rtl="0" eaLnBrk="1" fontAlgn="base" hangingPunct="1">
                  <a:spcBef>
                    <a:spcPts val="600"/>
                  </a:spcBef>
                  <a:spcAft>
                    <a:spcPct val="0"/>
                  </a:spcAft>
                  <a:buSzPct val="90000"/>
                  <a:buFont typeface="Arial" pitchFamily="34" charset="0"/>
                  <a:buChar char="•"/>
                  <a:defRPr sz="1800" kern="1200">
                    <a:solidFill>
                      <a:schemeClr val="tx1"/>
                    </a:solidFill>
                    <a:latin typeface="Arial Narrow" pitchFamily="34" charset="0"/>
                    <a:ea typeface="ＭＳ Ｐゴシック" pitchFamily="34" charset="-128"/>
                    <a:cs typeface="+mn-cs"/>
                  </a:defRPr>
                </a:lvl2pPr>
                <a:lvl3pPr marL="438912" indent="-209550" algn="l" rtl="0" eaLnBrk="1" fontAlgn="base" hangingPunct="1">
                  <a:spcBef>
                    <a:spcPts val="600"/>
                  </a:spcBef>
                  <a:spcAft>
                    <a:spcPct val="0"/>
                  </a:spcAft>
                  <a:buSzPct val="90000"/>
                  <a:buFont typeface="Lucida Grande" charset="0"/>
                  <a:buChar char="–"/>
                  <a:defRPr sz="1600" kern="1200">
                    <a:solidFill>
                      <a:schemeClr val="tx1"/>
                    </a:solidFill>
                    <a:latin typeface="Arial Narrow" pitchFamily="34" charset="0"/>
                    <a:ea typeface="ＭＳ Ｐゴシック" pitchFamily="34" charset="-128"/>
                    <a:cs typeface="+mn-cs"/>
                  </a:defRPr>
                </a:lvl3pPr>
                <a:lvl4pPr marL="649224" indent="-209550" algn="l" rtl="0" eaLnBrk="1" fontAlgn="base" hangingPunct="1">
                  <a:spcBef>
                    <a:spcPts val="600"/>
                  </a:spcBef>
                  <a:spcAft>
                    <a:spcPct val="0"/>
                  </a:spcAft>
                  <a:buSzPct val="64000"/>
                  <a:buFont typeface="Courier New" pitchFamily="49" charset="0"/>
                  <a:buChar char="o"/>
                  <a:defRPr sz="1600" kern="1200">
                    <a:solidFill>
                      <a:schemeClr val="tx1"/>
                    </a:solidFill>
                    <a:latin typeface="Arial Narrow" pitchFamily="34" charset="0"/>
                    <a:ea typeface="ＭＳ Ｐゴシック" pitchFamily="34" charset="-128"/>
                    <a:cs typeface="+mn-cs"/>
                  </a:defRPr>
                </a:lvl4pPr>
                <a:lvl5pPr marL="859536" indent="-210312" algn="l" rtl="0" eaLnBrk="1" fontAlgn="base" hangingPunct="1">
                  <a:spcBef>
                    <a:spcPts val="600"/>
                  </a:spcBef>
                  <a:spcAft>
                    <a:spcPct val="0"/>
                  </a:spcAft>
                  <a:buSzPct val="64000"/>
                  <a:buFont typeface="Courier New" pitchFamily="49" charset="0"/>
                  <a:buChar char="o"/>
                  <a:defRPr sz="1600" kern="1200" baseline="0">
                    <a:solidFill>
                      <a:schemeClr val="tx1"/>
                    </a:solidFill>
                    <a:latin typeface="Arial Narrow" pitchFamily="34" charset="0"/>
                    <a:ea typeface="ＭＳ Ｐゴシック" pitchFamily="34" charset="-128"/>
                    <a:cs typeface="+mn-cs"/>
                  </a:defRPr>
                </a:lvl5pPr>
                <a:lvl6pPr marL="1124712" indent="-210312" algn="l" defTabSz="914400" rtl="0" eaLnBrk="1" latinLnBrk="0" hangingPunct="1">
                  <a:spcBef>
                    <a:spcPct val="20000"/>
                  </a:spcBef>
                  <a:buSzPct val="64000"/>
                  <a:buFont typeface="Courier New" pitchFamily="49" charset="0"/>
                  <a:buChar char="o"/>
                  <a:defRPr sz="1600" kern="1200" baseline="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b="1">
                    <a:solidFill>
                      <a:schemeClr val="tx1"/>
                    </a:solidFill>
                    <a:latin typeface="+mj-lt"/>
                  </a:rPr>
                  <a:t>How is access controlled? *</a:t>
                </a:r>
              </a:p>
            </p:txBody>
          </p:sp>
          <p:sp>
            <p:nvSpPr>
              <p:cNvPr id="52" name="Rectangle 51">
                <a:extLst>
                  <a:ext uri="{FF2B5EF4-FFF2-40B4-BE49-F238E27FC236}">
                    <a16:creationId xmlns:a16="http://schemas.microsoft.com/office/drawing/2014/main" id="{DE5E78C5-A4F4-4D3D-A212-FF6D8C946758}"/>
                  </a:ext>
                </a:extLst>
              </p:cNvPr>
              <p:cNvSpPr/>
              <p:nvPr/>
            </p:nvSpPr>
            <p:spPr>
              <a:xfrm>
                <a:off x="6586031" y="2244287"/>
                <a:ext cx="218533" cy="3419289"/>
              </a:xfrm>
              <a:prstGeom prst="rect">
                <a:avLst/>
              </a:prstGeom>
              <a:solidFill>
                <a:schemeClr val="bg1">
                  <a:lumMod val="75000"/>
                </a:schemeClr>
              </a:solidFill>
              <a:ln w="38100">
                <a:noFill/>
              </a:ln>
              <a:effectLst/>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n-US" sz="1050">
                    <a:latin typeface="+mj-lt"/>
                  </a:rPr>
                  <a:t>Data Security </a:t>
                </a:r>
              </a:p>
            </p:txBody>
          </p:sp>
        </p:grpSp>
        <p:sp>
          <p:nvSpPr>
            <p:cNvPr id="47" name="Rectangle 46">
              <a:extLst>
                <a:ext uri="{FF2B5EF4-FFF2-40B4-BE49-F238E27FC236}">
                  <a16:creationId xmlns:a16="http://schemas.microsoft.com/office/drawing/2014/main" id="{D2A78C6F-1361-4C31-8565-6B9981357312}"/>
                </a:ext>
              </a:extLst>
            </p:cNvPr>
            <p:cNvSpPr/>
            <p:nvPr/>
          </p:nvSpPr>
          <p:spPr>
            <a:xfrm>
              <a:off x="1614584" y="5854809"/>
              <a:ext cx="8257627" cy="400110"/>
            </a:xfrm>
            <a:prstGeom prst="rect">
              <a:avLst/>
            </a:prstGeom>
          </p:spPr>
          <p:txBody>
            <a:bodyPr wrap="square">
              <a:spAutoFit/>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ea typeface="+mn-ea"/>
                  <a:cs typeface="+mn-cs"/>
                </a:rPr>
                <a:t>The information displayed in an OTBI report is based on the end-user’s data security access. “</a:t>
              </a:r>
              <a:r>
                <a:rPr kumimoji="0" lang="en-US" sz="1000" b="0" i="1" u="none" strike="noStrike" kern="1200" cap="none" spc="0" normalizeH="0" baseline="0" noProof="0">
                  <a:ln>
                    <a:noFill/>
                  </a:ln>
                  <a:solidFill>
                    <a:srgbClr val="000000"/>
                  </a:solidFill>
                  <a:effectLst/>
                  <a:uLnTx/>
                  <a:uFillTx/>
                  <a:ea typeface="+mn-ea"/>
                  <a:cs typeface="+mn-cs"/>
                </a:rPr>
                <a:t>What you see in the application screen is what you will see in the report</a:t>
              </a:r>
              <a:r>
                <a:rPr kumimoji="0" lang="en-US" sz="1000" b="0" i="0" u="none" strike="noStrike" kern="1200" cap="none" spc="0" normalizeH="0" baseline="0" noProof="0">
                  <a:ln>
                    <a:noFill/>
                  </a:ln>
                  <a:solidFill>
                    <a:srgbClr val="000000"/>
                  </a:solidFill>
                  <a:effectLst/>
                  <a:uLnTx/>
                  <a:uFillTx/>
                  <a:ea typeface="+mn-ea"/>
                  <a:cs typeface="+mn-cs"/>
                </a:rPr>
                <a:t>”</a:t>
              </a:r>
            </a:p>
          </p:txBody>
        </p:sp>
      </p:grpSp>
      <p:sp>
        <p:nvSpPr>
          <p:cNvPr id="2" name="Rectangle 1">
            <a:extLst>
              <a:ext uri="{FF2B5EF4-FFF2-40B4-BE49-F238E27FC236}">
                <a16:creationId xmlns:a16="http://schemas.microsoft.com/office/drawing/2014/main" id="{228C867E-3524-427B-9997-DC11D78A4974}"/>
              </a:ext>
            </a:extLst>
          </p:cNvPr>
          <p:cNvSpPr/>
          <p:nvPr/>
        </p:nvSpPr>
        <p:spPr>
          <a:xfrm>
            <a:off x="7649853" y="238029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3" name="Rectangle 32">
            <a:extLst>
              <a:ext uri="{FF2B5EF4-FFF2-40B4-BE49-F238E27FC236}">
                <a16:creationId xmlns:a16="http://schemas.microsoft.com/office/drawing/2014/main" id="{849F98E6-F323-44AB-B64A-A2EE39B58C01}"/>
              </a:ext>
            </a:extLst>
          </p:cNvPr>
          <p:cNvSpPr/>
          <p:nvPr/>
        </p:nvSpPr>
        <p:spPr>
          <a:xfrm>
            <a:off x="7647025" y="306357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4" name="Rectangle 33">
            <a:extLst>
              <a:ext uri="{FF2B5EF4-FFF2-40B4-BE49-F238E27FC236}">
                <a16:creationId xmlns:a16="http://schemas.microsoft.com/office/drawing/2014/main" id="{197C8291-55E5-4C4C-A2A6-89F9AD0562C5}"/>
              </a:ext>
            </a:extLst>
          </p:cNvPr>
          <p:cNvSpPr/>
          <p:nvPr/>
        </p:nvSpPr>
        <p:spPr>
          <a:xfrm>
            <a:off x="7647025" y="374685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5" name="Rectangle 34">
            <a:extLst>
              <a:ext uri="{FF2B5EF4-FFF2-40B4-BE49-F238E27FC236}">
                <a16:creationId xmlns:a16="http://schemas.microsoft.com/office/drawing/2014/main" id="{15F58B08-6D12-4BFC-B2EF-678522708EAE}"/>
              </a:ext>
            </a:extLst>
          </p:cNvPr>
          <p:cNvSpPr/>
          <p:nvPr/>
        </p:nvSpPr>
        <p:spPr>
          <a:xfrm>
            <a:off x="7647025" y="4430137"/>
            <a:ext cx="2167594" cy="613864"/>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3" name="TextBox 2">
            <a:extLst>
              <a:ext uri="{FF2B5EF4-FFF2-40B4-BE49-F238E27FC236}">
                <a16:creationId xmlns:a16="http://schemas.microsoft.com/office/drawing/2014/main" id="{C290A1C2-4377-4F04-949A-B266DB187AE7}"/>
              </a:ext>
            </a:extLst>
          </p:cNvPr>
          <p:cNvSpPr txBox="1"/>
          <p:nvPr/>
        </p:nvSpPr>
        <p:spPr>
          <a:xfrm>
            <a:off x="7837452" y="2526106"/>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Reporting Roles</a:t>
            </a:r>
          </a:p>
        </p:txBody>
      </p:sp>
      <p:sp>
        <p:nvSpPr>
          <p:cNvPr id="37" name="TextBox 36">
            <a:extLst>
              <a:ext uri="{FF2B5EF4-FFF2-40B4-BE49-F238E27FC236}">
                <a16:creationId xmlns:a16="http://schemas.microsoft.com/office/drawing/2014/main" id="{823EEBD2-9211-4F8D-A1A5-2DE5B992E0D4}"/>
              </a:ext>
            </a:extLst>
          </p:cNvPr>
          <p:cNvSpPr txBox="1"/>
          <p:nvPr/>
        </p:nvSpPr>
        <p:spPr>
          <a:xfrm>
            <a:off x="7837452" y="3222900"/>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Folder Security</a:t>
            </a:r>
            <a:endParaRPr lang="en-US" sz="1600"/>
          </a:p>
        </p:txBody>
      </p:sp>
      <p:sp>
        <p:nvSpPr>
          <p:cNvPr id="38" name="TextBox 37">
            <a:extLst>
              <a:ext uri="{FF2B5EF4-FFF2-40B4-BE49-F238E27FC236}">
                <a16:creationId xmlns:a16="http://schemas.microsoft.com/office/drawing/2014/main" id="{CA5BB57B-8D7A-4994-87A3-D82860386206}"/>
              </a:ext>
            </a:extLst>
          </p:cNvPr>
          <p:cNvSpPr txBox="1"/>
          <p:nvPr/>
        </p:nvSpPr>
        <p:spPr>
          <a:xfrm>
            <a:off x="7837452" y="3910903"/>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Transactional Duties</a:t>
            </a:r>
            <a:endParaRPr lang="en-US" sz="1600"/>
          </a:p>
        </p:txBody>
      </p:sp>
      <p:sp>
        <p:nvSpPr>
          <p:cNvPr id="39" name="TextBox 38">
            <a:extLst>
              <a:ext uri="{FF2B5EF4-FFF2-40B4-BE49-F238E27FC236}">
                <a16:creationId xmlns:a16="http://schemas.microsoft.com/office/drawing/2014/main" id="{9FA623C6-B0D3-4C9E-B788-A88512C7AE62}"/>
              </a:ext>
            </a:extLst>
          </p:cNvPr>
          <p:cNvSpPr txBox="1"/>
          <p:nvPr/>
        </p:nvSpPr>
        <p:spPr>
          <a:xfrm>
            <a:off x="7833164" y="4580455"/>
            <a:ext cx="1748118" cy="316316"/>
          </a:xfrm>
          <a:prstGeom prst="rect">
            <a:avLst/>
          </a:prstGeom>
          <a:solidFill>
            <a:schemeClr val="bg1">
              <a:lumMod val="95000"/>
            </a:schemeClr>
          </a:solidFill>
        </p:spPr>
        <p:txBody>
          <a:bodyPr wrap="square" lIns="182880" tIns="182880" rIns="182880" bIns="182880" rtlCol="0" anchor="ctr" anchorCtr="0">
            <a:noAutofit/>
          </a:bodyPr>
          <a:lstStyle/>
          <a:p>
            <a:pPr algn="ctr"/>
            <a:r>
              <a:rPr lang="en-US" sz="1200"/>
              <a:t>Subject Areas</a:t>
            </a:r>
          </a:p>
        </p:txBody>
      </p:sp>
      <p:pic>
        <p:nvPicPr>
          <p:cNvPr id="6" name="Graphic 5" descr="Address Book with solid fill">
            <a:extLst>
              <a:ext uri="{FF2B5EF4-FFF2-40B4-BE49-F238E27FC236}">
                <a16:creationId xmlns:a16="http://schemas.microsoft.com/office/drawing/2014/main" id="{013CE973-46E5-42EB-AD92-1BF5E74693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1929" y="2380297"/>
            <a:ext cx="639204" cy="639204"/>
          </a:xfrm>
          <a:prstGeom prst="rect">
            <a:avLst/>
          </a:prstGeom>
        </p:spPr>
      </p:pic>
      <p:pic>
        <p:nvPicPr>
          <p:cNvPr id="10" name="Graphic 9" descr="Blog with solid fill">
            <a:extLst>
              <a:ext uri="{FF2B5EF4-FFF2-40B4-BE49-F238E27FC236}">
                <a16:creationId xmlns:a16="http://schemas.microsoft.com/office/drawing/2014/main" id="{36B96B97-7110-442C-8DE9-389EA96621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14314" y="4428449"/>
            <a:ext cx="598952" cy="598952"/>
          </a:xfrm>
          <a:prstGeom prst="rect">
            <a:avLst/>
          </a:prstGeom>
        </p:spPr>
      </p:pic>
      <p:pic>
        <p:nvPicPr>
          <p:cNvPr id="12" name="Graphic 11" descr="Lock with solid fill">
            <a:extLst>
              <a:ext uri="{FF2B5EF4-FFF2-40B4-BE49-F238E27FC236}">
                <a16:creationId xmlns:a16="http://schemas.microsoft.com/office/drawing/2014/main" id="{200A41D5-5B28-442E-9D45-AD1039A3C4A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30558" y="3107425"/>
            <a:ext cx="566464" cy="566464"/>
          </a:xfrm>
          <a:prstGeom prst="rect">
            <a:avLst/>
          </a:prstGeom>
        </p:spPr>
      </p:pic>
      <p:pic>
        <p:nvPicPr>
          <p:cNvPr id="14" name="Graphic 13" descr="Chemicals with solid fill">
            <a:extLst>
              <a:ext uri="{FF2B5EF4-FFF2-40B4-BE49-F238E27FC236}">
                <a16:creationId xmlns:a16="http://schemas.microsoft.com/office/drawing/2014/main" id="{7FD47764-7471-4470-A0B1-C9B7C04B560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30558" y="3810919"/>
            <a:ext cx="549802" cy="549802"/>
          </a:xfrm>
          <a:prstGeom prst="rect">
            <a:avLst/>
          </a:prstGeom>
        </p:spPr>
      </p:pic>
      <p:grpSp>
        <p:nvGrpSpPr>
          <p:cNvPr id="43" name="Group 42">
            <a:extLst>
              <a:ext uri="{FF2B5EF4-FFF2-40B4-BE49-F238E27FC236}">
                <a16:creationId xmlns:a16="http://schemas.microsoft.com/office/drawing/2014/main" id="{51466A19-D9FA-4117-B721-EB8611171716}"/>
              </a:ext>
            </a:extLst>
          </p:cNvPr>
          <p:cNvGrpSpPr/>
          <p:nvPr/>
        </p:nvGrpSpPr>
        <p:grpSpPr>
          <a:xfrm>
            <a:off x="10515108" y="91017"/>
            <a:ext cx="384443" cy="564847"/>
            <a:chOff x="10031310" y="132997"/>
            <a:chExt cx="384443" cy="564847"/>
          </a:xfrm>
        </p:grpSpPr>
        <p:sp>
          <p:nvSpPr>
            <p:cNvPr id="44" name="Flowchart: Connector 43">
              <a:extLst>
                <a:ext uri="{FF2B5EF4-FFF2-40B4-BE49-F238E27FC236}">
                  <a16:creationId xmlns:a16="http://schemas.microsoft.com/office/drawing/2014/main" id="{886D7AED-CFCB-4CBF-B958-A68C59BC80D2}"/>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0" name="Graphic 69" descr="Microphone with solid fill">
              <a:extLst>
                <a:ext uri="{FF2B5EF4-FFF2-40B4-BE49-F238E27FC236}">
                  <a16:creationId xmlns:a16="http://schemas.microsoft.com/office/drawing/2014/main" id="{C7B90693-2D57-454B-86C3-4BFA036C85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52331" y="225755"/>
              <a:ext cx="363422" cy="363422"/>
            </a:xfrm>
            <a:prstGeom prst="rect">
              <a:avLst/>
            </a:prstGeom>
          </p:spPr>
        </p:pic>
      </p:grpSp>
      <p:sp>
        <p:nvSpPr>
          <p:cNvPr id="72" name="TextBox 71">
            <a:extLst>
              <a:ext uri="{FF2B5EF4-FFF2-40B4-BE49-F238E27FC236}">
                <a16:creationId xmlns:a16="http://schemas.microsoft.com/office/drawing/2014/main" id="{0228F090-8E02-4106-8382-E38146539D8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249193353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9F3D1-D725-4A6C-8ED6-39AEB5ABFEF7}"/>
              </a:ext>
            </a:extLst>
          </p:cNvPr>
          <p:cNvSpPr>
            <a:spLocks noGrp="1"/>
          </p:cNvSpPr>
          <p:nvPr>
            <p:ph type="title"/>
          </p:nvPr>
        </p:nvSpPr>
        <p:spPr>
          <a:xfrm>
            <a:off x="575310" y="395492"/>
            <a:ext cx="11041380" cy="377538"/>
          </a:xfrm>
        </p:spPr>
        <p:txBody>
          <a:bodyPr>
            <a:normAutofit fontScale="90000"/>
          </a:bodyPr>
          <a:lstStyle/>
          <a:p>
            <a:r>
              <a:rPr lang="en-US">
                <a:solidFill>
                  <a:srgbClr val="F3753F"/>
                </a:solidFill>
                <a:latin typeface="Arial"/>
                <a:cs typeface="Arial"/>
              </a:rPr>
              <a:t>Transcend Report Data Security</a:t>
            </a:r>
            <a:endParaRPr lang="en-US">
              <a:solidFill>
                <a:srgbClr val="F3753F"/>
              </a:solidFill>
            </a:endParaRPr>
          </a:p>
        </p:txBody>
      </p:sp>
      <p:sp>
        <p:nvSpPr>
          <p:cNvPr id="5" name="Content Placeholder 2">
            <a:extLst>
              <a:ext uri="{FF2B5EF4-FFF2-40B4-BE49-F238E27FC236}">
                <a16:creationId xmlns:a16="http://schemas.microsoft.com/office/drawing/2014/main" id="{E91ED822-278C-9EC9-17AD-5B07A1B3557C}"/>
              </a:ext>
            </a:extLst>
          </p:cNvPr>
          <p:cNvSpPr txBox="1">
            <a:spLocks/>
          </p:cNvSpPr>
          <p:nvPr/>
        </p:nvSpPr>
        <p:spPr>
          <a:xfrm>
            <a:off x="5332710" y="1541286"/>
            <a:ext cx="4726111" cy="2654779"/>
          </a:xfrm>
          <a:prstGeom prst="rect">
            <a:avLst/>
          </a:prstGeom>
          <a:noFill/>
        </p:spPr>
        <p:txBody>
          <a:bodyPr vert="horz" lIns="91440" tIns="45720" rIns="91440" bIns="45720" rtlCol="0" anchor="t">
            <a:noAutofit/>
          </a:bodyPr>
          <a:lst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rgbClr val="75787B"/>
                </a:solidFill>
                <a:latin typeface="Arial Body"/>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rgbClr val="75787B"/>
                </a:solidFill>
                <a:latin typeface="Arial Body"/>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54330" lvl="1" indent="0">
              <a:spcBef>
                <a:spcPts val="0"/>
              </a:spcBef>
              <a:buNone/>
            </a:pPr>
            <a:r>
              <a:rPr lang="en-US" sz="1400" b="1">
                <a:solidFill>
                  <a:srgbClr val="6B767D"/>
                </a:solidFill>
                <a:latin typeface="Arial" panose="020B0604020202020204"/>
              </a:rPr>
              <a:t>Application level: </a:t>
            </a:r>
            <a:r>
              <a:rPr lang="en-US" sz="1400">
                <a:solidFill>
                  <a:srgbClr val="6B767D"/>
                </a:solidFill>
                <a:latin typeface="Arial" panose="020B0604020202020204"/>
              </a:rPr>
              <a:t>Access to a cross-domain dashboard or analytics application (PBI, Business Objects)</a:t>
            </a:r>
            <a:endParaRPr lang="en-US" sz="1400"/>
          </a:p>
          <a:p>
            <a:pPr marL="354330" lvl="1" indent="0">
              <a:spcBef>
                <a:spcPts val="0"/>
              </a:spcBef>
              <a:buNone/>
            </a:pPr>
            <a:endParaRPr lang="en-US" sz="1400">
              <a:solidFill>
                <a:srgbClr val="6B767D"/>
              </a:solidFill>
              <a:latin typeface="Arial" panose="020B0604020202020204"/>
              <a:cs typeface="Arial"/>
            </a:endParaRPr>
          </a:p>
          <a:p>
            <a:pPr marL="342900" lvl="1" indent="0">
              <a:spcBef>
                <a:spcPts val="0"/>
              </a:spcBef>
              <a:buNone/>
            </a:pPr>
            <a:br>
              <a:rPr lang="en-US" sz="1200">
                <a:latin typeface="Arial" panose="020B0604020202020204"/>
              </a:rPr>
            </a:br>
            <a:r>
              <a:rPr lang="en-US" sz="1400" b="1">
                <a:solidFill>
                  <a:srgbClr val="6B767D"/>
                </a:solidFill>
                <a:latin typeface="Arial" panose="020B0604020202020204"/>
              </a:rPr>
              <a:t>Module level: </a:t>
            </a:r>
            <a:r>
              <a:rPr lang="en-US" sz="1400">
                <a:solidFill>
                  <a:srgbClr val="6B767D"/>
                </a:solidFill>
                <a:latin typeface="Arial" panose="020B0604020202020204"/>
              </a:rPr>
              <a:t>Access to a specific data subject area and/or application module (ARR or Revenue or Expense data in a dashboard)   </a:t>
            </a:r>
            <a:endParaRPr lang="en-US" sz="1400">
              <a:solidFill>
                <a:srgbClr val="6B767D"/>
              </a:solidFill>
              <a:latin typeface="Arial" panose="020B0604020202020204"/>
              <a:cs typeface="Arial" panose="020B0604020202020204"/>
            </a:endParaRPr>
          </a:p>
          <a:p>
            <a:pPr>
              <a:spcBef>
                <a:spcPts val="0"/>
              </a:spcBef>
            </a:pPr>
            <a:endParaRPr lang="en-US" sz="1400">
              <a:solidFill>
                <a:srgbClr val="6B767D"/>
              </a:solidFill>
              <a:latin typeface="Arial" panose="020B0604020202020204"/>
              <a:cs typeface="Arial" panose="020B0604020202020204"/>
            </a:endParaRPr>
          </a:p>
          <a:p>
            <a:pPr marL="342900" lvl="1" indent="0">
              <a:lnSpc>
                <a:spcPct val="100000"/>
              </a:lnSpc>
              <a:spcBef>
                <a:spcPts val="0"/>
              </a:spcBef>
              <a:buNone/>
            </a:pPr>
            <a:r>
              <a:rPr lang="en-US" sz="1400" b="1">
                <a:solidFill>
                  <a:srgbClr val="6B767D"/>
                </a:solidFill>
                <a:latin typeface="Arial" panose="020B0604020202020204"/>
              </a:rPr>
              <a:t>Row level: </a:t>
            </a:r>
            <a:r>
              <a:rPr lang="en-US" sz="1400">
                <a:solidFill>
                  <a:srgbClr val="6B767D"/>
                </a:solidFill>
                <a:latin typeface="Arial" panose="020B0604020202020204"/>
              </a:rPr>
              <a:t>Limit data available to view for that user (Row level security for regional hierarchy, planning organization and others)</a:t>
            </a:r>
            <a:endParaRPr lang="en-US" sz="1400">
              <a:solidFill>
                <a:srgbClr val="6B767D"/>
              </a:solidFill>
              <a:latin typeface="Arial" panose="020B0604020202020204"/>
              <a:cs typeface="Arial" panose="020B0604020202020204"/>
            </a:endParaRPr>
          </a:p>
          <a:p>
            <a:pPr marL="0" indent="0">
              <a:buNone/>
            </a:pPr>
            <a:endParaRPr lang="en-US" sz="1400"/>
          </a:p>
        </p:txBody>
      </p:sp>
      <p:grpSp>
        <p:nvGrpSpPr>
          <p:cNvPr id="15" name="Group 14">
            <a:extLst>
              <a:ext uri="{FF2B5EF4-FFF2-40B4-BE49-F238E27FC236}">
                <a16:creationId xmlns:a16="http://schemas.microsoft.com/office/drawing/2014/main" id="{800FF2EC-ABD1-401D-9C48-98764238F55C}"/>
              </a:ext>
            </a:extLst>
          </p:cNvPr>
          <p:cNvGrpSpPr/>
          <p:nvPr/>
        </p:nvGrpSpPr>
        <p:grpSpPr>
          <a:xfrm>
            <a:off x="10515108" y="91017"/>
            <a:ext cx="384443" cy="564847"/>
            <a:chOff x="10031310" y="132997"/>
            <a:chExt cx="384443" cy="564847"/>
          </a:xfrm>
        </p:grpSpPr>
        <p:sp>
          <p:nvSpPr>
            <p:cNvPr id="16" name="Flowchart: Connector 15">
              <a:extLst>
                <a:ext uri="{FF2B5EF4-FFF2-40B4-BE49-F238E27FC236}">
                  <a16:creationId xmlns:a16="http://schemas.microsoft.com/office/drawing/2014/main" id="{5A4F79AB-2060-4AF4-9176-A8966136B853}"/>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7" name="Graphic 16" descr="Microphone with solid fill">
              <a:extLst>
                <a:ext uri="{FF2B5EF4-FFF2-40B4-BE49-F238E27FC236}">
                  <a16:creationId xmlns:a16="http://schemas.microsoft.com/office/drawing/2014/main" id="{290B1157-2E07-448B-A86C-E7D8615B21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8" name="TextBox 17">
            <a:extLst>
              <a:ext uri="{FF2B5EF4-FFF2-40B4-BE49-F238E27FC236}">
                <a16:creationId xmlns:a16="http://schemas.microsoft.com/office/drawing/2014/main" id="{58E8D5EB-2CFE-4871-8411-576D28C0F9FA}"/>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Sankar</a:t>
            </a:r>
            <a:endParaRPr lang="en-US"/>
          </a:p>
        </p:txBody>
      </p:sp>
      <p:pic>
        <p:nvPicPr>
          <p:cNvPr id="3" name="Picture 3" descr="Diagram&#10;&#10;Description automatically generated">
            <a:extLst>
              <a:ext uri="{FF2B5EF4-FFF2-40B4-BE49-F238E27FC236}">
                <a16:creationId xmlns:a16="http://schemas.microsoft.com/office/drawing/2014/main" id="{A1AF2F93-78E5-19EF-8892-2739B2E27735}"/>
              </a:ext>
            </a:extLst>
          </p:cNvPr>
          <p:cNvPicPr>
            <a:picLocks noChangeAspect="1"/>
          </p:cNvPicPr>
          <p:nvPr/>
        </p:nvPicPr>
        <p:blipFill>
          <a:blip r:embed="rId5"/>
          <a:stretch>
            <a:fillRect/>
          </a:stretch>
        </p:blipFill>
        <p:spPr>
          <a:xfrm>
            <a:off x="902175" y="1542204"/>
            <a:ext cx="4837681" cy="2547056"/>
          </a:xfrm>
          <a:prstGeom prst="rect">
            <a:avLst/>
          </a:prstGeom>
        </p:spPr>
      </p:pic>
    </p:spTree>
    <p:extLst>
      <p:ext uri="{BB962C8B-B14F-4D97-AF65-F5344CB8AC3E}">
        <p14:creationId xmlns:p14="http://schemas.microsoft.com/office/powerpoint/2010/main" val="24484296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a:xfrm>
            <a:off x="472569" y="179734"/>
            <a:ext cx="11041380" cy="813548"/>
          </a:xfrm>
        </p:spPr>
        <p:txBody>
          <a:bodyPr/>
          <a:lstStyle/>
          <a:p>
            <a:r>
              <a:rPr lang="en-US">
                <a:solidFill>
                  <a:srgbClr val="F3753F"/>
                </a:solidFill>
              </a:rPr>
              <a:t>Reporting Requirement - Current State</a:t>
            </a:r>
          </a:p>
        </p:txBody>
      </p:sp>
      <p:graphicFrame>
        <p:nvGraphicFramePr>
          <p:cNvPr id="3" name="Table 4">
            <a:extLst>
              <a:ext uri="{FF2B5EF4-FFF2-40B4-BE49-F238E27FC236}">
                <a16:creationId xmlns:a16="http://schemas.microsoft.com/office/drawing/2014/main" id="{EE4BF1A5-472B-4E29-A1BB-53F6BC214B73}"/>
              </a:ext>
            </a:extLst>
          </p:cNvPr>
          <p:cNvGraphicFramePr>
            <a:graphicFrameLocks noGrp="1"/>
          </p:cNvGraphicFramePr>
          <p:nvPr/>
        </p:nvGraphicFramePr>
        <p:xfrm>
          <a:off x="2818259" y="1303559"/>
          <a:ext cx="5418666" cy="4450080"/>
        </p:xfrm>
        <a:graphic>
          <a:graphicData uri="http://schemas.openxmlformats.org/drawingml/2006/table">
            <a:tbl>
              <a:tblPr firstRow="1" bandRow="1">
                <a:tableStyleId>{69012ECD-51FC-41F1-AA8D-1B2483CD663E}</a:tableStyleId>
              </a:tblPr>
              <a:tblGrid>
                <a:gridCol w="2709333">
                  <a:extLst>
                    <a:ext uri="{9D8B030D-6E8A-4147-A177-3AD203B41FA5}">
                      <a16:colId xmlns:a16="http://schemas.microsoft.com/office/drawing/2014/main" val="3894291937"/>
                    </a:ext>
                  </a:extLst>
                </a:gridCol>
                <a:gridCol w="2709333">
                  <a:extLst>
                    <a:ext uri="{9D8B030D-6E8A-4147-A177-3AD203B41FA5}">
                      <a16:colId xmlns:a16="http://schemas.microsoft.com/office/drawing/2014/main" val="1288335412"/>
                    </a:ext>
                  </a:extLst>
                </a:gridCol>
              </a:tblGrid>
              <a:tr h="370840">
                <a:tc>
                  <a:txBody>
                    <a:bodyPr/>
                    <a:lstStyle/>
                    <a:p>
                      <a:pPr algn="ctr"/>
                      <a:r>
                        <a:rPr lang="en-US"/>
                        <a:t>Workstream</a:t>
                      </a:r>
                    </a:p>
                  </a:txBody>
                  <a:tcPr/>
                </a:tc>
                <a:tc>
                  <a:txBody>
                    <a:bodyPr/>
                    <a:lstStyle/>
                    <a:p>
                      <a:pPr algn="ctr"/>
                      <a:r>
                        <a:rPr lang="en-US"/>
                        <a:t>No. of Reports</a:t>
                      </a:r>
                    </a:p>
                  </a:txBody>
                  <a:tcPr/>
                </a:tc>
                <a:extLst>
                  <a:ext uri="{0D108BD9-81ED-4DB2-BD59-A6C34878D82A}">
                    <a16:rowId xmlns:a16="http://schemas.microsoft.com/office/drawing/2014/main" val="1741255518"/>
                  </a:ext>
                </a:extLst>
              </a:tr>
              <a:tr h="370840">
                <a:tc>
                  <a:txBody>
                    <a:bodyPr/>
                    <a:lstStyle/>
                    <a:p>
                      <a:pPr algn="ctr"/>
                      <a:r>
                        <a:rPr lang="en-US" sz="1400"/>
                        <a:t>Record to Report</a:t>
                      </a:r>
                    </a:p>
                  </a:txBody>
                  <a:tcPr/>
                </a:tc>
                <a:tc>
                  <a:txBody>
                    <a:bodyPr/>
                    <a:lstStyle/>
                    <a:p>
                      <a:pPr algn="ctr"/>
                      <a:r>
                        <a:rPr lang="en-US" sz="1400"/>
                        <a:t>166</a:t>
                      </a:r>
                    </a:p>
                  </a:txBody>
                  <a:tcPr/>
                </a:tc>
                <a:extLst>
                  <a:ext uri="{0D108BD9-81ED-4DB2-BD59-A6C34878D82A}">
                    <a16:rowId xmlns:a16="http://schemas.microsoft.com/office/drawing/2014/main" val="2974100666"/>
                  </a:ext>
                </a:extLst>
              </a:tr>
              <a:tr h="370840">
                <a:tc>
                  <a:txBody>
                    <a:bodyPr/>
                    <a:lstStyle/>
                    <a:p>
                      <a:pPr algn="ctr"/>
                      <a:r>
                        <a:rPr lang="en-US" sz="1400"/>
                        <a:t>Lead to Quote</a:t>
                      </a:r>
                    </a:p>
                  </a:txBody>
                  <a:tcPr/>
                </a:tc>
                <a:tc>
                  <a:txBody>
                    <a:bodyPr/>
                    <a:lstStyle/>
                    <a:p>
                      <a:pPr algn="ctr"/>
                      <a:r>
                        <a:rPr lang="en-US" sz="1400"/>
                        <a:t>49</a:t>
                      </a:r>
                    </a:p>
                  </a:txBody>
                  <a:tcPr/>
                </a:tc>
                <a:extLst>
                  <a:ext uri="{0D108BD9-81ED-4DB2-BD59-A6C34878D82A}">
                    <a16:rowId xmlns:a16="http://schemas.microsoft.com/office/drawing/2014/main" val="1979458255"/>
                  </a:ext>
                </a:extLst>
              </a:tr>
              <a:tr h="370840">
                <a:tc>
                  <a:txBody>
                    <a:bodyPr/>
                    <a:lstStyle/>
                    <a:p>
                      <a:pPr algn="ctr"/>
                      <a:r>
                        <a:rPr lang="en-US" sz="1400"/>
                        <a:t>Invoice to Cash</a:t>
                      </a:r>
                    </a:p>
                  </a:txBody>
                  <a:tcPr/>
                </a:tc>
                <a:tc>
                  <a:txBody>
                    <a:bodyPr/>
                    <a:lstStyle/>
                    <a:p>
                      <a:pPr algn="ctr"/>
                      <a:r>
                        <a:rPr lang="en-US" sz="1400"/>
                        <a:t>55</a:t>
                      </a:r>
                    </a:p>
                  </a:txBody>
                  <a:tcPr/>
                </a:tc>
                <a:extLst>
                  <a:ext uri="{0D108BD9-81ED-4DB2-BD59-A6C34878D82A}">
                    <a16:rowId xmlns:a16="http://schemas.microsoft.com/office/drawing/2014/main" val="2861975381"/>
                  </a:ext>
                </a:extLst>
              </a:tr>
              <a:tr h="370840">
                <a:tc>
                  <a:txBody>
                    <a:bodyPr/>
                    <a:lstStyle/>
                    <a:p>
                      <a:pPr algn="ctr"/>
                      <a:r>
                        <a:rPr lang="en-US" sz="1400"/>
                        <a:t>Order to Fulfill</a:t>
                      </a:r>
                    </a:p>
                  </a:txBody>
                  <a:tcPr/>
                </a:tc>
                <a:tc>
                  <a:txBody>
                    <a:bodyPr/>
                    <a:lstStyle/>
                    <a:p>
                      <a:pPr algn="ctr"/>
                      <a:r>
                        <a:rPr lang="en-US" sz="1400"/>
                        <a:t>137</a:t>
                      </a:r>
                    </a:p>
                  </a:txBody>
                  <a:tcPr/>
                </a:tc>
                <a:extLst>
                  <a:ext uri="{0D108BD9-81ED-4DB2-BD59-A6C34878D82A}">
                    <a16:rowId xmlns:a16="http://schemas.microsoft.com/office/drawing/2014/main" val="2084905791"/>
                  </a:ext>
                </a:extLst>
              </a:tr>
              <a:tr h="370840">
                <a:tc>
                  <a:txBody>
                    <a:bodyPr/>
                    <a:lstStyle/>
                    <a:p>
                      <a:pPr algn="ctr"/>
                      <a:r>
                        <a:rPr lang="en-US" sz="1400"/>
                        <a:t>Procure to Pay</a:t>
                      </a:r>
                    </a:p>
                  </a:txBody>
                  <a:tcPr/>
                </a:tc>
                <a:tc>
                  <a:txBody>
                    <a:bodyPr/>
                    <a:lstStyle/>
                    <a:p>
                      <a:pPr algn="ctr"/>
                      <a:r>
                        <a:rPr lang="en-US" sz="1400"/>
                        <a:t>9</a:t>
                      </a:r>
                    </a:p>
                  </a:txBody>
                  <a:tcPr/>
                </a:tc>
                <a:extLst>
                  <a:ext uri="{0D108BD9-81ED-4DB2-BD59-A6C34878D82A}">
                    <a16:rowId xmlns:a16="http://schemas.microsoft.com/office/drawing/2014/main" val="1574099355"/>
                  </a:ext>
                </a:extLst>
              </a:tr>
              <a:tr h="370840">
                <a:tc>
                  <a:txBody>
                    <a:bodyPr/>
                    <a:lstStyle/>
                    <a:p>
                      <a:pPr algn="ctr"/>
                      <a:r>
                        <a:rPr lang="en-US" sz="1400"/>
                        <a:t>Plan to Perform</a:t>
                      </a:r>
                    </a:p>
                  </a:txBody>
                  <a:tcPr/>
                </a:tc>
                <a:tc>
                  <a:txBody>
                    <a:bodyPr/>
                    <a:lstStyle/>
                    <a:p>
                      <a:pPr algn="ctr"/>
                      <a:r>
                        <a:rPr lang="en-US" sz="1400"/>
                        <a:t>65</a:t>
                      </a:r>
                    </a:p>
                  </a:txBody>
                  <a:tcPr/>
                </a:tc>
                <a:extLst>
                  <a:ext uri="{0D108BD9-81ED-4DB2-BD59-A6C34878D82A}">
                    <a16:rowId xmlns:a16="http://schemas.microsoft.com/office/drawing/2014/main" val="3211334178"/>
                  </a:ext>
                </a:extLst>
              </a:tr>
              <a:tr h="370840">
                <a:tc>
                  <a:txBody>
                    <a:bodyPr/>
                    <a:lstStyle/>
                    <a:p>
                      <a:pPr algn="ctr"/>
                      <a:r>
                        <a:rPr lang="en-US" sz="1400"/>
                        <a:t>Source to Pay</a:t>
                      </a:r>
                    </a:p>
                  </a:txBody>
                  <a:tcPr/>
                </a:tc>
                <a:tc>
                  <a:txBody>
                    <a:bodyPr/>
                    <a:lstStyle/>
                    <a:p>
                      <a:pPr algn="ctr"/>
                      <a:r>
                        <a:rPr lang="en-US" sz="1400"/>
                        <a:t>120</a:t>
                      </a:r>
                    </a:p>
                  </a:txBody>
                  <a:tcPr/>
                </a:tc>
                <a:extLst>
                  <a:ext uri="{0D108BD9-81ED-4DB2-BD59-A6C34878D82A}">
                    <a16:rowId xmlns:a16="http://schemas.microsoft.com/office/drawing/2014/main" val="3238597124"/>
                  </a:ext>
                </a:extLst>
              </a:tr>
              <a:tr h="370840">
                <a:tc>
                  <a:txBody>
                    <a:bodyPr/>
                    <a:lstStyle/>
                    <a:p>
                      <a:pPr algn="ctr"/>
                      <a:r>
                        <a:rPr lang="en-US" sz="1400"/>
                        <a:t>Issue to Resolution</a:t>
                      </a:r>
                    </a:p>
                  </a:txBody>
                  <a:tcPr/>
                </a:tc>
                <a:tc>
                  <a:txBody>
                    <a:bodyPr/>
                    <a:lstStyle/>
                    <a:p>
                      <a:pPr algn="ctr"/>
                      <a:r>
                        <a:rPr lang="en-US" sz="1400"/>
                        <a:t>71</a:t>
                      </a:r>
                    </a:p>
                  </a:txBody>
                  <a:tcPr/>
                </a:tc>
                <a:extLst>
                  <a:ext uri="{0D108BD9-81ED-4DB2-BD59-A6C34878D82A}">
                    <a16:rowId xmlns:a16="http://schemas.microsoft.com/office/drawing/2014/main" val="1152774208"/>
                  </a:ext>
                </a:extLst>
              </a:tr>
              <a:tr h="370840">
                <a:tc>
                  <a:txBody>
                    <a:bodyPr/>
                    <a:lstStyle/>
                    <a:p>
                      <a:pPr algn="ctr"/>
                      <a:r>
                        <a:rPr lang="en-US" sz="1400"/>
                        <a:t>Tax &amp; Treasury</a:t>
                      </a:r>
                    </a:p>
                  </a:txBody>
                  <a:tcPr/>
                </a:tc>
                <a:tc>
                  <a:txBody>
                    <a:bodyPr/>
                    <a:lstStyle/>
                    <a:p>
                      <a:pPr algn="ctr"/>
                      <a:r>
                        <a:rPr lang="en-US" sz="1400"/>
                        <a:t>9</a:t>
                      </a:r>
                    </a:p>
                  </a:txBody>
                  <a:tcPr/>
                </a:tc>
                <a:extLst>
                  <a:ext uri="{0D108BD9-81ED-4DB2-BD59-A6C34878D82A}">
                    <a16:rowId xmlns:a16="http://schemas.microsoft.com/office/drawing/2014/main" val="1890389542"/>
                  </a:ext>
                </a:extLst>
              </a:tr>
              <a:tr h="370840">
                <a:tc>
                  <a:txBody>
                    <a:bodyPr/>
                    <a:lstStyle/>
                    <a:p>
                      <a:pPr algn="ctr"/>
                      <a:r>
                        <a:rPr lang="en-US" sz="1400"/>
                        <a:t>Prof. Services Projects</a:t>
                      </a:r>
                    </a:p>
                  </a:txBody>
                  <a:tcPr/>
                </a:tc>
                <a:tc>
                  <a:txBody>
                    <a:bodyPr/>
                    <a:lstStyle/>
                    <a:p>
                      <a:pPr algn="ctr"/>
                      <a:r>
                        <a:rPr lang="en-US" sz="1400"/>
                        <a:t>17</a:t>
                      </a:r>
                    </a:p>
                  </a:txBody>
                  <a:tcPr/>
                </a:tc>
                <a:extLst>
                  <a:ext uri="{0D108BD9-81ED-4DB2-BD59-A6C34878D82A}">
                    <a16:rowId xmlns:a16="http://schemas.microsoft.com/office/drawing/2014/main" val="905231067"/>
                  </a:ext>
                </a:extLst>
              </a:tr>
              <a:tr h="370840">
                <a:tc>
                  <a:txBody>
                    <a:bodyPr/>
                    <a:lstStyle/>
                    <a:p>
                      <a:pPr algn="ctr"/>
                      <a:r>
                        <a:rPr lang="en-US" sz="1400"/>
                        <a:t>TBD</a:t>
                      </a:r>
                    </a:p>
                  </a:txBody>
                  <a:tcPr/>
                </a:tc>
                <a:tc>
                  <a:txBody>
                    <a:bodyPr/>
                    <a:lstStyle/>
                    <a:p>
                      <a:pPr algn="ctr"/>
                      <a:r>
                        <a:rPr lang="en-US" sz="1400"/>
                        <a:t>48</a:t>
                      </a:r>
                    </a:p>
                  </a:txBody>
                  <a:tcPr/>
                </a:tc>
                <a:extLst>
                  <a:ext uri="{0D108BD9-81ED-4DB2-BD59-A6C34878D82A}">
                    <a16:rowId xmlns:a16="http://schemas.microsoft.com/office/drawing/2014/main" val="4075800840"/>
                  </a:ext>
                </a:extLst>
              </a:tr>
            </a:tbl>
          </a:graphicData>
        </a:graphic>
      </p:graphicFrame>
      <p:grpSp>
        <p:nvGrpSpPr>
          <p:cNvPr id="4" name="Group 3">
            <a:extLst>
              <a:ext uri="{FF2B5EF4-FFF2-40B4-BE49-F238E27FC236}">
                <a16:creationId xmlns:a16="http://schemas.microsoft.com/office/drawing/2014/main" id="{2E6F1689-3AD9-4919-94C9-4CB19DA16BC1}"/>
              </a:ext>
            </a:extLst>
          </p:cNvPr>
          <p:cNvGrpSpPr/>
          <p:nvPr/>
        </p:nvGrpSpPr>
        <p:grpSpPr>
          <a:xfrm>
            <a:off x="10515108" y="91017"/>
            <a:ext cx="384443" cy="564847"/>
            <a:chOff x="10031310" y="132997"/>
            <a:chExt cx="384443" cy="564847"/>
          </a:xfrm>
        </p:grpSpPr>
        <p:sp>
          <p:nvSpPr>
            <p:cNvPr id="5" name="Flowchart: Connector 4">
              <a:extLst>
                <a:ext uri="{FF2B5EF4-FFF2-40B4-BE49-F238E27FC236}">
                  <a16:creationId xmlns:a16="http://schemas.microsoft.com/office/drawing/2014/main" id="{9E7A9DC0-E9A7-49CA-A272-4BB030F26D54}"/>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6" name="Graphic 5" descr="Microphone with solid fill">
              <a:extLst>
                <a:ext uri="{FF2B5EF4-FFF2-40B4-BE49-F238E27FC236}">
                  <a16:creationId xmlns:a16="http://schemas.microsoft.com/office/drawing/2014/main" id="{E7CEF324-1AD9-4171-B722-8D555A186C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7" name="TextBox 6">
            <a:extLst>
              <a:ext uri="{FF2B5EF4-FFF2-40B4-BE49-F238E27FC236}">
                <a16:creationId xmlns:a16="http://schemas.microsoft.com/office/drawing/2014/main" id="{7A991739-1FBA-44D4-816D-94C5A28E0140}"/>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spTree>
    <p:extLst>
      <p:ext uri="{BB962C8B-B14F-4D97-AF65-F5344CB8AC3E}">
        <p14:creationId xmlns:p14="http://schemas.microsoft.com/office/powerpoint/2010/main" val="160050431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CAEB4-C1C7-1BC8-4ECC-6CBB1C972765}"/>
              </a:ext>
            </a:extLst>
          </p:cNvPr>
          <p:cNvSpPr>
            <a:spLocks noGrp="1"/>
          </p:cNvSpPr>
          <p:nvPr>
            <p:ph type="title"/>
          </p:nvPr>
        </p:nvSpPr>
        <p:spPr/>
        <p:txBody>
          <a:bodyPr/>
          <a:lstStyle/>
          <a:p>
            <a:r>
              <a:rPr lang="en-US">
                <a:cs typeface="Arial"/>
              </a:rPr>
              <a:t>Reporting Workstream: Key Risk Mitigation</a:t>
            </a:r>
            <a:endParaRPr lang="en-US"/>
          </a:p>
        </p:txBody>
      </p:sp>
      <p:graphicFrame>
        <p:nvGraphicFramePr>
          <p:cNvPr id="3" name="Table 3">
            <a:extLst>
              <a:ext uri="{FF2B5EF4-FFF2-40B4-BE49-F238E27FC236}">
                <a16:creationId xmlns:a16="http://schemas.microsoft.com/office/drawing/2014/main" id="{C592FC28-978C-DE6C-BC87-FCDEA27B4589}"/>
              </a:ext>
            </a:extLst>
          </p:cNvPr>
          <p:cNvGraphicFramePr>
            <a:graphicFrameLocks noGrp="1"/>
          </p:cNvGraphicFramePr>
          <p:nvPr/>
        </p:nvGraphicFramePr>
        <p:xfrm>
          <a:off x="421461" y="688401"/>
          <a:ext cx="11525671" cy="5184521"/>
        </p:xfrm>
        <a:graphic>
          <a:graphicData uri="http://schemas.openxmlformats.org/drawingml/2006/table">
            <a:tbl>
              <a:tblPr firstRow="1" bandRow="1">
                <a:tableStyleId>{9DCAF9ED-07DC-4A11-8D7F-57B35C25682E}</a:tableStyleId>
              </a:tblPr>
              <a:tblGrid>
                <a:gridCol w="1586392">
                  <a:extLst>
                    <a:ext uri="{9D8B030D-6E8A-4147-A177-3AD203B41FA5}">
                      <a16:colId xmlns:a16="http://schemas.microsoft.com/office/drawing/2014/main" val="1961083598"/>
                    </a:ext>
                  </a:extLst>
                </a:gridCol>
                <a:gridCol w="3444495">
                  <a:extLst>
                    <a:ext uri="{9D8B030D-6E8A-4147-A177-3AD203B41FA5}">
                      <a16:colId xmlns:a16="http://schemas.microsoft.com/office/drawing/2014/main" val="1619299330"/>
                    </a:ext>
                  </a:extLst>
                </a:gridCol>
                <a:gridCol w="3943216">
                  <a:extLst>
                    <a:ext uri="{9D8B030D-6E8A-4147-A177-3AD203B41FA5}">
                      <a16:colId xmlns:a16="http://schemas.microsoft.com/office/drawing/2014/main" val="8117669"/>
                    </a:ext>
                  </a:extLst>
                </a:gridCol>
                <a:gridCol w="2551568">
                  <a:extLst>
                    <a:ext uri="{9D8B030D-6E8A-4147-A177-3AD203B41FA5}">
                      <a16:colId xmlns:a16="http://schemas.microsoft.com/office/drawing/2014/main" val="2867348265"/>
                    </a:ext>
                  </a:extLst>
                </a:gridCol>
              </a:tblGrid>
              <a:tr h="473815">
                <a:tc>
                  <a:txBody>
                    <a:bodyPr/>
                    <a:lstStyle/>
                    <a:p>
                      <a:pPr algn="ctr"/>
                      <a:r>
                        <a:rPr lang="en-US" sz="1000"/>
                        <a:t>AREA</a:t>
                      </a:r>
                    </a:p>
                  </a:txBody>
                  <a:tcPr/>
                </a:tc>
                <a:tc>
                  <a:txBody>
                    <a:bodyPr/>
                    <a:lstStyle/>
                    <a:p>
                      <a:pPr lvl="0" algn="ctr">
                        <a:buNone/>
                      </a:pPr>
                      <a:r>
                        <a:rPr lang="en-US" sz="1000"/>
                        <a:t>RISK</a:t>
                      </a:r>
                    </a:p>
                  </a:txBody>
                  <a:tcPr/>
                </a:tc>
                <a:tc>
                  <a:txBody>
                    <a:bodyPr/>
                    <a:lstStyle/>
                    <a:p>
                      <a:pPr lvl="0" algn="ctr">
                        <a:buNone/>
                      </a:pPr>
                      <a:r>
                        <a:rPr lang="en-US" sz="1000"/>
                        <a:t>Mitigation Plan</a:t>
                      </a:r>
                    </a:p>
                  </a:txBody>
                  <a:tcPr/>
                </a:tc>
                <a:tc>
                  <a:txBody>
                    <a:bodyPr/>
                    <a:lstStyle/>
                    <a:p>
                      <a:pPr lvl="0" algn="ctr">
                        <a:buNone/>
                      </a:pPr>
                      <a:r>
                        <a:rPr lang="en-US" sz="1000"/>
                        <a:t>NOTES</a:t>
                      </a:r>
                    </a:p>
                  </a:txBody>
                  <a:tcPr/>
                </a:tc>
                <a:extLst>
                  <a:ext uri="{0D108BD9-81ED-4DB2-BD59-A6C34878D82A}">
                    <a16:rowId xmlns:a16="http://schemas.microsoft.com/office/drawing/2014/main" val="100014166"/>
                  </a:ext>
                </a:extLst>
              </a:tr>
              <a:tr h="451253">
                <a:tc>
                  <a:txBody>
                    <a:bodyPr/>
                    <a:lstStyle/>
                    <a:p>
                      <a:pPr lvl="0">
                        <a:buNone/>
                      </a:pPr>
                      <a:r>
                        <a:rPr lang="en-US" sz="1000"/>
                        <a:t>Reporting scope of work not defined by phase, team</a:t>
                      </a:r>
                    </a:p>
                  </a:txBody>
                  <a:tcPr/>
                </a:tc>
                <a:tc>
                  <a:txBody>
                    <a:bodyPr/>
                    <a:lstStyle/>
                    <a:p>
                      <a:pPr lvl="0">
                        <a:buNone/>
                      </a:pPr>
                      <a:r>
                        <a:rPr lang="en-US" sz="1000"/>
                        <a:t>Global design exit for reporting workstream without completion of the initial dispositioning of requirements and building the user story backlog for reporting by phase, team.</a:t>
                      </a:r>
                    </a:p>
                    <a:p>
                      <a:pPr lvl="0">
                        <a:buNone/>
                      </a:pPr>
                      <a:endParaRPr lang="en-US" sz="1000"/>
                    </a:p>
                    <a:p>
                      <a:pPr lvl="0" algn="l">
                        <a:lnSpc>
                          <a:spcPct val="100000"/>
                        </a:lnSpc>
                        <a:spcBef>
                          <a:spcPts val="0"/>
                        </a:spcBef>
                        <a:spcAft>
                          <a:spcPts val="0"/>
                        </a:spcAft>
                        <a:buNone/>
                      </a:pPr>
                      <a:r>
                        <a:rPr lang="en-US" sz="1000" b="0" i="0" u="none" strike="noStrike" noProof="0">
                          <a:latin typeface="Arial"/>
                        </a:rPr>
                        <a:t>The number requests for reporting per workstream is high and the level of detail captured is insufficient to assess level of effort by phase</a:t>
                      </a:r>
                    </a:p>
                  </a:txBody>
                  <a:tcPr/>
                </a:tc>
                <a:tc>
                  <a:txBody>
                    <a:bodyPr/>
                    <a:lstStyle/>
                    <a:p>
                      <a:pPr lvl="0">
                        <a:buNone/>
                      </a:pPr>
                      <a:r>
                        <a:rPr lang="en-US" sz="1000"/>
                        <a:t>Initial prioritization and high level disposition of the requirements to be completed</a:t>
                      </a:r>
                      <a:r>
                        <a:rPr lang="en-US" sz="1000" kern="1200">
                          <a:solidFill>
                            <a:schemeClr val="dk1"/>
                          </a:solidFill>
                          <a:latin typeface="+mn-lt"/>
                          <a:ea typeface="+mn-ea"/>
                          <a:cs typeface="+mn-cs"/>
                        </a:rPr>
                        <a:t> within 2 weeks of global design exit. </a:t>
                      </a:r>
                    </a:p>
                    <a:p>
                      <a:pPr lvl="0">
                        <a:buNone/>
                      </a:pPr>
                      <a:endParaRPr lang="en-US" sz="1000">
                        <a:solidFill>
                          <a:srgbClr val="FF0000"/>
                        </a:solidFill>
                      </a:endParaRPr>
                    </a:p>
                    <a:p>
                      <a:pPr lvl="0" algn="l">
                        <a:lnSpc>
                          <a:spcPct val="100000"/>
                        </a:lnSpc>
                        <a:spcBef>
                          <a:spcPts val="0"/>
                        </a:spcBef>
                        <a:spcAft>
                          <a:spcPts val="0"/>
                        </a:spcAft>
                        <a:buNone/>
                      </a:pPr>
                      <a:r>
                        <a:rPr lang="en-US" sz="1000" b="0" i="0" u="none" strike="noStrike" noProof="0">
                          <a:latin typeface="Arial"/>
                        </a:rPr>
                        <a:t>Enlist GBPO and functional lead support to rationalize, consolidate and prioritize reporting requirements by phase.</a:t>
                      </a:r>
                    </a:p>
                    <a:p>
                      <a:pPr lvl="0">
                        <a:buNone/>
                      </a:pPr>
                      <a:endParaRPr lang="en-US" sz="1000"/>
                    </a:p>
                    <a:p>
                      <a:pPr lvl="0">
                        <a:buNone/>
                      </a:pPr>
                      <a:r>
                        <a:rPr lang="en-US" sz="1000"/>
                        <a:t>Please click </a:t>
                      </a:r>
                      <a:r>
                        <a:rPr lang="en-US" sz="1000">
                          <a:hlinkClick r:id="rId2" action="ppaction://hlinksldjump"/>
                        </a:rPr>
                        <a:t>here</a:t>
                      </a:r>
                      <a:r>
                        <a:rPr lang="en-US" sz="1000"/>
                        <a:t> for process </a:t>
                      </a:r>
                    </a:p>
                  </a:txBody>
                  <a:tcPr/>
                </a:tc>
                <a:tc>
                  <a:txBody>
                    <a:bodyPr/>
                    <a:lstStyle/>
                    <a:p>
                      <a:pPr lvl="0">
                        <a:buNone/>
                      </a:pPr>
                      <a:r>
                        <a:rPr lang="en-US" sz="1000"/>
                        <a:t>Reporting work was deprioritized over the business process discussions and WTW preparation.</a:t>
                      </a:r>
                    </a:p>
                    <a:p>
                      <a:pPr lvl="0">
                        <a:buNone/>
                      </a:pPr>
                      <a:endParaRPr lang="en-US" sz="1000"/>
                    </a:p>
                    <a:p>
                      <a:pPr lvl="0" algn="l">
                        <a:lnSpc>
                          <a:spcPct val="100000"/>
                        </a:lnSpc>
                        <a:spcBef>
                          <a:spcPts val="0"/>
                        </a:spcBef>
                        <a:spcAft>
                          <a:spcPts val="0"/>
                        </a:spcAft>
                        <a:buNone/>
                      </a:pPr>
                      <a:r>
                        <a:rPr lang="en-US" sz="1000" b="0" i="0" u="none" strike="noStrike" noProof="0">
                          <a:latin typeface="Arial"/>
                        </a:rPr>
                        <a:t>Deloitte has a limited capacity reserved for custom reporting implementation for the entire OP program. Change Management to be exercised, based on PMO guidance.</a:t>
                      </a:r>
                    </a:p>
                    <a:p>
                      <a:pPr lvl="0">
                        <a:buNone/>
                      </a:pPr>
                      <a:endParaRPr lang="en-US" sz="1000"/>
                    </a:p>
                  </a:txBody>
                  <a:tcPr/>
                </a:tc>
                <a:extLst>
                  <a:ext uri="{0D108BD9-81ED-4DB2-BD59-A6C34878D82A}">
                    <a16:rowId xmlns:a16="http://schemas.microsoft.com/office/drawing/2014/main" val="410401100"/>
                  </a:ext>
                </a:extLst>
              </a:tr>
              <a:tr h="451252">
                <a:tc>
                  <a:txBody>
                    <a:bodyPr/>
                    <a:lstStyle/>
                    <a:p>
                      <a:pPr lvl="0">
                        <a:buNone/>
                      </a:pPr>
                      <a:r>
                        <a:rPr lang="en-US" sz="1000"/>
                        <a:t>Requirements management </a:t>
                      </a:r>
                    </a:p>
                  </a:txBody>
                  <a:tcPr/>
                </a:tc>
                <a:tc>
                  <a:txBody>
                    <a:bodyPr/>
                    <a:lstStyle/>
                    <a:p>
                      <a:pPr lvl="0">
                        <a:buNone/>
                      </a:pPr>
                      <a:r>
                        <a:rPr lang="en-US" sz="1000"/>
                        <a:t>The user stories for the functional workstreams are not complete and there may be reporting user stories captured after the initial dispositioning</a:t>
                      </a:r>
                    </a:p>
                    <a:p>
                      <a:pPr lvl="0">
                        <a:buNone/>
                      </a:pPr>
                      <a:endParaRPr lang="en-US" sz="1000"/>
                    </a:p>
                  </a:txBody>
                  <a:tcPr/>
                </a:tc>
                <a:tc>
                  <a:txBody>
                    <a:bodyPr/>
                    <a:lstStyle/>
                    <a:p>
                      <a:pPr lvl="0" algn="l">
                        <a:lnSpc>
                          <a:spcPct val="100000"/>
                        </a:lnSpc>
                        <a:spcBef>
                          <a:spcPts val="0"/>
                        </a:spcBef>
                        <a:spcAft>
                          <a:spcPts val="0"/>
                        </a:spcAft>
                        <a:buNone/>
                      </a:pPr>
                      <a:r>
                        <a:rPr lang="en-US" sz="1000" b="0" i="0" u="none" strike="noStrike" noProof="0">
                          <a:solidFill>
                            <a:schemeClr val="tx1"/>
                          </a:solidFill>
                          <a:latin typeface="Arial"/>
                        </a:rPr>
                        <a:t>Enlist GBPO and functional leads' support to review output of the dispositioning process to identify any key gaps in reporting requirements by phase.</a:t>
                      </a:r>
                    </a:p>
                    <a:p>
                      <a:pPr lvl="0" algn="l">
                        <a:lnSpc>
                          <a:spcPct val="100000"/>
                        </a:lnSpc>
                        <a:spcBef>
                          <a:spcPts val="0"/>
                        </a:spcBef>
                        <a:spcAft>
                          <a:spcPts val="0"/>
                        </a:spcAft>
                        <a:buNone/>
                      </a:pPr>
                      <a:endParaRPr lang="en-US" sz="1000" b="0" i="0" u="none" strike="noStrike" noProof="0">
                        <a:solidFill>
                          <a:schemeClr val="tx1"/>
                        </a:solidFill>
                        <a:latin typeface="Arial"/>
                      </a:endParaRPr>
                    </a:p>
                    <a:p>
                      <a:pPr lvl="0">
                        <a:buNone/>
                      </a:pPr>
                      <a:r>
                        <a:rPr lang="en-US" sz="1000" b="0" i="0" u="none" strike="noStrike" noProof="0">
                          <a:solidFill>
                            <a:schemeClr val="tx1"/>
                          </a:solidFill>
                        </a:rPr>
                        <a:t>Dependencies across functional and other horizontal workstreams will be captured in detailed design.</a:t>
                      </a:r>
                    </a:p>
                    <a:p>
                      <a:pPr lvl="0">
                        <a:buNone/>
                      </a:pPr>
                      <a:endParaRPr lang="en-US" sz="1000" b="0" i="0" u="none" strike="noStrike" noProof="0">
                        <a:solidFill>
                          <a:schemeClr val="tx1"/>
                        </a:solidFill>
                      </a:endParaRPr>
                    </a:p>
                    <a:p>
                      <a:pPr lvl="0">
                        <a:buNone/>
                      </a:pPr>
                      <a:r>
                        <a:rPr lang="en-US" sz="1000" b="0" i="0" u="none" strike="noStrike" noProof="0">
                          <a:solidFill>
                            <a:schemeClr val="tx1"/>
                          </a:solidFill>
                          <a:latin typeface="Arial"/>
                        </a:rPr>
                        <a:t>Finalize the data integration approach to ingest module level data into Transcend. </a:t>
                      </a:r>
                      <a:r>
                        <a:rPr lang="en-US" sz="1000" b="0" i="1" u="none" strike="noStrike" noProof="0">
                          <a:solidFill>
                            <a:schemeClr val="tx1"/>
                          </a:solidFill>
                          <a:latin typeface="Arial"/>
                        </a:rPr>
                        <a:t>Note: Data to be ingested into Transcend will be prioritized based on reporting and analytic needs</a:t>
                      </a:r>
                      <a:endParaRPr lang="en-US" i="1">
                        <a:solidFill>
                          <a:schemeClr val="tx1"/>
                        </a:solidFill>
                      </a:endParaRPr>
                    </a:p>
                  </a:txBody>
                  <a:tcPr/>
                </a:tc>
                <a:tc>
                  <a:txBody>
                    <a:bodyPr/>
                    <a:lstStyle/>
                    <a:p>
                      <a:pPr lvl="0">
                        <a:buNone/>
                      </a:pPr>
                      <a:r>
                        <a:rPr lang="en-US" sz="1000"/>
                        <a:t>GBPO and functional leads have provided the initial list of reporting requirements. Exception based reporting user stories expected to be captured by functional leads during detailed design.</a:t>
                      </a:r>
                    </a:p>
                    <a:p>
                      <a:pPr lvl="0">
                        <a:buNone/>
                      </a:pPr>
                      <a:endParaRPr lang="en-US" sz="1000"/>
                    </a:p>
                  </a:txBody>
                  <a:tcPr/>
                </a:tc>
                <a:extLst>
                  <a:ext uri="{0D108BD9-81ED-4DB2-BD59-A6C34878D82A}">
                    <a16:rowId xmlns:a16="http://schemas.microsoft.com/office/drawing/2014/main" val="1104034718"/>
                  </a:ext>
                </a:extLst>
              </a:tr>
              <a:tr h="1479826">
                <a:tc>
                  <a:txBody>
                    <a:bodyPr/>
                    <a:lstStyle/>
                    <a:p>
                      <a:pPr lvl="0">
                        <a:buNone/>
                      </a:pPr>
                      <a:r>
                        <a:rPr lang="en-US" sz="1000"/>
                        <a:t>Oracle OOTB capability evaluation</a:t>
                      </a:r>
                    </a:p>
                  </a:txBody>
                  <a:tcPr/>
                </a:tc>
                <a:tc>
                  <a:txBody>
                    <a:bodyPr/>
                    <a:lstStyle/>
                    <a:p>
                      <a:pPr lvl="0">
                        <a:buNone/>
                      </a:pPr>
                      <a:r>
                        <a:rPr lang="en-US" sz="1000"/>
                        <a:t>Oracle OOTB reporting capabilities assessment not completed to confirm that NO GAPS exist to support the critical to finance business close processes.</a:t>
                      </a:r>
                    </a:p>
                    <a:p>
                      <a:pPr lvl="0">
                        <a:buNone/>
                      </a:pPr>
                      <a:endParaRPr lang="en-US" sz="1000"/>
                    </a:p>
                    <a:p>
                      <a:pPr lvl="0">
                        <a:buNone/>
                      </a:pPr>
                      <a:r>
                        <a:rPr lang="en-US" sz="1000"/>
                        <a:t>Any custom development by reporting teams will take time and may affect the overall timeline of the subsequent phases of the program</a:t>
                      </a:r>
                    </a:p>
                    <a:p>
                      <a:pPr lvl="0">
                        <a:buNone/>
                      </a:pPr>
                      <a:endParaRPr lang="en-US" sz="1000"/>
                    </a:p>
                  </a:txBody>
                  <a:tcPr/>
                </a:tc>
                <a:tc>
                  <a:txBody>
                    <a:bodyPr/>
                    <a:lstStyle/>
                    <a:p>
                      <a:pPr lvl="0" algn="l">
                        <a:lnSpc>
                          <a:spcPct val="100000"/>
                        </a:lnSpc>
                        <a:spcBef>
                          <a:spcPts val="0"/>
                        </a:spcBef>
                        <a:spcAft>
                          <a:spcPts val="0"/>
                        </a:spcAft>
                        <a:buNone/>
                      </a:pPr>
                      <a:r>
                        <a:rPr lang="en-US" sz="1000" b="0" i="0" u="none" strike="noStrike" noProof="0">
                          <a:latin typeface="Arial"/>
                        </a:rPr>
                        <a:t>User stories for critical to finance business close processes are captured and will be prioritized during the dispositioning process.</a:t>
                      </a:r>
                    </a:p>
                    <a:p>
                      <a:pPr lvl="0" algn="l">
                        <a:lnSpc>
                          <a:spcPct val="100000"/>
                        </a:lnSpc>
                        <a:spcBef>
                          <a:spcPts val="0"/>
                        </a:spcBef>
                        <a:spcAft>
                          <a:spcPts val="0"/>
                        </a:spcAft>
                        <a:buNone/>
                      </a:pPr>
                      <a:endParaRPr lang="en-US" sz="1000" b="0" i="0" u="none" strike="noStrike" noProof="0">
                        <a:latin typeface="Arial"/>
                      </a:endParaRPr>
                    </a:p>
                    <a:p>
                      <a:pPr lvl="0" algn="l">
                        <a:lnSpc>
                          <a:spcPct val="100000"/>
                        </a:lnSpc>
                        <a:spcBef>
                          <a:spcPts val="0"/>
                        </a:spcBef>
                        <a:spcAft>
                          <a:spcPts val="0"/>
                        </a:spcAft>
                        <a:buNone/>
                      </a:pPr>
                      <a:r>
                        <a:rPr lang="en-US" sz="1000" b="0" i="0" u="none" strike="noStrike" noProof="0">
                          <a:latin typeface="Arial"/>
                        </a:rPr>
                        <a:t>Oracle custom reports to be evaluated to fit any gaps identified. Discussions to be planned with GBPOs/functional leads to evaluate process changes before investing in custom reports</a:t>
                      </a:r>
                    </a:p>
                    <a:p>
                      <a:pPr lvl="0" algn="l">
                        <a:lnSpc>
                          <a:spcPct val="100000"/>
                        </a:lnSpc>
                        <a:spcBef>
                          <a:spcPts val="0"/>
                        </a:spcBef>
                        <a:spcAft>
                          <a:spcPts val="0"/>
                        </a:spcAft>
                        <a:buNone/>
                      </a:pPr>
                      <a:endParaRPr lang="en-US" sz="1000" b="0" i="0" u="none" strike="noStrike" noProof="0">
                        <a:latin typeface="Arial"/>
                      </a:endParaRPr>
                    </a:p>
                    <a:p>
                      <a:pPr lvl="0" algn="l">
                        <a:lnSpc>
                          <a:spcPct val="100000"/>
                        </a:lnSpc>
                        <a:spcBef>
                          <a:spcPts val="0"/>
                        </a:spcBef>
                        <a:spcAft>
                          <a:spcPts val="0"/>
                        </a:spcAft>
                        <a:buNone/>
                      </a:pPr>
                      <a:r>
                        <a:rPr lang="en-US" sz="1000" b="0" i="0" u="none" strike="noStrike" noProof="0">
                          <a:latin typeface="Arial"/>
                        </a:rPr>
                        <a:t>Only exception based complex operational reporting (Ex: data from multiple systems) to be prioritized for Transcend</a:t>
                      </a:r>
                    </a:p>
                  </a:txBody>
                  <a:tcPr/>
                </a:tc>
                <a:tc>
                  <a:txBody>
                    <a:bodyPr/>
                    <a:lstStyle/>
                    <a:p>
                      <a:pPr lvl="0">
                        <a:buNone/>
                      </a:pPr>
                      <a:endParaRPr lang="en-US" sz="1000"/>
                    </a:p>
                  </a:txBody>
                  <a:tcPr/>
                </a:tc>
                <a:extLst>
                  <a:ext uri="{0D108BD9-81ED-4DB2-BD59-A6C34878D82A}">
                    <a16:rowId xmlns:a16="http://schemas.microsoft.com/office/drawing/2014/main" val="978532022"/>
                  </a:ext>
                </a:extLst>
              </a:tr>
            </a:tbl>
          </a:graphicData>
        </a:graphic>
      </p:graphicFrame>
      <p:grpSp>
        <p:nvGrpSpPr>
          <p:cNvPr id="8" name="Group 7">
            <a:extLst>
              <a:ext uri="{FF2B5EF4-FFF2-40B4-BE49-F238E27FC236}">
                <a16:creationId xmlns:a16="http://schemas.microsoft.com/office/drawing/2014/main" id="{4EA5FF2B-5A33-4811-A049-B6F796C2AC92}"/>
              </a:ext>
            </a:extLst>
          </p:cNvPr>
          <p:cNvGrpSpPr/>
          <p:nvPr/>
        </p:nvGrpSpPr>
        <p:grpSpPr>
          <a:xfrm>
            <a:off x="10515108" y="91017"/>
            <a:ext cx="384443" cy="564847"/>
            <a:chOff x="10031310" y="132997"/>
            <a:chExt cx="384443" cy="564847"/>
          </a:xfrm>
        </p:grpSpPr>
        <p:sp>
          <p:nvSpPr>
            <p:cNvPr id="9" name="Flowchart: Connector 8">
              <a:extLst>
                <a:ext uri="{FF2B5EF4-FFF2-40B4-BE49-F238E27FC236}">
                  <a16:creationId xmlns:a16="http://schemas.microsoft.com/office/drawing/2014/main" id="{DCF992C1-B335-4D4A-B3B5-CE161078B978}"/>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0" name="Graphic 9" descr="Microphone with solid fill">
              <a:extLst>
                <a:ext uri="{FF2B5EF4-FFF2-40B4-BE49-F238E27FC236}">
                  <a16:creationId xmlns:a16="http://schemas.microsoft.com/office/drawing/2014/main" id="{C59262E3-D9D6-4601-A6B3-152B6F39DA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52331" y="225755"/>
              <a:ext cx="363422" cy="363422"/>
            </a:xfrm>
            <a:prstGeom prst="rect">
              <a:avLst/>
            </a:prstGeom>
          </p:spPr>
        </p:pic>
      </p:grpSp>
      <p:sp>
        <p:nvSpPr>
          <p:cNvPr id="11" name="TextBox 10">
            <a:extLst>
              <a:ext uri="{FF2B5EF4-FFF2-40B4-BE49-F238E27FC236}">
                <a16:creationId xmlns:a16="http://schemas.microsoft.com/office/drawing/2014/main" id="{EDCA4315-5885-4B41-861F-0E38BDB8A888}"/>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Arthi</a:t>
            </a:r>
          </a:p>
        </p:txBody>
      </p:sp>
    </p:spTree>
    <p:extLst>
      <p:ext uri="{BB962C8B-B14F-4D97-AF65-F5344CB8AC3E}">
        <p14:creationId xmlns:p14="http://schemas.microsoft.com/office/powerpoint/2010/main" val="1872149859"/>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95B0B0-9F66-4F37-9F76-D399FAF915D2}"/>
              </a:ext>
            </a:extLst>
          </p:cNvPr>
          <p:cNvGraphicFramePr>
            <a:graphicFrameLocks noGrp="1"/>
          </p:cNvGraphicFramePr>
          <p:nvPr/>
        </p:nvGraphicFramePr>
        <p:xfrm>
          <a:off x="989632" y="1105325"/>
          <a:ext cx="10873893" cy="3260830"/>
        </p:xfrm>
        <a:graphic>
          <a:graphicData uri="http://schemas.openxmlformats.org/drawingml/2006/table">
            <a:tbl>
              <a:tblPr firstRow="1" bandRow="1">
                <a:effectLst/>
              </a:tblPr>
              <a:tblGrid>
                <a:gridCol w="890008">
                  <a:extLst>
                    <a:ext uri="{9D8B030D-6E8A-4147-A177-3AD203B41FA5}">
                      <a16:colId xmlns:a16="http://schemas.microsoft.com/office/drawing/2014/main" val="1697253144"/>
                    </a:ext>
                  </a:extLst>
                </a:gridCol>
                <a:gridCol w="729996">
                  <a:extLst>
                    <a:ext uri="{9D8B030D-6E8A-4147-A177-3AD203B41FA5}">
                      <a16:colId xmlns:a16="http://schemas.microsoft.com/office/drawing/2014/main" val="3542166826"/>
                    </a:ext>
                  </a:extLst>
                </a:gridCol>
                <a:gridCol w="794074">
                  <a:extLst>
                    <a:ext uri="{9D8B030D-6E8A-4147-A177-3AD203B41FA5}">
                      <a16:colId xmlns:a16="http://schemas.microsoft.com/office/drawing/2014/main" val="3404016414"/>
                    </a:ext>
                  </a:extLst>
                </a:gridCol>
                <a:gridCol w="654575">
                  <a:extLst>
                    <a:ext uri="{9D8B030D-6E8A-4147-A177-3AD203B41FA5}">
                      <a16:colId xmlns:a16="http://schemas.microsoft.com/office/drawing/2014/main" val="3709719172"/>
                    </a:ext>
                  </a:extLst>
                </a:gridCol>
                <a:gridCol w="685176">
                  <a:extLst>
                    <a:ext uri="{9D8B030D-6E8A-4147-A177-3AD203B41FA5}">
                      <a16:colId xmlns:a16="http://schemas.microsoft.com/office/drawing/2014/main" val="3473839657"/>
                    </a:ext>
                  </a:extLst>
                </a:gridCol>
                <a:gridCol w="890008">
                  <a:extLst>
                    <a:ext uri="{9D8B030D-6E8A-4147-A177-3AD203B41FA5}">
                      <a16:colId xmlns:a16="http://schemas.microsoft.com/office/drawing/2014/main" val="4046235309"/>
                    </a:ext>
                  </a:extLst>
                </a:gridCol>
                <a:gridCol w="890008">
                  <a:extLst>
                    <a:ext uri="{9D8B030D-6E8A-4147-A177-3AD203B41FA5}">
                      <a16:colId xmlns:a16="http://schemas.microsoft.com/office/drawing/2014/main" val="328144012"/>
                    </a:ext>
                  </a:extLst>
                </a:gridCol>
                <a:gridCol w="890008">
                  <a:extLst>
                    <a:ext uri="{9D8B030D-6E8A-4147-A177-3AD203B41FA5}">
                      <a16:colId xmlns:a16="http://schemas.microsoft.com/office/drawing/2014/main" val="3349410564"/>
                    </a:ext>
                  </a:extLst>
                </a:gridCol>
                <a:gridCol w="890008">
                  <a:extLst>
                    <a:ext uri="{9D8B030D-6E8A-4147-A177-3AD203B41FA5}">
                      <a16:colId xmlns:a16="http://schemas.microsoft.com/office/drawing/2014/main" val="338043360"/>
                    </a:ext>
                  </a:extLst>
                </a:gridCol>
                <a:gridCol w="890008">
                  <a:extLst>
                    <a:ext uri="{9D8B030D-6E8A-4147-A177-3AD203B41FA5}">
                      <a16:colId xmlns:a16="http://schemas.microsoft.com/office/drawing/2014/main" val="1251438489"/>
                    </a:ext>
                  </a:extLst>
                </a:gridCol>
                <a:gridCol w="890008">
                  <a:extLst>
                    <a:ext uri="{9D8B030D-6E8A-4147-A177-3AD203B41FA5}">
                      <a16:colId xmlns:a16="http://schemas.microsoft.com/office/drawing/2014/main" val="3783861326"/>
                    </a:ext>
                  </a:extLst>
                </a:gridCol>
                <a:gridCol w="890008">
                  <a:extLst>
                    <a:ext uri="{9D8B030D-6E8A-4147-A177-3AD203B41FA5}">
                      <a16:colId xmlns:a16="http://schemas.microsoft.com/office/drawing/2014/main" val="1154476402"/>
                    </a:ext>
                  </a:extLst>
                </a:gridCol>
                <a:gridCol w="890008">
                  <a:extLst>
                    <a:ext uri="{9D8B030D-6E8A-4147-A177-3AD203B41FA5}">
                      <a16:colId xmlns:a16="http://schemas.microsoft.com/office/drawing/2014/main" val="3789046489"/>
                    </a:ext>
                  </a:extLst>
                </a:gridCol>
              </a:tblGrid>
              <a:tr h="297648">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M4 </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defRPr/>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9397139"/>
                  </a:ext>
                </a:extLst>
              </a:tr>
              <a:tr h="227637">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Sep</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7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83851261"/>
                  </a:ext>
                </a:extLst>
              </a:tr>
              <a:tr h="2735545">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317696"/>
                  </a:ext>
                </a:extLst>
              </a:tr>
            </a:tbl>
          </a:graphicData>
        </a:graphic>
      </p:graphicFrame>
      <p:sp>
        <p:nvSpPr>
          <p:cNvPr id="5" name="Title 4">
            <a:extLst>
              <a:ext uri="{FF2B5EF4-FFF2-40B4-BE49-F238E27FC236}">
                <a16:creationId xmlns:a16="http://schemas.microsoft.com/office/drawing/2014/main" id="{9862533F-B82C-4A66-BD9B-4DA8E071E103}"/>
              </a:ext>
            </a:extLst>
          </p:cNvPr>
          <p:cNvSpPr>
            <a:spLocks noGrp="1"/>
          </p:cNvSpPr>
          <p:nvPr>
            <p:ph type="title"/>
          </p:nvPr>
        </p:nvSpPr>
        <p:spPr>
          <a:xfrm>
            <a:off x="161131" y="101016"/>
            <a:ext cx="7731861" cy="462390"/>
          </a:xfrm>
        </p:spPr>
        <p:txBody>
          <a:bodyPr vert="horz" lIns="0" tIns="0" rIns="0" bIns="0" rtlCol="0" anchor="t" anchorCtr="0">
            <a:noAutofit/>
          </a:bodyPr>
          <a:lstStyle/>
          <a:p>
            <a:r>
              <a:rPr lang="en-US" sz="1800">
                <a:solidFill>
                  <a:srgbClr val="F3753F"/>
                </a:solidFill>
                <a:latin typeface="+mn-lt"/>
                <a:cs typeface="Arial"/>
              </a:rPr>
              <a:t>Report Dispositioning – Steps and subsequent activities</a:t>
            </a:r>
            <a:endParaRPr lang="en-US" sz="2000">
              <a:latin typeface="+mn-lt"/>
            </a:endParaRPr>
          </a:p>
        </p:txBody>
      </p:sp>
      <p:sp>
        <p:nvSpPr>
          <p:cNvPr id="6" name="Rectangle 5">
            <a:extLst>
              <a:ext uri="{FF2B5EF4-FFF2-40B4-BE49-F238E27FC236}">
                <a16:creationId xmlns:a16="http://schemas.microsoft.com/office/drawing/2014/main" id="{7BB97B4F-266A-4CD3-A43F-BBFB639ACB15}"/>
              </a:ext>
            </a:extLst>
          </p:cNvPr>
          <p:cNvSpPr/>
          <p:nvPr/>
        </p:nvSpPr>
        <p:spPr>
          <a:xfrm>
            <a:off x="9972" y="2801926"/>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8873" tIns="38088" rIns="88873" bIns="380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Reporting Timeline</a:t>
            </a:r>
          </a:p>
        </p:txBody>
      </p:sp>
      <p:sp>
        <p:nvSpPr>
          <p:cNvPr id="139" name="Arrow: Right 138">
            <a:extLst>
              <a:ext uri="{FF2B5EF4-FFF2-40B4-BE49-F238E27FC236}">
                <a16:creationId xmlns:a16="http://schemas.microsoft.com/office/drawing/2014/main" id="{0F9F70DC-1444-42D4-96FB-20545947600D}"/>
              </a:ext>
            </a:extLst>
          </p:cNvPr>
          <p:cNvSpPr/>
          <p:nvPr/>
        </p:nvSpPr>
        <p:spPr bwMode="gray">
          <a:xfrm>
            <a:off x="986318" y="1686314"/>
            <a:ext cx="1746607" cy="24841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88873" tIns="88873" rIns="88873" bIns="88873" rtlCol="0" anchor="ctr"/>
          <a:lstStyle/>
          <a:p>
            <a:pPr marL="0" marR="0" lvl="0" indent="0" defTabSz="914120" rtl="0" eaLnBrk="1" fontAlgn="auto" latinLnBrk="0" hangingPunct="1">
              <a:lnSpc>
                <a:spcPct val="106000"/>
              </a:lnSpc>
              <a:spcBef>
                <a:spcPts val="0"/>
              </a:spcBef>
              <a:spcAft>
                <a:spcPts val="0"/>
              </a:spcAft>
              <a:buClrTx/>
              <a:buSzTx/>
              <a:buFontTx/>
              <a:buNone/>
              <a:tabLst/>
              <a:defRPr/>
            </a:pPr>
            <a:r>
              <a:rPr kumimoji="0" lang="en-US" sz="700" b="1" i="0" u="none" strike="noStrike" kern="1200" cap="none" spc="0" normalizeH="0" baseline="0" noProof="0" dirty="0">
                <a:ln>
                  <a:noFill/>
                </a:ln>
                <a:solidFill>
                  <a:schemeClr val="accent6"/>
                </a:solidFill>
                <a:effectLst/>
                <a:uLnTx/>
                <a:uFillTx/>
                <a:latin typeface="Barlow"/>
                <a:ea typeface="Open Sans" panose="020B0606030504020204" pitchFamily="34" charset="0"/>
                <a:cs typeface="+mn-cs"/>
              </a:rPr>
              <a:t>Gather the reporting requirement list from </a:t>
            </a:r>
          </a:p>
        </p:txBody>
      </p:sp>
      <p:grpSp>
        <p:nvGrpSpPr>
          <p:cNvPr id="18" name="Group 17">
            <a:extLst>
              <a:ext uri="{FF2B5EF4-FFF2-40B4-BE49-F238E27FC236}">
                <a16:creationId xmlns:a16="http://schemas.microsoft.com/office/drawing/2014/main" id="{09594886-980D-415C-AB93-EE971DBB14CC}"/>
              </a:ext>
            </a:extLst>
          </p:cNvPr>
          <p:cNvGrpSpPr/>
          <p:nvPr/>
        </p:nvGrpSpPr>
        <p:grpSpPr>
          <a:xfrm>
            <a:off x="933980" y="6201770"/>
            <a:ext cx="4053728" cy="533422"/>
            <a:chOff x="5817907" y="249305"/>
            <a:chExt cx="4054963" cy="533584"/>
          </a:xfrm>
        </p:grpSpPr>
        <p:sp>
          <p:nvSpPr>
            <p:cNvPr id="16" name="Rectangle 15">
              <a:extLst>
                <a:ext uri="{FF2B5EF4-FFF2-40B4-BE49-F238E27FC236}">
                  <a16:creationId xmlns:a16="http://schemas.microsoft.com/office/drawing/2014/main" id="{4B2C2CD4-FCBE-4C3B-8AEB-B14437868F7B}"/>
                </a:ext>
              </a:extLst>
            </p:cNvPr>
            <p:cNvSpPr/>
            <p:nvPr/>
          </p:nvSpPr>
          <p:spPr>
            <a:xfrm>
              <a:off x="5817907" y="381386"/>
              <a:ext cx="4054963" cy="401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24" tIns="182824" rIns="182824" bIns="18282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688D2B30-0A8C-4969-9109-4C9E3C9A84EF}"/>
                </a:ext>
              </a:extLst>
            </p:cNvPr>
            <p:cNvSpPr txBox="1"/>
            <p:nvPr/>
          </p:nvSpPr>
          <p:spPr>
            <a:xfrm>
              <a:off x="6902021" y="249305"/>
              <a:ext cx="1886735" cy="246221"/>
            </a:xfrm>
            <a:prstGeom prst="rect">
              <a:avLst/>
            </a:prstGeom>
            <a:solidFill>
              <a:schemeClr val="bg1"/>
            </a:solidFill>
          </p:spPr>
          <p:txBody>
            <a:bodyPr wrap="none" lIns="88873" tIns="38088" rIns="88873" bIns="38088"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Solution Lifecycle Stages</a:t>
              </a:r>
            </a:p>
          </p:txBody>
        </p:sp>
        <p:grpSp>
          <p:nvGrpSpPr>
            <p:cNvPr id="15" name="Group 14">
              <a:extLst>
                <a:ext uri="{FF2B5EF4-FFF2-40B4-BE49-F238E27FC236}">
                  <a16:creationId xmlns:a16="http://schemas.microsoft.com/office/drawing/2014/main" id="{B4EF3D57-8B79-4B8B-A8AC-0CBE794500CE}"/>
                </a:ext>
              </a:extLst>
            </p:cNvPr>
            <p:cNvGrpSpPr/>
            <p:nvPr/>
          </p:nvGrpSpPr>
          <p:grpSpPr>
            <a:xfrm>
              <a:off x="5942055" y="512665"/>
              <a:ext cx="3811845" cy="178197"/>
              <a:chOff x="5942055" y="512665"/>
              <a:chExt cx="3811845" cy="178197"/>
            </a:xfrm>
          </p:grpSpPr>
          <p:sp>
            <p:nvSpPr>
              <p:cNvPr id="172" name="Arrow: Right 171">
                <a:extLst>
                  <a:ext uri="{FF2B5EF4-FFF2-40B4-BE49-F238E27FC236}">
                    <a16:creationId xmlns:a16="http://schemas.microsoft.com/office/drawing/2014/main" id="{6E658FA9-FAAF-40EB-AF36-DE95DF9A8D09}"/>
                  </a:ext>
                </a:extLst>
              </p:cNvPr>
              <p:cNvSpPr/>
              <p:nvPr/>
            </p:nvSpPr>
            <p:spPr bwMode="gray">
              <a:xfrm>
                <a:off x="5942055" y="512665"/>
                <a:ext cx="11887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Imagine</a:t>
                </a:r>
              </a:p>
            </p:txBody>
          </p:sp>
          <p:sp>
            <p:nvSpPr>
              <p:cNvPr id="173" name="Arrow: Right 172">
                <a:extLst>
                  <a:ext uri="{FF2B5EF4-FFF2-40B4-BE49-F238E27FC236}">
                    <a16:creationId xmlns:a16="http://schemas.microsoft.com/office/drawing/2014/main" id="{4D6F562B-E23C-4F16-B1EC-D765F7F2CCBC}"/>
                  </a:ext>
                </a:extLst>
              </p:cNvPr>
              <p:cNvSpPr/>
              <p:nvPr/>
            </p:nvSpPr>
            <p:spPr bwMode="gray">
              <a:xfrm>
                <a:off x="7253617" y="512665"/>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Deliver</a:t>
                </a:r>
              </a:p>
            </p:txBody>
          </p:sp>
          <p:sp>
            <p:nvSpPr>
              <p:cNvPr id="174" name="Arrow: Right 173">
                <a:extLst>
                  <a:ext uri="{FF2B5EF4-FFF2-40B4-BE49-F238E27FC236}">
                    <a16:creationId xmlns:a16="http://schemas.microsoft.com/office/drawing/2014/main" id="{7DF6E1F2-D80A-45BE-A321-DAEE007E077D}"/>
                  </a:ext>
                </a:extLst>
              </p:cNvPr>
              <p:cNvSpPr/>
              <p:nvPr/>
            </p:nvSpPr>
            <p:spPr bwMode="gray">
              <a:xfrm>
                <a:off x="8565180" y="512665"/>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Run</a:t>
                </a:r>
              </a:p>
            </p:txBody>
          </p:sp>
        </p:grpSp>
      </p:grpSp>
      <p:grpSp>
        <p:nvGrpSpPr>
          <p:cNvPr id="24" name="Group 23">
            <a:extLst>
              <a:ext uri="{FF2B5EF4-FFF2-40B4-BE49-F238E27FC236}">
                <a16:creationId xmlns:a16="http://schemas.microsoft.com/office/drawing/2014/main" id="{6AD68619-66C8-4102-86EB-C48137788FB4}"/>
              </a:ext>
            </a:extLst>
          </p:cNvPr>
          <p:cNvGrpSpPr/>
          <p:nvPr/>
        </p:nvGrpSpPr>
        <p:grpSpPr>
          <a:xfrm>
            <a:off x="6096000" y="2698293"/>
            <a:ext cx="3268779" cy="207266"/>
            <a:chOff x="4628971" y="2874068"/>
            <a:chExt cx="1758247" cy="188245"/>
          </a:xfrm>
        </p:grpSpPr>
        <p:sp>
          <p:nvSpPr>
            <p:cNvPr id="161" name="Arrow: Right 160">
              <a:extLst>
                <a:ext uri="{FF2B5EF4-FFF2-40B4-BE49-F238E27FC236}">
                  <a16:creationId xmlns:a16="http://schemas.microsoft.com/office/drawing/2014/main" id="{957E9D75-71CA-4BDE-B1B8-16936E82174A}"/>
                </a:ext>
              </a:extLst>
            </p:cNvPr>
            <p:cNvSpPr/>
            <p:nvPr/>
          </p:nvSpPr>
          <p:spPr bwMode="gray">
            <a:xfrm>
              <a:off x="5214810" y="2887858"/>
              <a:ext cx="441761" cy="165076"/>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 – 1A</a:t>
              </a:r>
            </a:p>
          </p:txBody>
        </p:sp>
        <p:sp>
          <p:nvSpPr>
            <p:cNvPr id="164" name="Arrow: Right 163">
              <a:extLst>
                <a:ext uri="{FF2B5EF4-FFF2-40B4-BE49-F238E27FC236}">
                  <a16:creationId xmlns:a16="http://schemas.microsoft.com/office/drawing/2014/main" id="{B7118837-CB5E-450E-A5FA-8E4EF0D7D5F8}"/>
                </a:ext>
              </a:extLst>
            </p:cNvPr>
            <p:cNvSpPr/>
            <p:nvPr/>
          </p:nvSpPr>
          <p:spPr bwMode="gray">
            <a:xfrm>
              <a:off x="4628971" y="2874068"/>
              <a:ext cx="358956" cy="175711"/>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INT1 – 1A</a:t>
              </a:r>
            </a:p>
          </p:txBody>
        </p:sp>
        <p:sp>
          <p:nvSpPr>
            <p:cNvPr id="167" name="Star: 5 Points 166">
              <a:extLst>
                <a:ext uri="{FF2B5EF4-FFF2-40B4-BE49-F238E27FC236}">
                  <a16:creationId xmlns:a16="http://schemas.microsoft.com/office/drawing/2014/main" id="{AC927133-42C8-40DB-8806-4FE526D541DC}"/>
                </a:ext>
              </a:extLst>
            </p:cNvPr>
            <p:cNvSpPr/>
            <p:nvPr/>
          </p:nvSpPr>
          <p:spPr>
            <a:xfrm>
              <a:off x="6204338" y="2879013"/>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ERP Go Live  </a:t>
              </a: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46" name="Arrow: Right 82">
            <a:extLst>
              <a:ext uri="{FF2B5EF4-FFF2-40B4-BE49-F238E27FC236}">
                <a16:creationId xmlns:a16="http://schemas.microsoft.com/office/drawing/2014/main" id="{76D5B1DA-432D-4C1A-B2ED-15C8D72C78D5}"/>
              </a:ext>
            </a:extLst>
          </p:cNvPr>
          <p:cNvSpPr/>
          <p:nvPr/>
        </p:nvSpPr>
        <p:spPr bwMode="gray">
          <a:xfrm>
            <a:off x="4429268" y="2703446"/>
            <a:ext cx="1550880" cy="17562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pPr>
            <a:r>
              <a:rPr lang="en-US" sz="800" b="1">
                <a:solidFill>
                  <a:srgbClr val="000000"/>
                </a:solidFill>
                <a:latin typeface="Barlow"/>
                <a:ea typeface="Open Sans" panose="020B0606030504020204" pitchFamily="34" charset="0"/>
              </a:rPr>
              <a:t>Development Sprint – 1A</a:t>
            </a:r>
          </a:p>
        </p:txBody>
      </p:sp>
      <p:sp>
        <p:nvSpPr>
          <p:cNvPr id="55" name="Arrow: Right 54">
            <a:extLst>
              <a:ext uri="{FF2B5EF4-FFF2-40B4-BE49-F238E27FC236}">
                <a16:creationId xmlns:a16="http://schemas.microsoft.com/office/drawing/2014/main" id="{ACA277A9-9766-4583-ACD8-7B92D03614CA}"/>
              </a:ext>
            </a:extLst>
          </p:cNvPr>
          <p:cNvSpPr/>
          <p:nvPr/>
        </p:nvSpPr>
        <p:spPr bwMode="gray">
          <a:xfrm>
            <a:off x="3049458" y="2065255"/>
            <a:ext cx="981063" cy="184024"/>
          </a:xfrm>
          <a:prstGeom prst="rightArrow">
            <a:avLst>
              <a:gd name="adj1" fmla="val 100000"/>
              <a:gd name="adj2" fmla="val 23553"/>
            </a:avLst>
          </a:prstGeom>
          <a:solidFill>
            <a:schemeClr val="accent5"/>
          </a:solidFill>
          <a:ln w="19050" algn="ctr">
            <a:solidFill>
              <a:schemeClr val="tx1"/>
            </a:solidFill>
            <a:miter lim="800000"/>
            <a:headEnd/>
            <a:tailEnd/>
          </a:ln>
        </p:spPr>
        <p:txBody>
          <a:bodyPr wrap="none" lIns="0" tIns="0" rIns="0" bIns="0" rtlCol="0" anchor="ctr"/>
          <a:lstStyle/>
          <a:p>
            <a:pPr marL="228530" marR="0" lvl="0" indent="0" defTabSz="914120" rtl="0" eaLnBrk="1" fontAlgn="auto" latinLnBrk="0" hangingPunct="1">
              <a:lnSpc>
                <a:spcPct val="106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56" name="Arrow: Right 55">
            <a:extLst>
              <a:ext uri="{FF2B5EF4-FFF2-40B4-BE49-F238E27FC236}">
                <a16:creationId xmlns:a16="http://schemas.microsoft.com/office/drawing/2014/main" id="{1CFC077F-0196-4B33-835F-10E34C744016}"/>
              </a:ext>
            </a:extLst>
          </p:cNvPr>
          <p:cNvSpPr/>
          <p:nvPr/>
        </p:nvSpPr>
        <p:spPr bwMode="gray">
          <a:xfrm>
            <a:off x="4424638" y="2085021"/>
            <a:ext cx="1550881" cy="175623"/>
          </a:xfrm>
          <a:prstGeom prst="rightArrow">
            <a:avLst>
              <a:gd name="adj1" fmla="val 100000"/>
              <a:gd name="adj2" fmla="val 23553"/>
            </a:avLst>
          </a:prstGeom>
          <a:solidFill>
            <a:schemeClr val="accent5"/>
          </a:solidFill>
          <a:ln w="19050" algn="ctr">
            <a:solidFill>
              <a:schemeClr val="tx1"/>
            </a:solidFill>
            <a:miter lim="800000"/>
            <a:headEnd/>
            <a:tailEnd/>
          </a:ln>
        </p:spPr>
        <p:txBody>
          <a:bodyPr wrap="none" lIns="0" tIns="0" rIns="0" bIns="0" rtlCol="0" anchor="ctr"/>
          <a:lstStyle/>
          <a:p>
            <a:pPr marL="628457" marR="0" lvl="0" indent="0" algn="ctr" defTabSz="914120" rtl="0" eaLnBrk="1" fontAlgn="auto" latinLnBrk="0" hangingPunct="1">
              <a:lnSpc>
                <a:spcPct val="106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7" name="TextBox 6">
            <a:extLst>
              <a:ext uri="{FF2B5EF4-FFF2-40B4-BE49-F238E27FC236}">
                <a16:creationId xmlns:a16="http://schemas.microsoft.com/office/drawing/2014/main" id="{ABA7BBDE-931D-4990-9634-1223C172CD59}"/>
              </a:ext>
            </a:extLst>
          </p:cNvPr>
          <p:cNvSpPr txBox="1"/>
          <p:nvPr/>
        </p:nvSpPr>
        <p:spPr>
          <a:xfrm>
            <a:off x="2680889" y="2356583"/>
            <a:ext cx="1550880" cy="573055"/>
          </a:xfrm>
          <a:prstGeom prst="rect">
            <a:avLst/>
          </a:prstGeom>
          <a:noFill/>
        </p:spPr>
        <p:txBody>
          <a:bodyPr wrap="square" lIns="182880" tIns="182880" rIns="182880" bIns="182880" rtlCol="0" anchor="ctr" anchorCtr="0">
            <a:noAutofit/>
          </a:bodyPr>
          <a:lstStyle/>
          <a:p>
            <a:pPr marL="171450" indent="-171450" algn="l">
              <a:buFont typeface="Arial" panose="020B0604020202020204" pitchFamily="34" charset="0"/>
              <a:buChar cha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Prioritization into phases 1A,1B and 2</a:t>
            </a:r>
          </a:p>
          <a:p>
            <a:pPr marL="171450" indent="-171450" algn="l">
              <a:buFont typeface="Arial" panose="020B0604020202020204" pitchFamily="34" charset="0"/>
              <a:buChar char="•"/>
            </a:pPr>
            <a:r>
              <a:rPr lang="en-US" sz="900">
                <a:solidFill>
                  <a:srgbClr val="000000"/>
                </a:solidFill>
                <a:latin typeface="Barlow"/>
                <a:ea typeface="Open Sans" panose="020B0606030504020204" pitchFamily="34" charset="0"/>
              </a:rPr>
              <a:t>Prioritization within sprint for 1A</a:t>
            </a:r>
            <a:endParaRPr lang="en-US" sz="900"/>
          </a:p>
        </p:txBody>
      </p:sp>
      <p:sp>
        <p:nvSpPr>
          <p:cNvPr id="8" name="TextBox 7">
            <a:extLst>
              <a:ext uri="{FF2B5EF4-FFF2-40B4-BE49-F238E27FC236}">
                <a16:creationId xmlns:a16="http://schemas.microsoft.com/office/drawing/2014/main" id="{EACACDA4-1528-464B-AA8B-F378BDB29507}"/>
              </a:ext>
            </a:extLst>
          </p:cNvPr>
          <p:cNvSpPr txBox="1"/>
          <p:nvPr/>
        </p:nvSpPr>
        <p:spPr>
          <a:xfrm>
            <a:off x="4179309" y="2338845"/>
            <a:ext cx="1921420" cy="161987"/>
          </a:xfrm>
          <a:prstGeom prst="rect">
            <a:avLst/>
          </a:prstGeom>
          <a:noFill/>
        </p:spPr>
        <p:txBody>
          <a:bodyPr wrap="square" lIns="182880" tIns="182880" rIns="182880" bIns="182880" rtlCol="0" anchor="ctr" anchorCtr="0">
            <a:noAutofit/>
          </a:bodyPr>
          <a:lstStyle/>
          <a:p>
            <a:pPr marL="342847" marR="0" lvl="0" indent="-171450" algn="l"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Lean Spec generation</a:t>
            </a:r>
          </a:p>
        </p:txBody>
      </p:sp>
      <p:sp>
        <p:nvSpPr>
          <p:cNvPr id="34" name="TextBox 33">
            <a:extLst>
              <a:ext uri="{FF2B5EF4-FFF2-40B4-BE49-F238E27FC236}">
                <a16:creationId xmlns:a16="http://schemas.microsoft.com/office/drawing/2014/main" id="{1AB66B5B-3DD0-439E-B3EC-3B3B22B975AE}"/>
              </a:ext>
            </a:extLst>
          </p:cNvPr>
          <p:cNvSpPr txBox="1"/>
          <p:nvPr/>
        </p:nvSpPr>
        <p:spPr>
          <a:xfrm>
            <a:off x="4424638" y="2960479"/>
            <a:ext cx="1428660" cy="265385"/>
          </a:xfrm>
          <a:prstGeom prst="rect">
            <a:avLst/>
          </a:prstGeom>
          <a:noFill/>
        </p:spPr>
        <p:txBody>
          <a:bodyPr wrap="square" lIns="182880" tIns="182880" rIns="182880" bIns="182880" rtlCol="0" anchor="ctr" anchorCtr="0">
            <a:noAutofit/>
          </a:bodyPr>
          <a:lstStyle/>
          <a:p>
            <a:pPr marL="342847" marR="0" lvl="0" indent="-171450"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Report Build</a:t>
            </a:r>
          </a:p>
          <a:p>
            <a:pPr marL="342847" marR="0" lvl="0" indent="-171450" defTabSz="91412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900"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TUT and FUT</a:t>
            </a:r>
          </a:p>
        </p:txBody>
      </p:sp>
      <p:sp>
        <p:nvSpPr>
          <p:cNvPr id="26" name="TextBox 25">
            <a:extLst>
              <a:ext uri="{FF2B5EF4-FFF2-40B4-BE49-F238E27FC236}">
                <a16:creationId xmlns:a16="http://schemas.microsoft.com/office/drawing/2014/main" id="{193262D2-6EDA-4A31-94B7-A75F626DDFF0}"/>
              </a:ext>
            </a:extLst>
          </p:cNvPr>
          <p:cNvSpPr txBox="1"/>
          <p:nvPr/>
        </p:nvSpPr>
        <p:spPr>
          <a:xfrm>
            <a:off x="4157003" y="1862362"/>
            <a:ext cx="2286008" cy="193466"/>
          </a:xfrm>
          <a:prstGeom prst="rect">
            <a:avLst/>
          </a:prstGeom>
          <a:noFill/>
        </p:spPr>
        <p:txBody>
          <a:bodyPr wrap="square" lIns="182880" tIns="182880" rIns="182880" bIns="182880" rtlCol="0" anchor="ctr" anchorCtr="0">
            <a:noAutofit/>
          </a:bodyPr>
          <a:lstStyle/>
          <a:p>
            <a:pPr marL="171397" marR="0" lvl="0" algn="l" defTabSz="914120" rtl="0" eaLnBrk="1" fontAlgn="auto" latinLnBrk="0" hangingPunct="1">
              <a:lnSpc>
                <a:spcPct val="106000"/>
              </a:lnSpc>
              <a:spcBef>
                <a:spcPts val="0"/>
              </a:spcBef>
              <a:spcAft>
                <a:spcPts val="0"/>
              </a:spcAft>
              <a:buClrTx/>
              <a:buSzTx/>
              <a:tabLst/>
              <a:defRPr/>
            </a:pPr>
            <a:r>
              <a:rPr kumimoji="0" lang="en-US" sz="9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Deep dive sessions for 1 Reports </a:t>
            </a:r>
          </a:p>
        </p:txBody>
      </p:sp>
      <p:sp>
        <p:nvSpPr>
          <p:cNvPr id="27" name="TextBox 26">
            <a:extLst>
              <a:ext uri="{FF2B5EF4-FFF2-40B4-BE49-F238E27FC236}">
                <a16:creationId xmlns:a16="http://schemas.microsoft.com/office/drawing/2014/main" id="{CD5C991C-4DE4-455D-B2D6-A63AAD7E8D93}"/>
              </a:ext>
            </a:extLst>
          </p:cNvPr>
          <p:cNvSpPr txBox="1"/>
          <p:nvPr/>
        </p:nvSpPr>
        <p:spPr>
          <a:xfrm>
            <a:off x="2499715" y="1791358"/>
            <a:ext cx="2089958" cy="267910"/>
          </a:xfrm>
          <a:prstGeom prst="rect">
            <a:avLst/>
          </a:prstGeom>
          <a:noFill/>
        </p:spPr>
        <p:txBody>
          <a:bodyPr wrap="square" lIns="182880" tIns="182880" rIns="182880" bIns="182880" rtlCol="0" anchor="ctr" anchorCtr="0">
            <a:noAutofit/>
          </a:bodyPr>
          <a:lstStyle/>
          <a:p>
            <a:pPr marL="228530" marR="0" lvl="0" indent="0" defTabSz="914120" rtl="0" eaLnBrk="1" fontAlgn="auto" latinLnBrk="0" hangingPunct="1">
              <a:lnSpc>
                <a:spcPct val="106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Initial dispositioning/analysis</a:t>
            </a:r>
          </a:p>
        </p:txBody>
      </p:sp>
      <p:grpSp>
        <p:nvGrpSpPr>
          <p:cNvPr id="32" name="Group 31">
            <a:extLst>
              <a:ext uri="{FF2B5EF4-FFF2-40B4-BE49-F238E27FC236}">
                <a16:creationId xmlns:a16="http://schemas.microsoft.com/office/drawing/2014/main" id="{6E143077-C069-489A-8C57-30B5F6CCDCCF}"/>
              </a:ext>
            </a:extLst>
          </p:cNvPr>
          <p:cNvGrpSpPr/>
          <p:nvPr/>
        </p:nvGrpSpPr>
        <p:grpSpPr>
          <a:xfrm>
            <a:off x="10515108" y="91017"/>
            <a:ext cx="384443" cy="564847"/>
            <a:chOff x="10031310" y="132997"/>
            <a:chExt cx="384443" cy="564847"/>
          </a:xfrm>
        </p:grpSpPr>
        <p:sp>
          <p:nvSpPr>
            <p:cNvPr id="33" name="Flowchart: Connector 32">
              <a:extLst>
                <a:ext uri="{FF2B5EF4-FFF2-40B4-BE49-F238E27FC236}">
                  <a16:creationId xmlns:a16="http://schemas.microsoft.com/office/drawing/2014/main" id="{91030CDC-FA51-4BAB-97E2-6EFF156CFD8F}"/>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35" name="Graphic 34" descr="Microphone with solid fill">
              <a:extLst>
                <a:ext uri="{FF2B5EF4-FFF2-40B4-BE49-F238E27FC236}">
                  <a16:creationId xmlns:a16="http://schemas.microsoft.com/office/drawing/2014/main" id="{597490CE-5862-44CC-84E1-031D468639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2331" y="225755"/>
              <a:ext cx="363422" cy="363422"/>
            </a:xfrm>
            <a:prstGeom prst="rect">
              <a:avLst/>
            </a:prstGeom>
          </p:spPr>
        </p:pic>
      </p:grpSp>
      <p:sp>
        <p:nvSpPr>
          <p:cNvPr id="36" name="TextBox 35">
            <a:extLst>
              <a:ext uri="{FF2B5EF4-FFF2-40B4-BE49-F238E27FC236}">
                <a16:creationId xmlns:a16="http://schemas.microsoft.com/office/drawing/2014/main" id="{E7613F59-8E2F-4471-97D8-EAA70C50CC14}"/>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Sandeep </a:t>
            </a:r>
          </a:p>
        </p:txBody>
      </p:sp>
      <p:grpSp>
        <p:nvGrpSpPr>
          <p:cNvPr id="38" name="Group 37">
            <a:extLst>
              <a:ext uri="{FF2B5EF4-FFF2-40B4-BE49-F238E27FC236}">
                <a16:creationId xmlns:a16="http://schemas.microsoft.com/office/drawing/2014/main" id="{E56DE2E9-A4A7-4AE1-B8A3-BD0F8F52BBCA}"/>
              </a:ext>
            </a:extLst>
          </p:cNvPr>
          <p:cNvGrpSpPr/>
          <p:nvPr/>
        </p:nvGrpSpPr>
        <p:grpSpPr>
          <a:xfrm>
            <a:off x="11417836" y="1424"/>
            <a:ext cx="914400" cy="279400"/>
            <a:chOff x="11290300" y="1413683"/>
            <a:chExt cx="914400" cy="279400"/>
          </a:xfrm>
        </p:grpSpPr>
        <p:sp>
          <p:nvSpPr>
            <p:cNvPr id="39" name="POWER_USER_STAMP_Draft">
              <a:extLst>
                <a:ext uri="{FF2B5EF4-FFF2-40B4-BE49-F238E27FC236}">
                  <a16:creationId xmlns:a16="http://schemas.microsoft.com/office/drawing/2014/main" id="{265D1D05-9A16-4F27-8716-5445A54DCA2D}"/>
                </a:ext>
              </a:extLst>
            </p:cNvPr>
            <p:cNvSpPr/>
            <p:nvPr>
              <p:custDataLst>
                <p:tags r:id="rId1"/>
              </p:custDataLst>
            </p:nvPr>
          </p:nvSpPr>
          <p:spPr>
            <a:xfrm rot="900000">
              <a:off x="11303000" y="1426383"/>
              <a:ext cx="889000" cy="254000"/>
            </a:xfrm>
            <a:prstGeom prst="roundRect">
              <a:avLst>
                <a:gd name="adj" fmla="val 25000"/>
              </a:avLst>
            </a:prstGeom>
            <a:solidFill>
              <a:schemeClr val="lt1"/>
            </a:solidFill>
            <a:ln w="25400">
              <a:solidFill>
                <a:srgbClr val="FF0000"/>
              </a:solidFill>
            </a:ln>
            <a:extLst>
              <a:ext uri="{31F19639-BCED-4A60-ADC4-E9642A236FB7}">
                <a14:hiddenScene3d xmlns:a14="http://schemas.microsoft.com/office/drawing/2010/main">
                  <a:camera prst="orthographicFront"/>
                  <a:lightRig rig="threePt" dir="t"/>
                </a14:hiddenScene3d>
              </a:ext>
              <a:ext uri="{E45631CC-5BF2-4C18-A39C-3461C7D3F71A}">
                <a14:hiddenSp3d xmlns:a14="http://schemas.microsoft.com/office/drawing/2010/main"/>
              </a:ext>
            </a:ex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1">
              <a:normAutofit fontScale="92500" lnSpcReduction="10000"/>
              <a:sp3d/>
            </a:bodyPr>
            <a:lstStyle/>
            <a:p>
              <a:pPr marL="0" indent="0" algn="ctr" defTabSz="914400" rtl="0" eaLnBrk="1" latinLnBrk="0" hangingPunct="1">
                <a:buNone/>
              </a:pPr>
              <a:r>
                <a:rPr lang="en-US" sz="1600" b="1" i="0" u="none">
                  <a:solidFill>
                    <a:srgbClr val="FF0000"/>
                  </a:solidFill>
                  <a:effectLst>
                    <a:glow>
                      <a:scrgbClr r="0" g="0" b="0"/>
                    </a:glow>
                  </a:effectLst>
                </a:rPr>
                <a:t>DRAFT</a:t>
              </a:r>
            </a:p>
          </p:txBody>
        </p:sp>
        <p:sp>
          <p:nvSpPr>
            <p:cNvPr id="40" name="POWER_USER_STAMP_MASK_PICTURE_TAG_Draft_MaskPicture">
              <a:extLst>
                <a:ext uri="{FF2B5EF4-FFF2-40B4-BE49-F238E27FC236}">
                  <a16:creationId xmlns:a16="http://schemas.microsoft.com/office/drawing/2014/main" id="{FEA5C712-1AAC-4C3D-A9A0-9B78B5527E0B}"/>
                </a:ext>
              </a:extLst>
            </p:cNvPr>
            <p:cNvSpPr/>
            <p:nvPr>
              <p:custDataLst>
                <p:tags r:id="rId2"/>
              </p:custDataLst>
            </p:nvPr>
          </p:nvSpPr>
          <p:spPr>
            <a:xfrm rot="900000">
              <a:off x="11290300" y="1413683"/>
              <a:ext cx="914400" cy="279400"/>
            </a:xfrm>
            <a:prstGeom prst="roundRect">
              <a:avLst>
                <a:gd name="adj" fmla="val 25000"/>
              </a:avLst>
            </a:prstGeom>
            <a:blipFill>
              <a:blip r:embed="rId7"/>
              <a:stretch>
                <a:fillRect/>
              </a:stretch>
            </a:blipFill>
            <a:ln w="12700" cap="flat" cmpd="sng" algn="ctr">
              <a:noFill/>
              <a:prstDash val="solid"/>
              <a:miter lim="800000"/>
            </a:ln>
            <a:effectLst/>
            <a:sp3d/>
            <a:extLst>
              <a:ext uri="{91240B29-F687-4F45-9708-019B960494DF}">
                <a14:hiddenLine xmlns:a14="http://schemas.microsoft.com/office/drawing/2010/main" w="12700" cap="flat" cmpd="sng" algn="ctr">
                  <a:solidFill>
                    <a:prstClr val="black"/>
                  </a:solidFill>
                  <a:prstDash val="solid"/>
                  <a:miter lim="800000"/>
                </a14:hiddenLine>
              </a:ext>
              <a:ext uri="{31F19639-BCED-4A60-ADC4-E9642A236FB7}">
                <a14:hiddenScene3d xmlns:a14="http://schemas.microsoft.com/office/drawing/2010/main">
                  <a:camera prst="orthographicFront"/>
                  <a:lightRig rig="threePt" dir="t"/>
                </a14:hiddenScene3d>
              </a:ext>
            </a:extLst>
          </p:spPr>
          <p:style>
            <a:lnRef idx="2">
              <a:schemeClr val="accent1">
                <a:shade val="50000"/>
              </a:schemeClr>
            </a:lnRef>
            <a:fillRef idx="1">
              <a:schemeClr val="accent1"/>
            </a:fillRef>
            <a:effectRef idx="0">
              <a:schemeClr val="accent1"/>
            </a:effectRef>
            <a:fontRef idx="minor">
              <a:schemeClr val="lt1"/>
            </a:fontRef>
          </p:style>
          <p:txBody>
            <a:bodyPr wrap="square" lIns="182880" tIns="182880" rIns="182880" bIns="182880" rtlCol="0" anchor="ctr" anchorCtr="0">
              <a:noAutofit/>
              <a:sp3d/>
            </a:bodyPr>
            <a:lstStyle/>
            <a:p>
              <a:pPr marL="0" algn="l" defTabSz="914400" rtl="0" eaLnBrk="1" latinLnBrk="0" hangingPunct="1">
                <a:buNone/>
              </a:pPr>
              <a:endParaRPr lang="en-US" b="0" i="0" u="none">
                <a:solidFill>
                  <a:schemeClr val="tx1"/>
                </a:solidFill>
                <a:effectLst>
                  <a:glow>
                    <a:scrgbClr r="0" g="0" b="0"/>
                  </a:glow>
                </a:effectLst>
              </a:endParaRPr>
            </a:p>
          </p:txBody>
        </p:sp>
      </p:grpSp>
      <p:sp>
        <p:nvSpPr>
          <p:cNvPr id="3" name="Arrow: Right 82">
            <a:extLst>
              <a:ext uri="{FF2B5EF4-FFF2-40B4-BE49-F238E27FC236}">
                <a16:creationId xmlns:a16="http://schemas.microsoft.com/office/drawing/2014/main" id="{6FEBB83C-5CB5-74A4-04C6-929BF09A8BDA}"/>
              </a:ext>
            </a:extLst>
          </p:cNvPr>
          <p:cNvSpPr/>
          <p:nvPr/>
        </p:nvSpPr>
        <p:spPr bwMode="gray">
          <a:xfrm>
            <a:off x="2810017" y="3572601"/>
            <a:ext cx="4396473" cy="17562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algn="ctr" defTabSz="914120">
              <a:lnSpc>
                <a:spcPct val="106000"/>
              </a:lnSpc>
            </a:pPr>
            <a:r>
              <a:rPr lang="en-US" sz="800" b="1">
                <a:solidFill>
                  <a:srgbClr val="000000"/>
                </a:solidFill>
                <a:latin typeface="Barlow"/>
                <a:ea typeface="Open Sans"/>
              </a:rPr>
              <a:t>Development Sprint – 1B</a:t>
            </a:r>
            <a:endParaRPr lang="en-US" sz="800" b="1">
              <a:solidFill>
                <a:srgbClr val="000000"/>
              </a:solidFill>
              <a:latin typeface="Barlow"/>
              <a:ea typeface="Open Sans" panose="020B0606030504020204" pitchFamily="34" charset="0"/>
            </a:endParaRPr>
          </a:p>
        </p:txBody>
      </p:sp>
      <p:pic>
        <p:nvPicPr>
          <p:cNvPr id="11" name="Picture 11" descr="A picture containing text, lamp&#10;&#10;Description automatically generated">
            <a:extLst>
              <a:ext uri="{FF2B5EF4-FFF2-40B4-BE49-F238E27FC236}">
                <a16:creationId xmlns:a16="http://schemas.microsoft.com/office/drawing/2014/main" id="{A7F197EF-BCFB-0783-4E0D-2EED148C78D9}"/>
              </a:ext>
            </a:extLst>
          </p:cNvPr>
          <p:cNvPicPr>
            <a:picLocks noChangeAspect="1"/>
          </p:cNvPicPr>
          <p:nvPr/>
        </p:nvPicPr>
        <p:blipFill>
          <a:blip r:embed="rId8"/>
          <a:stretch>
            <a:fillRect/>
          </a:stretch>
        </p:blipFill>
        <p:spPr>
          <a:xfrm>
            <a:off x="11101387" y="3309938"/>
            <a:ext cx="907257" cy="428626"/>
          </a:xfrm>
          <a:prstGeom prst="rect">
            <a:avLst/>
          </a:prstGeom>
        </p:spPr>
      </p:pic>
      <p:sp>
        <p:nvSpPr>
          <p:cNvPr id="13" name="Arrow: Right 12">
            <a:extLst>
              <a:ext uri="{FF2B5EF4-FFF2-40B4-BE49-F238E27FC236}">
                <a16:creationId xmlns:a16="http://schemas.microsoft.com/office/drawing/2014/main" id="{DC4A8061-5A4F-CCAF-7764-40C20D4B70AA}"/>
              </a:ext>
            </a:extLst>
          </p:cNvPr>
          <p:cNvSpPr/>
          <p:nvPr/>
        </p:nvSpPr>
        <p:spPr bwMode="gray">
          <a:xfrm>
            <a:off x="10707010" y="3663595"/>
            <a:ext cx="618878" cy="181756"/>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Barlow"/>
                <a:ea typeface="Open Sans"/>
                <a:cs typeface="+mn-cs"/>
              </a:rPr>
              <a:t>UAT – </a:t>
            </a:r>
            <a:r>
              <a:rPr lang="en-US" sz="800" b="1">
                <a:solidFill>
                  <a:srgbClr val="000000"/>
                </a:solidFill>
                <a:latin typeface="Barlow"/>
                <a:ea typeface="Open Sans"/>
              </a:rPr>
              <a:t>1B</a:t>
            </a:r>
            <a:endParaRPr kumimoji="0" lang="en-US" sz="800" b="1" i="0" u="none" strike="noStrike" kern="1200" cap="none" spc="0" normalizeH="0" baseline="0" noProof="0">
              <a:ln>
                <a:noFill/>
              </a:ln>
              <a:solidFill>
                <a:srgbClr val="000000"/>
              </a:solidFill>
              <a:effectLst/>
              <a:uLnTx/>
              <a:uFillTx/>
              <a:latin typeface="Barlow"/>
              <a:ea typeface="Open Sans" panose="020B0606030504020204" pitchFamily="34" charset="0"/>
              <a:cs typeface="+mn-cs"/>
            </a:endParaRPr>
          </a:p>
        </p:txBody>
      </p:sp>
      <p:sp>
        <p:nvSpPr>
          <p:cNvPr id="41" name="Star: 5 Points 40">
            <a:extLst>
              <a:ext uri="{FF2B5EF4-FFF2-40B4-BE49-F238E27FC236}">
                <a16:creationId xmlns:a16="http://schemas.microsoft.com/office/drawing/2014/main" id="{254F08A6-4067-497A-9D12-884D304CD012}"/>
              </a:ext>
            </a:extLst>
          </p:cNvPr>
          <p:cNvSpPr/>
          <p:nvPr/>
        </p:nvSpPr>
        <p:spPr>
          <a:xfrm>
            <a:off x="9927875" y="2689938"/>
            <a:ext cx="339994" cy="201821"/>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EPM Go Live</a:t>
            </a: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lang="en-US" sz="800" b="1">
              <a:solidFill>
                <a:srgbClr val="000000"/>
              </a:solidFill>
              <a:latin typeface="Arial" panose="020B0604020202020204"/>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a:p>
            <a:pPr marL="112678" marR="0" lvl="0" indent="0" algn="r"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119912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6">
            <a:extLst>
              <a:ext uri="{FF2B5EF4-FFF2-40B4-BE49-F238E27FC236}">
                <a16:creationId xmlns:a16="http://schemas.microsoft.com/office/drawing/2014/main" id="{7CD2986C-B954-40A3-84FC-767E609E9264}"/>
              </a:ext>
            </a:extLst>
          </p:cNvPr>
          <p:cNvSpPr txBox="1">
            <a:spLocks/>
          </p:cNvSpPr>
          <p:nvPr/>
        </p:nvSpPr>
        <p:spPr>
          <a:xfrm>
            <a:off x="692317" y="1619249"/>
            <a:ext cx="11136461" cy="4739641"/>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aphicFrame>
        <p:nvGraphicFramePr>
          <p:cNvPr id="11" name="Diagram 10">
            <a:extLst>
              <a:ext uri="{FF2B5EF4-FFF2-40B4-BE49-F238E27FC236}">
                <a16:creationId xmlns:a16="http://schemas.microsoft.com/office/drawing/2014/main" id="{A0365FE3-D217-4AFE-958D-FF1DEAFB44A5}"/>
              </a:ext>
            </a:extLst>
          </p:cNvPr>
          <p:cNvGraphicFramePr/>
          <p:nvPr/>
        </p:nvGraphicFramePr>
        <p:xfrm>
          <a:off x="1428455" y="1094036"/>
          <a:ext cx="8802025" cy="24327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TextBox 11">
            <a:extLst>
              <a:ext uri="{FF2B5EF4-FFF2-40B4-BE49-F238E27FC236}">
                <a16:creationId xmlns:a16="http://schemas.microsoft.com/office/drawing/2014/main" id="{2F6CACC7-C182-4ECC-BAD7-9AB8746603D3}"/>
              </a:ext>
            </a:extLst>
          </p:cNvPr>
          <p:cNvSpPr txBox="1"/>
          <p:nvPr/>
        </p:nvSpPr>
        <p:spPr>
          <a:xfrm>
            <a:off x="1713083" y="3146007"/>
            <a:ext cx="1413764" cy="600164"/>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Customer data</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Internal data</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Public data</a:t>
            </a:r>
          </a:p>
        </p:txBody>
      </p:sp>
      <p:sp>
        <p:nvSpPr>
          <p:cNvPr id="13" name="TextBox 12">
            <a:extLst>
              <a:ext uri="{FF2B5EF4-FFF2-40B4-BE49-F238E27FC236}">
                <a16:creationId xmlns:a16="http://schemas.microsoft.com/office/drawing/2014/main" id="{CA66D224-B848-4992-9E5E-D219FEBFC36F}"/>
              </a:ext>
            </a:extLst>
          </p:cNvPr>
          <p:cNvSpPr txBox="1"/>
          <p:nvPr/>
        </p:nvSpPr>
        <p:spPr>
          <a:xfrm>
            <a:off x="3154666" y="3124833"/>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High Volume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Low Volume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Batch extracts</a:t>
            </a:r>
          </a:p>
        </p:txBody>
      </p:sp>
      <p:sp>
        <p:nvSpPr>
          <p:cNvPr id="14" name="TextBox 13">
            <a:extLst>
              <a:ext uri="{FF2B5EF4-FFF2-40B4-BE49-F238E27FC236}">
                <a16:creationId xmlns:a16="http://schemas.microsoft.com/office/drawing/2014/main" id="{47329D34-6D0F-417B-BD60-85B74D01DEC3}"/>
              </a:ext>
            </a:extLst>
          </p:cNvPr>
          <p:cNvSpPr txBox="1"/>
          <p:nvPr/>
        </p:nvSpPr>
        <p:spPr>
          <a:xfrm>
            <a:off x="4638520" y="3142096"/>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HTML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Excel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PDF </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Dashboard</a:t>
            </a:r>
          </a:p>
        </p:txBody>
      </p:sp>
      <p:sp>
        <p:nvSpPr>
          <p:cNvPr id="15" name="TextBox 14">
            <a:extLst>
              <a:ext uri="{FF2B5EF4-FFF2-40B4-BE49-F238E27FC236}">
                <a16:creationId xmlns:a16="http://schemas.microsoft.com/office/drawing/2014/main" id="{AFBC559E-16ED-449E-A7B5-BC78A526A679}"/>
              </a:ext>
            </a:extLst>
          </p:cNvPr>
          <p:cNvSpPr txBox="1"/>
          <p:nvPr/>
        </p:nvSpPr>
        <p:spPr>
          <a:xfrm>
            <a:off x="5931069" y="3122302"/>
            <a:ext cx="1298448"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Management</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Transactional</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Period Close</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Analytical</a:t>
            </a:r>
          </a:p>
        </p:txBody>
      </p:sp>
      <p:sp>
        <p:nvSpPr>
          <p:cNvPr id="16" name="TextBox 15">
            <a:extLst>
              <a:ext uri="{FF2B5EF4-FFF2-40B4-BE49-F238E27FC236}">
                <a16:creationId xmlns:a16="http://schemas.microsoft.com/office/drawing/2014/main" id="{5FC502C8-A580-47DF-8F48-E9BBF6F6C5F4}"/>
              </a:ext>
            </a:extLst>
          </p:cNvPr>
          <p:cNvSpPr txBox="1"/>
          <p:nvPr/>
        </p:nvSpPr>
        <p:spPr>
          <a:xfrm>
            <a:off x="7430971" y="3142096"/>
            <a:ext cx="1357874"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Group</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Legal Entity</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Unit</a:t>
            </a:r>
          </a:p>
        </p:txBody>
      </p:sp>
      <p:sp>
        <p:nvSpPr>
          <p:cNvPr id="17" name="TextBox 16">
            <a:extLst>
              <a:ext uri="{FF2B5EF4-FFF2-40B4-BE49-F238E27FC236}">
                <a16:creationId xmlns:a16="http://schemas.microsoft.com/office/drawing/2014/main" id="{78A3631F-301C-49F7-A354-45B6A6124FAC}"/>
              </a:ext>
            </a:extLst>
          </p:cNvPr>
          <p:cNvSpPr txBox="1"/>
          <p:nvPr/>
        </p:nvSpPr>
        <p:spPr>
          <a:xfrm>
            <a:off x="8923305" y="3133773"/>
            <a:ext cx="1591803" cy="769441"/>
          </a:xfrm>
          <a:prstGeom prst="rect">
            <a:avLst/>
          </a:prstGeom>
          <a:noFill/>
        </p:spPr>
        <p:txBody>
          <a:bodyPr wrap="square" rtlCol="0">
            <a:spAutoFit/>
          </a:bodyPr>
          <a:lstStyle/>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Business Functions</a:t>
            </a:r>
          </a:p>
          <a:p>
            <a:pPr marL="171450" lvl="0" indent="-171450">
              <a:buFont typeface="Arial" panose="020B0604020202020204" pitchFamily="34" charset="0"/>
              <a:buChar char="•"/>
            </a:pPr>
            <a:r>
              <a:rPr lang="en-US" sz="1100">
                <a:ea typeface="Verdana" panose="020B0604030504040204" pitchFamily="34" charset="0"/>
                <a:cs typeface="Verdana" panose="020B0604030504040204" pitchFamily="34" charset="0"/>
              </a:rPr>
              <a:t>Power Users Business Users</a:t>
            </a:r>
          </a:p>
        </p:txBody>
      </p:sp>
      <p:sp>
        <p:nvSpPr>
          <p:cNvPr id="4" name="Title 3">
            <a:extLst>
              <a:ext uri="{FF2B5EF4-FFF2-40B4-BE49-F238E27FC236}">
                <a16:creationId xmlns:a16="http://schemas.microsoft.com/office/drawing/2014/main" id="{26735FA1-2D2B-44EE-8EAF-635E3C50391F}"/>
              </a:ext>
            </a:extLst>
          </p:cNvPr>
          <p:cNvSpPr>
            <a:spLocks noGrp="1"/>
          </p:cNvSpPr>
          <p:nvPr>
            <p:ph type="title"/>
          </p:nvPr>
        </p:nvSpPr>
        <p:spPr>
          <a:xfrm>
            <a:off x="575310" y="69094"/>
            <a:ext cx="8127256" cy="813548"/>
          </a:xfrm>
        </p:spPr>
        <p:txBody>
          <a:bodyPr/>
          <a:lstStyle/>
          <a:p>
            <a:r>
              <a:rPr lang="en-US">
                <a:solidFill>
                  <a:srgbClr val="F37440"/>
                </a:solidFill>
                <a:latin typeface="Arial"/>
                <a:cs typeface="Arial"/>
              </a:rPr>
              <a:t>Reporting Guiding principles</a:t>
            </a:r>
            <a:endParaRPr lang="en-US"/>
          </a:p>
        </p:txBody>
      </p:sp>
      <p:sp>
        <p:nvSpPr>
          <p:cNvPr id="5" name="TextBox 4">
            <a:extLst>
              <a:ext uri="{FF2B5EF4-FFF2-40B4-BE49-F238E27FC236}">
                <a16:creationId xmlns:a16="http://schemas.microsoft.com/office/drawing/2014/main" id="{7E5C7139-FFE9-4819-B40C-9E6EF98ECEC3}"/>
              </a:ext>
            </a:extLst>
          </p:cNvPr>
          <p:cNvSpPr txBox="1"/>
          <p:nvPr/>
        </p:nvSpPr>
        <p:spPr>
          <a:xfrm>
            <a:off x="452338" y="1202578"/>
            <a:ext cx="11136461" cy="350315"/>
          </a:xfrm>
          <a:prstGeom prst="rect">
            <a:avLst/>
          </a:prstGeom>
          <a:solidFill>
            <a:schemeClr val="bg1"/>
          </a:solidFill>
        </p:spPr>
        <p:txBody>
          <a:bodyPr wrap="square" lIns="182880" tIns="182880" rIns="182880" bIns="182880" rtlCol="0" anchor="ctr" anchorCtr="0">
            <a:noAutofit/>
          </a:bodyPr>
          <a:lstStyle/>
          <a:p>
            <a:pPr algn="l"/>
            <a:r>
              <a:rPr lang="en-US" sz="1600"/>
              <a:t>The reporting solution is driven by a set of guiding principles that help align the factors involved in the reporting implementation methodology</a:t>
            </a:r>
            <a:br>
              <a:rPr lang="en-US" sz="1800"/>
            </a:br>
            <a:endParaRPr lang="en-US"/>
          </a:p>
        </p:txBody>
      </p:sp>
      <p:graphicFrame>
        <p:nvGraphicFramePr>
          <p:cNvPr id="19" name="Table 2">
            <a:extLst>
              <a:ext uri="{FF2B5EF4-FFF2-40B4-BE49-F238E27FC236}">
                <a16:creationId xmlns:a16="http://schemas.microsoft.com/office/drawing/2014/main" id="{873AB921-CC3E-470F-8423-60A29EA3E4ED}"/>
              </a:ext>
            </a:extLst>
          </p:cNvPr>
          <p:cNvGraphicFramePr>
            <a:graphicFrameLocks noGrp="1"/>
          </p:cNvGraphicFramePr>
          <p:nvPr/>
        </p:nvGraphicFramePr>
        <p:xfrm>
          <a:off x="784997" y="3923008"/>
          <a:ext cx="10622005" cy="2444936"/>
        </p:xfrm>
        <a:graphic>
          <a:graphicData uri="http://schemas.openxmlformats.org/drawingml/2006/table">
            <a:tbl>
              <a:tblPr firstRow="1" bandRow="1">
                <a:tableStyleId>{5C22544A-7EE6-4342-B048-85BDC9FD1C3A}</a:tableStyleId>
              </a:tblPr>
              <a:tblGrid>
                <a:gridCol w="2178540">
                  <a:extLst>
                    <a:ext uri="{9D8B030D-6E8A-4147-A177-3AD203B41FA5}">
                      <a16:colId xmlns:a16="http://schemas.microsoft.com/office/drawing/2014/main" val="3191387373"/>
                    </a:ext>
                  </a:extLst>
                </a:gridCol>
                <a:gridCol w="8443465">
                  <a:extLst>
                    <a:ext uri="{9D8B030D-6E8A-4147-A177-3AD203B41FA5}">
                      <a16:colId xmlns:a16="http://schemas.microsoft.com/office/drawing/2014/main" val="1358470260"/>
                    </a:ext>
                  </a:extLst>
                </a:gridCol>
              </a:tblGrid>
              <a:tr h="35850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200">
                          <a:latin typeface="Verdana" panose="020B0604030504040204" pitchFamily="34" charset="0"/>
                          <a:ea typeface="Verdana" panose="020B0604030504040204" pitchFamily="34" charset="0"/>
                          <a:cs typeface="Verdana" panose="020B0604030504040204" pitchFamily="34" charset="0"/>
                        </a:rPr>
                        <a:t>Principle</a:t>
                      </a: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a:latin typeface="Verdana" panose="020B0604030504040204" pitchFamily="34" charset="0"/>
                          <a:ea typeface="Verdana" panose="020B0604030504040204" pitchFamily="34" charset="0"/>
                          <a:cs typeface="Verdana" panose="020B0604030504040204" pitchFamily="34" charset="0"/>
                        </a:rPr>
                        <a:t>Benefits</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Single source of truth</a:t>
                      </a:r>
                      <a:endParaRPr lang="en-US" sz="1100">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91440" marR="0" lvl="0" indent="-91440" hangingPunct="0">
                        <a:lnSpc>
                          <a:spcPct val="115000"/>
                        </a:lnSpc>
                        <a:spcBef>
                          <a:spcPts val="0"/>
                        </a:spcBef>
                        <a:spcAft>
                          <a:spcPts val="0"/>
                        </a:spcAft>
                        <a:buFont typeface="Arial" pitchFamily="34" charset="0"/>
                        <a:buChar char="•"/>
                        <a:tabLst>
                          <a:tab pos="225425" algn="l"/>
                        </a:tabLst>
                      </a:pPr>
                      <a:r>
                        <a:rPr lang="en-US" sz="1100">
                          <a:effectLst/>
                          <a:latin typeface="Verdana" panose="020B0604030504040204" pitchFamily="34" charset="0"/>
                          <a:ea typeface="Verdana" panose="020B0604030504040204" pitchFamily="34" charset="0"/>
                          <a:cs typeface="Verdana" panose="020B0604030504040204" pitchFamily="34" charset="0"/>
                        </a:rPr>
                        <a:t>Enables true performance measurement and metrics usage across the organization</a:t>
                      </a:r>
                    </a:p>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Provides factual understanding and confidence in reporting </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36057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Information consistency</a:t>
                      </a:r>
                      <a:endParaRPr lang="en-US" sz="1100" b="1">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Drives commonality and consistency in decision-making across disparate functions and levels of the organization</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a:effectLst/>
                          <a:latin typeface="Verdana" panose="020B0604030504040204" pitchFamily="34" charset="0"/>
                          <a:ea typeface="Verdana" panose="020B0604030504040204" pitchFamily="34" charset="0"/>
                          <a:cs typeface="Verdana" panose="020B0604030504040204" pitchFamily="34" charset="0"/>
                        </a:rPr>
                        <a:t>Rationalized toolsets</a:t>
                      </a:r>
                      <a:endParaRPr lang="en-US" sz="1100" b="1">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Enforces standards to enable reliability and rapid development</a:t>
                      </a:r>
                    </a:p>
                    <a:p>
                      <a:pPr marL="91440" marR="0" lvl="0" indent="-91440" hangingPunct="0">
                        <a:lnSpc>
                          <a:spcPct val="115000"/>
                        </a:lnSpc>
                        <a:spcBef>
                          <a:spcPts val="0"/>
                        </a:spcBef>
                        <a:spcAft>
                          <a:spcPts val="0"/>
                        </a:spcAft>
                        <a:buFont typeface="Arial" pitchFamily="34" charset="0"/>
                        <a:buChar char="•"/>
                        <a:tabLst>
                          <a:tab pos="228600" algn="l"/>
                        </a:tabLst>
                      </a:pPr>
                      <a:r>
                        <a:rPr lang="en-US" sz="1100">
                          <a:effectLst/>
                          <a:latin typeface="Verdana" panose="020B0604030504040204" pitchFamily="34" charset="0"/>
                          <a:ea typeface="Verdana" panose="020B0604030504040204" pitchFamily="34" charset="0"/>
                          <a:cs typeface="Verdana" panose="020B0604030504040204" pitchFamily="34" charset="0"/>
                        </a:rPr>
                        <a:t>Limited toolsets reduce training effort and promotes transferability </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352537">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latin typeface="Verdana" panose="020B0604030504040204" pitchFamily="34" charset="0"/>
                          <a:ea typeface="Verdana" panose="020B0604030504040204" pitchFamily="34" charset="0"/>
                          <a:cs typeface="Verdana" panose="020B0604030504040204" pitchFamily="34" charset="0"/>
                        </a:rPr>
                        <a:t>Clearly defined access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a:solidFill>
                            <a:schemeClr val="dk1"/>
                          </a:solidFill>
                          <a:effectLst/>
                          <a:latin typeface="Verdana" panose="020B0604030504040204" pitchFamily="34" charset="0"/>
                          <a:ea typeface="Verdana" panose="020B0604030504040204" pitchFamily="34" charset="0"/>
                          <a:cs typeface="Verdana" panose="020B0604030504040204" pitchFamily="34" charset="0"/>
                        </a:rPr>
                        <a:t>Provides users with appropriate view of enterprise information</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360579">
                <a:tc>
                  <a:txBody>
                    <a:bodyPr/>
                    <a:lstStyle>
                      <a:lvl1pPr marL="0" algn="l" defTabSz="1219170" rtl="0" eaLnBrk="1" latinLnBrk="0" hangingPunct="1">
                        <a:defRPr sz="2400" kern="1200">
                          <a:solidFill>
                            <a:schemeClr val="dk1"/>
                          </a:solidFill>
                          <a:latin typeface="Arial"/>
                        </a:defRPr>
                      </a:lvl1pPr>
                      <a:lvl2pPr marL="609585" algn="l" defTabSz="1219170" rtl="0" eaLnBrk="1" latinLnBrk="0" hangingPunct="1">
                        <a:defRPr sz="2400" kern="1200">
                          <a:solidFill>
                            <a:schemeClr val="dk1"/>
                          </a:solidFill>
                          <a:latin typeface="Arial"/>
                        </a:defRPr>
                      </a:lvl2pPr>
                      <a:lvl3pPr marL="1219170" algn="l" defTabSz="1219170" rtl="0" eaLnBrk="1" latinLnBrk="0" hangingPunct="1">
                        <a:defRPr sz="2400" kern="1200">
                          <a:solidFill>
                            <a:schemeClr val="dk1"/>
                          </a:solidFill>
                          <a:latin typeface="Arial"/>
                        </a:defRPr>
                      </a:lvl3pPr>
                      <a:lvl4pPr marL="1828754" algn="l" defTabSz="1219170" rtl="0" eaLnBrk="1" latinLnBrk="0" hangingPunct="1">
                        <a:defRPr sz="2400" kern="1200">
                          <a:solidFill>
                            <a:schemeClr val="dk1"/>
                          </a:solidFill>
                          <a:latin typeface="Arial"/>
                        </a:defRPr>
                      </a:lvl4pPr>
                      <a:lvl5pPr marL="2438339" algn="l" defTabSz="1219170" rtl="0" eaLnBrk="1" latinLnBrk="0" hangingPunct="1">
                        <a:defRPr sz="2400" kern="1200">
                          <a:solidFill>
                            <a:schemeClr val="dk1"/>
                          </a:solidFill>
                          <a:latin typeface="Arial"/>
                        </a:defRPr>
                      </a:lvl5pPr>
                      <a:lvl6pPr marL="3047924" algn="l" defTabSz="1219170" rtl="0" eaLnBrk="1" latinLnBrk="0" hangingPunct="1">
                        <a:defRPr sz="2400" kern="1200">
                          <a:solidFill>
                            <a:schemeClr val="dk1"/>
                          </a:solidFill>
                          <a:latin typeface="Arial"/>
                        </a:defRPr>
                      </a:lvl6pPr>
                      <a:lvl7pPr marL="3657509" algn="l" defTabSz="1219170" rtl="0" eaLnBrk="1" latinLnBrk="0" hangingPunct="1">
                        <a:defRPr sz="2400" kern="1200">
                          <a:solidFill>
                            <a:schemeClr val="dk1"/>
                          </a:solidFill>
                          <a:latin typeface="Arial"/>
                        </a:defRPr>
                      </a:lvl7pPr>
                      <a:lvl8pPr marL="4267093" algn="l" defTabSz="1219170" rtl="0" eaLnBrk="1" latinLnBrk="0" hangingPunct="1">
                        <a:defRPr sz="2400" kern="1200">
                          <a:solidFill>
                            <a:schemeClr val="dk1"/>
                          </a:solidFill>
                          <a:latin typeface="Arial"/>
                        </a:defRPr>
                      </a:lvl8pPr>
                      <a:lvl9pPr marL="4876678" algn="l" defTabSz="1219170" rtl="0" eaLnBrk="1" latinLnBrk="0" hangingPunct="1">
                        <a:defRPr sz="24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effectLst/>
                          <a:latin typeface="Verdana" panose="020B0604030504040204" pitchFamily="34" charset="0"/>
                          <a:ea typeface="Verdana" panose="020B0604030504040204" pitchFamily="34" charset="0"/>
                          <a:cs typeface="Verdana" panose="020B0604030504040204" pitchFamily="34" charset="0"/>
                        </a:rPr>
                        <a:t>Minimal</a:t>
                      </a:r>
                      <a:r>
                        <a:rPr lang="en-US" sz="1100" baseline="0">
                          <a:effectLst/>
                          <a:latin typeface="Verdana" panose="020B0604030504040204" pitchFamily="34" charset="0"/>
                          <a:ea typeface="Verdana" panose="020B0604030504040204" pitchFamily="34" charset="0"/>
                          <a:cs typeface="Verdana" panose="020B0604030504040204" pitchFamily="34" charset="0"/>
                        </a:rPr>
                        <a:t> c</a:t>
                      </a:r>
                      <a:r>
                        <a:rPr lang="en-US" sz="1100">
                          <a:effectLst/>
                          <a:latin typeface="Verdana" panose="020B0604030504040204" pitchFamily="34" charset="0"/>
                          <a:ea typeface="Verdana" panose="020B0604030504040204" pitchFamily="34" charset="0"/>
                          <a:cs typeface="Verdana" panose="020B0604030504040204" pitchFamily="34" charset="0"/>
                        </a:rPr>
                        <a:t>ustom</a:t>
                      </a:r>
                      <a:r>
                        <a:rPr lang="en-US" sz="1100" baseline="0">
                          <a:effectLst/>
                          <a:latin typeface="Verdana" panose="020B0604030504040204" pitchFamily="34" charset="0"/>
                          <a:ea typeface="Verdana" panose="020B0604030504040204" pitchFamily="34" charset="0"/>
                          <a:cs typeface="Verdana" panose="020B0604030504040204" pitchFamily="34" charset="0"/>
                        </a:rPr>
                        <a:t> reports</a:t>
                      </a:r>
                      <a:endParaRPr lang="en-US" sz="1100">
                        <a:effectLst/>
                        <a:latin typeface="Verdana" panose="020B0604030504040204" pitchFamily="34" charset="0"/>
                        <a:ea typeface="Verdana" panose="020B0604030504040204" pitchFamily="34" charset="0"/>
                        <a:cs typeface="Verdana" panose="020B0604030504040204" pitchFamily="34" charset="0"/>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lvl1pPr marL="0" algn="l" defTabSz="914400" rtl="0" eaLnBrk="1" latinLnBrk="0" hangingPunct="1">
                        <a:defRPr sz="1800" kern="1200">
                          <a:solidFill>
                            <a:schemeClr val="dk1"/>
                          </a:solidFill>
                          <a:latin typeface="Calibri"/>
                          <a:cs typeface="Arial"/>
                        </a:defRPr>
                      </a:lvl1pPr>
                      <a:lvl2pPr marL="457200" algn="l" defTabSz="914400" rtl="0" eaLnBrk="1" latinLnBrk="0" hangingPunct="1">
                        <a:defRPr sz="1800" kern="1200">
                          <a:solidFill>
                            <a:schemeClr val="dk1"/>
                          </a:solidFill>
                          <a:latin typeface="Calibri"/>
                          <a:cs typeface="Arial"/>
                        </a:defRPr>
                      </a:lvl2pPr>
                      <a:lvl3pPr marL="914400" algn="l" defTabSz="914400" rtl="0" eaLnBrk="1" latinLnBrk="0" hangingPunct="1">
                        <a:defRPr sz="1800" kern="1200">
                          <a:solidFill>
                            <a:schemeClr val="dk1"/>
                          </a:solidFill>
                          <a:latin typeface="Calibri"/>
                          <a:cs typeface="Arial"/>
                        </a:defRPr>
                      </a:lvl3pPr>
                      <a:lvl4pPr marL="1371600" algn="l" defTabSz="914400" rtl="0" eaLnBrk="1" latinLnBrk="0" hangingPunct="1">
                        <a:defRPr sz="1800" kern="1200">
                          <a:solidFill>
                            <a:schemeClr val="dk1"/>
                          </a:solidFill>
                          <a:latin typeface="Calibri"/>
                          <a:cs typeface="Arial"/>
                        </a:defRPr>
                      </a:lvl4pPr>
                      <a:lvl5pPr marL="1828800" algn="l" defTabSz="914400" rtl="0" eaLnBrk="1" latinLnBrk="0" hangingPunct="1">
                        <a:defRPr sz="1800" kern="1200">
                          <a:solidFill>
                            <a:schemeClr val="dk1"/>
                          </a:solidFill>
                          <a:latin typeface="Calibri"/>
                          <a:cs typeface="Arial"/>
                        </a:defRPr>
                      </a:lvl5pPr>
                      <a:lvl6pPr marL="2286000" algn="l" defTabSz="914400" rtl="0" eaLnBrk="1" latinLnBrk="0" hangingPunct="1">
                        <a:defRPr sz="1800" kern="1200">
                          <a:solidFill>
                            <a:schemeClr val="dk1"/>
                          </a:solidFill>
                          <a:latin typeface="Calibri"/>
                          <a:cs typeface="Arial"/>
                        </a:defRPr>
                      </a:lvl6pPr>
                      <a:lvl7pPr marL="2743200" algn="l" defTabSz="914400" rtl="0" eaLnBrk="1" latinLnBrk="0" hangingPunct="1">
                        <a:defRPr sz="1800" kern="1200">
                          <a:solidFill>
                            <a:schemeClr val="dk1"/>
                          </a:solidFill>
                          <a:latin typeface="Calibri"/>
                          <a:cs typeface="Arial"/>
                        </a:defRPr>
                      </a:lvl7pPr>
                      <a:lvl8pPr marL="3200400" algn="l" defTabSz="914400" rtl="0" eaLnBrk="1" latinLnBrk="0" hangingPunct="1">
                        <a:defRPr sz="1800" kern="1200">
                          <a:solidFill>
                            <a:schemeClr val="dk1"/>
                          </a:solidFill>
                          <a:latin typeface="Calibri"/>
                          <a:cs typeface="Arial"/>
                        </a:defRPr>
                      </a:lvl8pPr>
                      <a:lvl9pPr marL="3657600" algn="l" defTabSz="914400" rtl="0" eaLnBrk="1" latinLnBrk="0" hangingPunct="1">
                        <a:defRPr sz="1800" kern="1200">
                          <a:solidFill>
                            <a:schemeClr val="dk1"/>
                          </a:solidFill>
                          <a:latin typeface="Calibri"/>
                          <a:cs typeface="Arial"/>
                        </a:defRPr>
                      </a:lvl9pPr>
                    </a:lstStyle>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baseline="0">
                          <a:solidFill>
                            <a:schemeClr val="dk1"/>
                          </a:solidFill>
                          <a:effectLst/>
                          <a:latin typeface="Verdana" panose="020B0604030504040204" pitchFamily="34" charset="0"/>
                          <a:ea typeface="Verdana" panose="020B0604030504040204" pitchFamily="34" charset="0"/>
                          <a:cs typeface="Verdana" panose="020B0604030504040204" pitchFamily="34" charset="0"/>
                        </a:rPr>
                        <a:t>Reduces maintenance efforts and eases impact on upgrade initiatives</a:t>
                      </a:r>
                    </a:p>
                    <a:p>
                      <a:pPr marL="91440" marR="0" lvl="0" indent="-91440" algn="l" defTabSz="914400" rtl="0" eaLnBrk="1" fontAlgn="auto" latinLnBrk="0" hangingPunct="0">
                        <a:lnSpc>
                          <a:spcPct val="115000"/>
                        </a:lnSpc>
                        <a:spcBef>
                          <a:spcPts val="0"/>
                        </a:spcBef>
                        <a:spcAft>
                          <a:spcPts val="0"/>
                        </a:spcAft>
                        <a:buClrTx/>
                        <a:buSzTx/>
                        <a:buFont typeface="Arial" pitchFamily="34" charset="0"/>
                        <a:buChar char="•"/>
                        <a:tabLst>
                          <a:tab pos="228600" algn="l"/>
                        </a:tabLst>
                        <a:defRPr/>
                      </a:pPr>
                      <a:r>
                        <a:rPr lang="en-US" sz="1100" kern="1200" baseline="0">
                          <a:solidFill>
                            <a:schemeClr val="dk1"/>
                          </a:solidFill>
                          <a:effectLst/>
                          <a:latin typeface="Verdana" panose="020B0604030504040204" pitchFamily="34" charset="0"/>
                          <a:ea typeface="Verdana" panose="020B0604030504040204" pitchFamily="34" charset="0"/>
                          <a:cs typeface="Verdana" panose="020B0604030504040204" pitchFamily="34" charset="0"/>
                        </a:rPr>
                        <a:t>Leverage application provided Out-of-box reports, custom reports are a cost to the company</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bl>
          </a:graphicData>
        </a:graphic>
      </p:graphicFrame>
      <p:grpSp>
        <p:nvGrpSpPr>
          <p:cNvPr id="20" name="Group 19">
            <a:extLst>
              <a:ext uri="{FF2B5EF4-FFF2-40B4-BE49-F238E27FC236}">
                <a16:creationId xmlns:a16="http://schemas.microsoft.com/office/drawing/2014/main" id="{0C5CF6C1-30D8-4929-80A6-4CA4E0F56CE7}"/>
              </a:ext>
            </a:extLst>
          </p:cNvPr>
          <p:cNvGrpSpPr/>
          <p:nvPr/>
        </p:nvGrpSpPr>
        <p:grpSpPr>
          <a:xfrm>
            <a:off x="10515108" y="91017"/>
            <a:ext cx="384443" cy="564847"/>
            <a:chOff x="10031310" y="132997"/>
            <a:chExt cx="384443" cy="564847"/>
          </a:xfrm>
        </p:grpSpPr>
        <p:sp>
          <p:nvSpPr>
            <p:cNvPr id="18" name="Flowchart: Connector 17">
              <a:extLst>
                <a:ext uri="{FF2B5EF4-FFF2-40B4-BE49-F238E27FC236}">
                  <a16:creationId xmlns:a16="http://schemas.microsoft.com/office/drawing/2014/main" id="{35047FF0-EEB9-4A1D-8233-86168E376109}"/>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10" name="Graphic 9" descr="Microphone with solid fill">
              <a:extLst>
                <a:ext uri="{FF2B5EF4-FFF2-40B4-BE49-F238E27FC236}">
                  <a16:creationId xmlns:a16="http://schemas.microsoft.com/office/drawing/2014/main" id="{423B9C6A-0AB1-48D4-917C-C9DB6989C6A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052331" y="225755"/>
              <a:ext cx="363422" cy="363422"/>
            </a:xfrm>
            <a:prstGeom prst="rect">
              <a:avLst/>
            </a:prstGeom>
          </p:spPr>
        </p:pic>
      </p:grpSp>
      <p:sp>
        <p:nvSpPr>
          <p:cNvPr id="21" name="TextBox 20">
            <a:extLst>
              <a:ext uri="{FF2B5EF4-FFF2-40B4-BE49-F238E27FC236}">
                <a16:creationId xmlns:a16="http://schemas.microsoft.com/office/drawing/2014/main" id="{CAC98686-D0A4-4DE8-B7C9-0706939FD66D}"/>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r>
              <a:rPr lang="en-US" sz="1200"/>
              <a:t>Brahmendra</a:t>
            </a:r>
          </a:p>
        </p:txBody>
      </p:sp>
    </p:spTree>
    <p:extLst>
      <p:ext uri="{BB962C8B-B14F-4D97-AF65-F5344CB8AC3E}">
        <p14:creationId xmlns:p14="http://schemas.microsoft.com/office/powerpoint/2010/main" val="321289800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13707" y="293804"/>
            <a:ext cx="10480301" cy="967924"/>
          </a:xfrm>
        </p:spPr>
        <p:txBody>
          <a:bodyPr>
            <a:noAutofit/>
          </a:bodyPr>
          <a:lstStyle/>
          <a:p>
            <a:r>
              <a:rPr lang="en-US" sz="2400">
                <a:solidFill>
                  <a:schemeClr val="accent1"/>
                </a:solidFill>
              </a:rPr>
              <a:t>BI Publisher Reports </a:t>
            </a:r>
            <a:endParaRPr lang="en-US" sz="4000">
              <a:solidFill>
                <a:schemeClr val="accent1"/>
              </a:solidFill>
            </a:endParaRPr>
          </a:p>
        </p:txBody>
      </p:sp>
      <p:grpSp>
        <p:nvGrpSpPr>
          <p:cNvPr id="9" name="Group 8">
            <a:extLst>
              <a:ext uri="{FF2B5EF4-FFF2-40B4-BE49-F238E27FC236}">
                <a16:creationId xmlns:a16="http://schemas.microsoft.com/office/drawing/2014/main" id="{A8911A45-7948-475F-8432-A051C49F007A}"/>
              </a:ext>
            </a:extLst>
          </p:cNvPr>
          <p:cNvGrpSpPr/>
          <p:nvPr/>
        </p:nvGrpSpPr>
        <p:grpSpPr>
          <a:xfrm>
            <a:off x="503432" y="1611946"/>
            <a:ext cx="11254043" cy="2569635"/>
            <a:chOff x="730771" y="2353993"/>
            <a:chExt cx="8021612" cy="3022109"/>
          </a:xfrm>
        </p:grpSpPr>
        <p:sp>
          <p:nvSpPr>
            <p:cNvPr id="10" name="Rectangle 9">
              <a:extLst>
                <a:ext uri="{FF2B5EF4-FFF2-40B4-BE49-F238E27FC236}">
                  <a16:creationId xmlns:a16="http://schemas.microsoft.com/office/drawing/2014/main" id="{00DCD345-56FB-418D-A7A6-022885EBE2B3}"/>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11" name="AutoShape 3">
              <a:extLst>
                <a:ext uri="{FF2B5EF4-FFF2-40B4-BE49-F238E27FC236}">
                  <a16:creationId xmlns:a16="http://schemas.microsoft.com/office/drawing/2014/main" id="{0508ED8C-F0BB-4AD2-97A4-97A58D664DB3}"/>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12" name="Freeform 4">
              <a:extLst>
                <a:ext uri="{FF2B5EF4-FFF2-40B4-BE49-F238E27FC236}">
                  <a16:creationId xmlns:a16="http://schemas.microsoft.com/office/drawing/2014/main" id="{04CDC325-EEB9-4C3E-BC6D-C834BC2DD66D}"/>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Flexibility to write SQL queries or tune performance; remove dependencies with Oracle for delivering OTBI attributes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Picture Perfect Reporting </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Allow multiple output formats like pdf, html, rtf, excel</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Support for Bursting options to multiple destinations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High volume data reports can be developed</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Supports calculations though SQL queries</a:t>
              </a:r>
            </a:p>
          </p:txBody>
        </p:sp>
        <p:sp>
          <p:nvSpPr>
            <p:cNvPr id="13" name="AutoShape 3">
              <a:extLst>
                <a:ext uri="{FF2B5EF4-FFF2-40B4-BE49-F238E27FC236}">
                  <a16:creationId xmlns:a16="http://schemas.microsoft.com/office/drawing/2014/main" id="{E6C1D145-47F5-4DED-AE04-0715BC76F8FB}"/>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14" name="Freeform 4">
              <a:extLst>
                <a:ext uri="{FF2B5EF4-FFF2-40B4-BE49-F238E27FC236}">
                  <a16:creationId xmlns:a16="http://schemas.microsoft.com/office/drawing/2014/main" id="{B3FD013E-E6AF-4A8E-BEF3-130DBA714E8F}"/>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Dataset(s) generate runtime XML from a single or multiple data sources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Generated XML is parsed though a static template for a single or multiple output(s) in different formats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output can be delivered using delivery options (ex – Email, SFTP)</a:t>
              </a:r>
            </a:p>
            <a:p>
              <a:pPr marL="128590" lvl="1" indent="-128590" defTabSz="342905">
                <a:lnSpc>
                  <a:spcPct val="100000"/>
                </a:lnSpc>
                <a:spcBef>
                  <a:spcPts val="371"/>
                </a:spcBef>
                <a:spcAft>
                  <a:spcPts val="563"/>
                </a:spcAft>
                <a:buSzPct val="100000"/>
                <a:buFont typeface="Arial" panose="020B0604020202020204" pitchFamily="34" charset="0"/>
                <a:buChar char="•"/>
                <a:defRPr/>
              </a:pPr>
              <a:r>
                <a:rPr lang="en-US" sz="1200">
                  <a:cs typeface="Arial" panose="020B0604020202020204" pitchFamily="34" charset="0"/>
                </a:rPr>
                <a:t>Scheduling: BI report job, ESS jobs, Ad-hoc (On-Demand)</a:t>
              </a: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a:p>
              <a:pPr defTabSz="342905">
                <a:spcBef>
                  <a:spcPts val="124"/>
                </a:spcBef>
                <a:buSzPct val="100000"/>
                <a:defRPr/>
              </a:pPr>
              <a:endParaRPr lang="en-US" sz="1000">
                <a:cs typeface="Arial" panose="020B0604020202020204" pitchFamily="34" charset="0"/>
              </a:endParaRPr>
            </a:p>
          </p:txBody>
        </p:sp>
        <p:sp>
          <p:nvSpPr>
            <p:cNvPr id="15" name="AutoShape 3">
              <a:extLst>
                <a:ext uri="{FF2B5EF4-FFF2-40B4-BE49-F238E27FC236}">
                  <a16:creationId xmlns:a16="http://schemas.microsoft.com/office/drawing/2014/main" id="{0DB004F4-CE5D-42B5-BB9A-696D6B5DDA23}"/>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16" name="Freeform 4">
              <a:extLst>
                <a:ext uri="{FF2B5EF4-FFF2-40B4-BE49-F238E27FC236}">
                  <a16:creationId xmlns:a16="http://schemas.microsoft.com/office/drawing/2014/main" id="{8B35CAA0-062D-43AC-A402-3CD3CB5358BD}"/>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17" name="Freeform 4">
              <a:extLst>
                <a:ext uri="{FF2B5EF4-FFF2-40B4-BE49-F238E27FC236}">
                  <a16:creationId xmlns:a16="http://schemas.microsoft.com/office/drawing/2014/main" id="{22E4F4E6-70B6-4A18-B98B-F542A0203E5E}"/>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Developer Centric Tool and Users should have some basic to advanced knowledge of SQL</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Complex BI reports can take significant development time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No drill-down and drill-through capabilities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Users cannot make changes to report based on their needs</a:t>
              </a:r>
            </a:p>
          </p:txBody>
        </p:sp>
      </p:grpSp>
      <p:pic>
        <p:nvPicPr>
          <p:cNvPr id="18" name="Picture 17">
            <a:extLst>
              <a:ext uri="{FF2B5EF4-FFF2-40B4-BE49-F238E27FC236}">
                <a16:creationId xmlns:a16="http://schemas.microsoft.com/office/drawing/2014/main" id="{60B3DF5D-067A-4A0C-A554-865F40B1751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3707" y="4322615"/>
            <a:ext cx="11248104" cy="1885816"/>
          </a:xfrm>
          <a:prstGeom prst="rect">
            <a:avLst/>
          </a:prstGeom>
          <a:noFill/>
          <a:ln>
            <a:solidFill>
              <a:schemeClr val="accent2"/>
            </a:solidFill>
          </a:ln>
        </p:spPr>
      </p:pic>
      <p:sp>
        <p:nvSpPr>
          <p:cNvPr id="19" name="TextBox 18">
            <a:extLst>
              <a:ext uri="{FF2B5EF4-FFF2-40B4-BE49-F238E27FC236}">
                <a16:creationId xmlns:a16="http://schemas.microsoft.com/office/drawing/2014/main" id="{6CD012A2-6C98-41C1-9FD8-5FA16EDE9046}"/>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727955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793760"/>
            <a:ext cx="10480301" cy="794052"/>
          </a:xfrm>
        </p:spPr>
        <p:txBody>
          <a:bodyPr>
            <a:noAutofit/>
          </a:bodyPr>
          <a:lstStyle/>
          <a:p>
            <a:r>
              <a:rPr lang="en-US" sz="2400">
                <a:solidFill>
                  <a:schemeClr val="accent1"/>
                </a:solidFill>
              </a:rPr>
              <a:t>Reporting Methodology</a:t>
            </a:r>
            <a:br>
              <a:rPr lang="en-US" sz="2400">
                <a:solidFill>
                  <a:schemeClr val="accent1"/>
                </a:solidFill>
              </a:rPr>
            </a:br>
            <a:endParaRPr lang="en-US" sz="4000">
              <a:solidFill>
                <a:schemeClr val="accent1"/>
              </a:solidFill>
            </a:endParaRPr>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142219"/>
            <a:ext cx="1107165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The reporting methodology for </a:t>
            </a:r>
            <a:r>
              <a:rPr lang="en-US" sz="1600"/>
              <a:t>Optimus Prime Program </a:t>
            </a:r>
            <a:r>
              <a:rPr kumimoji="0" lang="en-US" sz="1600" b="0" i="0" u="none" strike="noStrike" kern="1200" cap="none" spc="0" normalizeH="0" baseline="0" noProof="0">
                <a:ln>
                  <a:noFill/>
                </a:ln>
                <a:effectLst/>
                <a:uLnTx/>
                <a:uFillTx/>
                <a:ea typeface="+mn-ea"/>
                <a:cs typeface="+mn-cs"/>
              </a:rPr>
              <a:t>is based on the approach </a:t>
            </a:r>
            <a:r>
              <a:rPr lang="en-US" sz="1600"/>
              <a:t>outlined below:</a:t>
            </a:r>
            <a:endParaRPr kumimoji="0" lang="en-US" sz="1600" b="0" i="0" u="none" strike="noStrike" kern="1200" cap="none" spc="0" normalizeH="0" baseline="0" noProof="0">
              <a:ln>
                <a:noFill/>
              </a:ln>
              <a:effectLst/>
              <a:uLnTx/>
              <a:uFillTx/>
              <a:ea typeface="+mn-ea"/>
              <a:cs typeface="+mn-cs"/>
            </a:endParaRPr>
          </a:p>
        </p:txBody>
      </p:sp>
      <p:grpSp>
        <p:nvGrpSpPr>
          <p:cNvPr id="4" name="Group 3">
            <a:extLst>
              <a:ext uri="{FF2B5EF4-FFF2-40B4-BE49-F238E27FC236}">
                <a16:creationId xmlns:a16="http://schemas.microsoft.com/office/drawing/2014/main" id="{D8D3E032-B5AE-4FED-A275-9ECA696BF879}"/>
              </a:ext>
            </a:extLst>
          </p:cNvPr>
          <p:cNvGrpSpPr/>
          <p:nvPr/>
        </p:nvGrpSpPr>
        <p:grpSpPr>
          <a:xfrm>
            <a:off x="568405" y="2064721"/>
            <a:ext cx="11076056" cy="4240139"/>
            <a:chOff x="568405" y="2472350"/>
            <a:chExt cx="11076056" cy="4240139"/>
          </a:xfrm>
        </p:grpSpPr>
        <p:cxnSp>
          <p:nvCxnSpPr>
            <p:cNvPr id="18" name="Straight Connector 17">
              <a:extLst>
                <a:ext uri="{FF2B5EF4-FFF2-40B4-BE49-F238E27FC236}">
                  <a16:creationId xmlns:a16="http://schemas.microsoft.com/office/drawing/2014/main" id="{C4603D24-CE18-4423-9BBB-4055FDCC6633}"/>
                </a:ext>
              </a:extLst>
            </p:cNvPr>
            <p:cNvCxnSpPr/>
            <p:nvPr/>
          </p:nvCxnSpPr>
          <p:spPr>
            <a:xfrm flipV="1">
              <a:off x="9833651" y="3121423"/>
              <a:ext cx="813933" cy="0"/>
            </a:xfrm>
            <a:prstGeom prst="line">
              <a:avLst/>
            </a:prstGeom>
            <a:noFill/>
            <a:ln w="6350" cap="flat" cmpd="sng" algn="ctr">
              <a:solidFill>
                <a:sysClr val="window" lastClr="FFFFFF"/>
              </a:solidFill>
              <a:prstDash val="solid"/>
              <a:miter lim="800000"/>
            </a:ln>
            <a:effectLst/>
          </p:spPr>
        </p:cxnSp>
        <p:sp>
          <p:nvSpPr>
            <p:cNvPr id="21" name="Rectangle 20">
              <a:extLst>
                <a:ext uri="{FF2B5EF4-FFF2-40B4-BE49-F238E27FC236}">
                  <a16:creationId xmlns:a16="http://schemas.microsoft.com/office/drawing/2014/main" id="{A20BC505-B547-4344-9D78-A09BB26ADFFA}"/>
                </a:ext>
              </a:extLst>
            </p:cNvPr>
            <p:cNvSpPr>
              <a:spLocks noChangeAspect="1"/>
            </p:cNvSpPr>
            <p:nvPr/>
          </p:nvSpPr>
          <p:spPr bwMode="gray">
            <a:xfrm>
              <a:off x="8627103" y="2506713"/>
              <a:ext cx="3017358" cy="863865"/>
            </a:xfrm>
            <a:prstGeom prst="rect">
              <a:avLst/>
            </a:prstGeom>
            <a:solidFill>
              <a:schemeClr val="accent3">
                <a:lumMod val="20000"/>
                <a:lumOff val="80000"/>
              </a:schemeClr>
            </a:solidFill>
            <a:ln w="19050" algn="ctr">
              <a:solidFill>
                <a:schemeClr val="accent3">
                  <a:lumMod val="20000"/>
                  <a:lumOff val="8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Rationalization</a:t>
              </a:r>
              <a:endParaRPr lang="en-US" sz="1200"/>
            </a:p>
            <a:p>
              <a:pPr defTabSz="914463">
                <a:lnSpc>
                  <a:spcPct val="106000"/>
                </a:lnSpc>
                <a:defRPr/>
              </a:pPr>
              <a:r>
                <a:rPr lang="en-US" sz="1200"/>
                <a:t>Define the reporting sources and requirements and identify the tools that will be necessary.</a:t>
              </a:r>
              <a:endParaRPr lang="en-US" sz="1200">
                <a:cs typeface="Arial"/>
              </a:endParaRPr>
            </a:p>
          </p:txBody>
        </p:sp>
        <p:sp>
          <p:nvSpPr>
            <p:cNvPr id="22" name="Rectangle 21">
              <a:extLst>
                <a:ext uri="{FF2B5EF4-FFF2-40B4-BE49-F238E27FC236}">
                  <a16:creationId xmlns:a16="http://schemas.microsoft.com/office/drawing/2014/main" id="{6EFC7B32-0CB2-406C-B6E9-51490AC385C7}"/>
                </a:ext>
              </a:extLst>
            </p:cNvPr>
            <p:cNvSpPr>
              <a:spLocks noChangeAspect="1"/>
            </p:cNvSpPr>
            <p:nvPr/>
          </p:nvSpPr>
          <p:spPr bwMode="gray">
            <a:xfrm>
              <a:off x="8584729" y="3769305"/>
              <a:ext cx="3015549" cy="930274"/>
            </a:xfrm>
            <a:prstGeom prst="rect">
              <a:avLst/>
            </a:prstGeom>
            <a:solidFill>
              <a:schemeClr val="accent4">
                <a:lumMod val="20000"/>
                <a:lumOff val="80000"/>
              </a:schemeClr>
            </a:solidFill>
            <a:ln w="19050" algn="ctr">
              <a:solidFill>
                <a:schemeClr val="accent4">
                  <a:lumMod val="20000"/>
                  <a:lumOff val="8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Development</a:t>
              </a:r>
              <a:r>
                <a:rPr lang="en-US" sz="1200" b="1" i="1"/>
                <a:t> </a:t>
              </a:r>
              <a:endParaRPr lang="en-US" sz="1200"/>
            </a:p>
            <a:p>
              <a:pPr defTabSz="914463">
                <a:lnSpc>
                  <a:spcPct val="106000"/>
                </a:lnSpc>
                <a:defRPr/>
              </a:pPr>
              <a:r>
                <a:rPr lang="en-US" sz="1200"/>
                <a:t>Design, build and test the reports according to the business requirements provided.</a:t>
              </a:r>
            </a:p>
          </p:txBody>
        </p:sp>
        <p:sp>
          <p:nvSpPr>
            <p:cNvPr id="23" name="Rectangle 22">
              <a:extLst>
                <a:ext uri="{FF2B5EF4-FFF2-40B4-BE49-F238E27FC236}">
                  <a16:creationId xmlns:a16="http://schemas.microsoft.com/office/drawing/2014/main" id="{79097403-87E8-48F7-9C08-4EABEC49F4D7}"/>
                </a:ext>
              </a:extLst>
            </p:cNvPr>
            <p:cNvSpPr>
              <a:spLocks noChangeAspect="1"/>
            </p:cNvSpPr>
            <p:nvPr/>
          </p:nvSpPr>
          <p:spPr bwMode="gray">
            <a:xfrm>
              <a:off x="8578275" y="5017817"/>
              <a:ext cx="3026647" cy="930277"/>
            </a:xfrm>
            <a:prstGeom prst="rect">
              <a:avLst/>
            </a:prstGeom>
            <a:solidFill>
              <a:schemeClr val="accent1">
                <a:lumMod val="40000"/>
                <a:lumOff val="60000"/>
              </a:schemeClr>
            </a:solidFill>
            <a:ln w="19050" algn="ctr">
              <a:solidFill>
                <a:schemeClr val="accent1">
                  <a:lumMod val="40000"/>
                  <a:lumOff val="60000"/>
                </a:schemeClr>
              </a:solidFill>
              <a:miter lim="800000"/>
              <a:headEnd/>
              <a:tailEnd/>
            </a:ln>
          </p:spPr>
          <p:txBody>
            <a:bodyPr wrap="square" lIns="66675" tIns="66675" rIns="66675" bIns="66675" rtlCol="0" anchor="t" anchorCtr="0"/>
            <a:lstStyle/>
            <a:p>
              <a:pPr algn="ctr" defTabSz="914463">
                <a:lnSpc>
                  <a:spcPct val="106000"/>
                </a:lnSpc>
                <a:defRPr/>
              </a:pPr>
              <a:r>
                <a:rPr lang="en-US" sz="1200" b="1"/>
                <a:t>Delivery</a:t>
              </a:r>
            </a:p>
            <a:p>
              <a:pPr defTabSz="914463">
                <a:lnSpc>
                  <a:spcPct val="106000"/>
                </a:lnSpc>
                <a:defRPr/>
              </a:pPr>
              <a:r>
                <a:rPr lang="en-US" sz="1200"/>
                <a:t>Schedule reports when necessary and prepare users for execution and consumption.</a:t>
              </a:r>
            </a:p>
          </p:txBody>
        </p:sp>
        <p:sp>
          <p:nvSpPr>
            <p:cNvPr id="24" name="TextBox 23">
              <a:extLst>
                <a:ext uri="{FF2B5EF4-FFF2-40B4-BE49-F238E27FC236}">
                  <a16:creationId xmlns:a16="http://schemas.microsoft.com/office/drawing/2014/main" id="{971D9D5F-893C-4B0C-9067-2C259FF0F2E2}"/>
                </a:ext>
              </a:extLst>
            </p:cNvPr>
            <p:cNvSpPr txBox="1"/>
            <p:nvPr/>
          </p:nvSpPr>
          <p:spPr>
            <a:xfrm>
              <a:off x="1576899" y="6378670"/>
              <a:ext cx="1058338" cy="209865"/>
            </a:xfrm>
            <a:prstGeom prst="rect">
              <a:avLst/>
            </a:prstGeom>
            <a:noFill/>
          </p:spPr>
          <p:txBody>
            <a:bodyPr wrap="square" lIns="0" tIns="0" rIns="0" bIns="0" rtlCol="0" anchor="ctr">
              <a:noAutofit/>
            </a:bodyPr>
            <a:lstStyle/>
            <a:p>
              <a:pPr algn="ctr" defTabSz="914463">
                <a:lnSpc>
                  <a:spcPct val="106000"/>
                </a:lnSpc>
                <a:defRPr/>
              </a:pPr>
              <a:r>
                <a:rPr lang="en-US" sz="900" b="1" dirty="0">
                  <a:latin typeface="+mj-lt"/>
                </a:rPr>
                <a:t>XYZ And Deloitte Ownership</a:t>
              </a:r>
            </a:p>
          </p:txBody>
        </p:sp>
        <p:sp>
          <p:nvSpPr>
            <p:cNvPr id="25" name="Rectangle 24">
              <a:extLst>
                <a:ext uri="{FF2B5EF4-FFF2-40B4-BE49-F238E27FC236}">
                  <a16:creationId xmlns:a16="http://schemas.microsoft.com/office/drawing/2014/main" id="{1AF53DED-341B-4AA5-94FC-7DBC7A58E8BF}"/>
                </a:ext>
              </a:extLst>
            </p:cNvPr>
            <p:cNvSpPr/>
            <p:nvPr/>
          </p:nvSpPr>
          <p:spPr bwMode="auto">
            <a:xfrm>
              <a:off x="1101687" y="6198824"/>
              <a:ext cx="7175542" cy="513665"/>
            </a:xfrm>
            <a:prstGeom prst="rect">
              <a:avLst/>
            </a:prstGeom>
            <a:noFill/>
            <a:ln w="12700" cap="flat" cmpd="sng" algn="ctr">
              <a:solidFill>
                <a:schemeClr val="accent1">
                  <a:lumMod val="75000"/>
                </a:schemeClr>
              </a:solidFill>
              <a:prstDash val="solid"/>
              <a:round/>
              <a:headEnd type="none" w="med" len="med"/>
              <a:tailEnd type="none" w="med" len="med"/>
            </a:ln>
            <a:effectLst/>
          </p:spPr>
          <p:txBody>
            <a:bodyPr vert="horz" wrap="square" lIns="54864" tIns="54864" rIns="54864" bIns="54864" numCol="1" rtlCol="0" anchor="t" anchorCtr="0" compatLnSpc="1">
              <a:prstTxWarp prst="textNoShape">
                <a:avLst/>
              </a:prstTxWarp>
            </a:bodyPr>
            <a:lstStyle/>
            <a:p>
              <a:pPr defTabSz="914463" eaLnBrk="0" fontAlgn="base" hangingPunct="0">
                <a:lnSpc>
                  <a:spcPct val="106000"/>
                </a:lnSpc>
                <a:spcBef>
                  <a:spcPct val="50000"/>
                </a:spcBef>
                <a:spcAft>
                  <a:spcPct val="0"/>
                </a:spcAft>
                <a:buSzPct val="100000"/>
                <a:defRPr/>
              </a:pPr>
              <a:endParaRPr lang="en-US" sz="788" b="1" kern="0">
                <a:solidFill>
                  <a:prstClr val="black"/>
                </a:solidFill>
                <a:latin typeface="Verdana"/>
                <a:cs typeface="Arial" charset="0"/>
              </a:endParaRPr>
            </a:p>
          </p:txBody>
        </p:sp>
        <p:sp>
          <p:nvSpPr>
            <p:cNvPr id="27" name="Rectangle 26">
              <a:extLst>
                <a:ext uri="{FF2B5EF4-FFF2-40B4-BE49-F238E27FC236}">
                  <a16:creationId xmlns:a16="http://schemas.microsoft.com/office/drawing/2014/main" id="{724EF9AB-62C3-48FA-BDF7-D105FC8ABC7C}"/>
                </a:ext>
              </a:extLst>
            </p:cNvPr>
            <p:cNvSpPr/>
            <p:nvPr/>
          </p:nvSpPr>
          <p:spPr>
            <a:xfrm>
              <a:off x="5929274" y="6303465"/>
              <a:ext cx="1967864" cy="375552"/>
            </a:xfrm>
            <a:prstGeom prst="rect">
              <a:avLst/>
            </a:prstGeom>
          </p:spPr>
          <p:txBody>
            <a:bodyPr wrap="square">
              <a:spAutoFit/>
            </a:bodyPr>
            <a:lstStyle/>
            <a:p>
              <a:pPr algn="ctr" defTabSz="914463">
                <a:lnSpc>
                  <a:spcPct val="106000"/>
                </a:lnSpc>
                <a:defRPr/>
              </a:pPr>
              <a:r>
                <a:rPr lang="en-US" sz="900" b="1" dirty="0">
                  <a:latin typeface="+mj-lt"/>
                  <a:ea typeface="Verdana" panose="020B0604030504040204" pitchFamily="34" charset="0"/>
                  <a:cs typeface="Verdana" panose="020B0604030504040204" pitchFamily="34" charset="0"/>
                </a:rPr>
                <a:t> Dependent on Tool finalized ownership will be decided</a:t>
              </a:r>
            </a:p>
          </p:txBody>
        </p:sp>
        <p:sp>
          <p:nvSpPr>
            <p:cNvPr id="28" name="Oval 27">
              <a:extLst>
                <a:ext uri="{FF2B5EF4-FFF2-40B4-BE49-F238E27FC236}">
                  <a16:creationId xmlns:a16="http://schemas.microsoft.com/office/drawing/2014/main" id="{11F93730-C063-4CC9-9DC9-AA05400B44BB}"/>
                </a:ext>
              </a:extLst>
            </p:cNvPr>
            <p:cNvSpPr>
              <a:spLocks/>
            </p:cNvSpPr>
            <p:nvPr/>
          </p:nvSpPr>
          <p:spPr>
            <a:xfrm>
              <a:off x="5751572" y="6345746"/>
              <a:ext cx="274320" cy="274320"/>
            </a:xfrm>
            <a:prstGeom prst="ellipse">
              <a:avLst/>
            </a:prstGeom>
            <a:solidFill>
              <a:schemeClr val="bg1"/>
            </a:solidFill>
            <a:ln w="25400" cap="flat" cmpd="sng" algn="ctr">
              <a:solidFill>
                <a:schemeClr val="accent4">
                  <a:lumMod val="50000"/>
                </a:schemeClr>
              </a:solidFill>
              <a:prstDash val="solid"/>
            </a:ln>
            <a:effectLst/>
          </p:spPr>
          <p:txBody>
            <a:bodyPr lIns="0" tIns="0" rIns="0" bIns="0" rtlCol="0" anchor="ctr">
              <a:noAutofit/>
            </a:bodyPr>
            <a:lstStyle/>
            <a:p>
              <a:pPr algn="ctr" defTabSz="914463">
                <a:spcBef>
                  <a:spcPct val="20000"/>
                </a:spcBef>
                <a:defRPr/>
              </a:pPr>
              <a:endParaRPr lang="en-US" sz="900" b="1" kern="0">
                <a:solidFill>
                  <a:srgbClr val="002776"/>
                </a:solidFill>
                <a:latin typeface="Verdana"/>
                <a:cs typeface="Arial" charset="0"/>
              </a:endParaRPr>
            </a:p>
          </p:txBody>
        </p:sp>
        <p:sp>
          <p:nvSpPr>
            <p:cNvPr id="29" name="Oval 28">
              <a:extLst>
                <a:ext uri="{FF2B5EF4-FFF2-40B4-BE49-F238E27FC236}">
                  <a16:creationId xmlns:a16="http://schemas.microsoft.com/office/drawing/2014/main" id="{5F06FEA4-6623-49AB-A492-6062120DD6BC}"/>
                </a:ext>
              </a:extLst>
            </p:cNvPr>
            <p:cNvSpPr>
              <a:spLocks/>
            </p:cNvSpPr>
            <p:nvPr/>
          </p:nvSpPr>
          <p:spPr>
            <a:xfrm>
              <a:off x="1264321" y="6335933"/>
              <a:ext cx="274320" cy="274320"/>
            </a:xfrm>
            <a:prstGeom prst="ellipse">
              <a:avLst/>
            </a:prstGeom>
            <a:solidFill>
              <a:schemeClr val="bg1"/>
            </a:solidFill>
            <a:ln w="25400" cap="flat" cmpd="sng" algn="ctr">
              <a:solidFill>
                <a:srgbClr val="00B050"/>
              </a:solidFill>
              <a:prstDash val="solid"/>
            </a:ln>
            <a:effectLst/>
          </p:spPr>
          <p:txBody>
            <a:bodyPr lIns="34290" rIns="34290" rtlCol="0" anchor="ctr">
              <a:noAutofit/>
            </a:bodyPr>
            <a:lstStyle/>
            <a:p>
              <a:pPr algn="ctr" defTabSz="914463">
                <a:spcBef>
                  <a:spcPct val="20000"/>
                </a:spcBef>
                <a:defRPr/>
              </a:pPr>
              <a:endParaRPr lang="en-US" sz="900" b="1" kern="0">
                <a:solidFill>
                  <a:srgbClr val="FFFFFF"/>
                </a:solidFill>
                <a:latin typeface="Verdana"/>
                <a:cs typeface="Arial" charset="0"/>
              </a:endParaRPr>
            </a:p>
          </p:txBody>
        </p:sp>
        <p:sp>
          <p:nvSpPr>
            <p:cNvPr id="31" name="TextBox 30">
              <a:extLst>
                <a:ext uri="{FF2B5EF4-FFF2-40B4-BE49-F238E27FC236}">
                  <a16:creationId xmlns:a16="http://schemas.microsoft.com/office/drawing/2014/main" id="{FF7602AC-629E-4E8E-BEEC-2D523D9D4691}"/>
                </a:ext>
              </a:extLst>
            </p:cNvPr>
            <p:cNvSpPr txBox="1"/>
            <p:nvPr/>
          </p:nvSpPr>
          <p:spPr>
            <a:xfrm>
              <a:off x="568405" y="2518904"/>
              <a:ext cx="882100" cy="246221"/>
            </a:xfrm>
            <a:prstGeom prst="rect">
              <a:avLst/>
            </a:prstGeom>
            <a:noFill/>
          </p:spPr>
          <p:txBody>
            <a:bodyPr wrap="square" rtlCol="0">
              <a:spAutoFit/>
            </a:bodyPr>
            <a:lstStyle/>
            <a:p>
              <a:pPr algn="r" defTabSz="914463" fontAlgn="base">
                <a:spcBef>
                  <a:spcPts val="450"/>
                </a:spcBef>
                <a:spcAft>
                  <a:spcPct val="0"/>
                </a:spcAft>
                <a:defRPr/>
              </a:pPr>
              <a:r>
                <a:rPr lang="en-US" sz="1000" b="1">
                  <a:cs typeface="Arial" charset="0"/>
                </a:rPr>
                <a:t>Start</a:t>
              </a:r>
            </a:p>
          </p:txBody>
        </p:sp>
        <p:sp>
          <p:nvSpPr>
            <p:cNvPr id="32" name="U-Turn Arrow 8">
              <a:extLst>
                <a:ext uri="{FF2B5EF4-FFF2-40B4-BE49-F238E27FC236}">
                  <a16:creationId xmlns:a16="http://schemas.microsoft.com/office/drawing/2014/main" id="{6AEAFBBC-4041-425F-9BD4-963EDCD70B64}"/>
                </a:ext>
              </a:extLst>
            </p:cNvPr>
            <p:cNvSpPr/>
            <p:nvPr/>
          </p:nvSpPr>
          <p:spPr>
            <a:xfrm rot="16200000" flipH="1">
              <a:off x="3292015" y="1540298"/>
              <a:ext cx="1500534" cy="6106724"/>
            </a:xfrm>
            <a:prstGeom prst="uturnArrow">
              <a:avLst>
                <a:gd name="adj1" fmla="val 6432"/>
                <a:gd name="adj2" fmla="val 3575"/>
                <a:gd name="adj3" fmla="val 948"/>
                <a:gd name="adj4" fmla="val 49821"/>
                <a:gd name="adj5" fmla="val 77240"/>
              </a:avLst>
            </a:prstGeom>
            <a:solidFill>
              <a:schemeClr val="tx1">
                <a:lumMod val="40000"/>
                <a:lumOff val="60000"/>
              </a:schemeClr>
            </a:solidFill>
            <a:ln w="12700" cap="flat" cmpd="sng" algn="ctr">
              <a:solidFill>
                <a:schemeClr val="tx1">
                  <a:lumMod val="40000"/>
                  <a:lumOff val="60000"/>
                </a:schemeClr>
              </a:solidFill>
              <a:prstDash val="solid"/>
            </a:ln>
            <a:effectLst/>
          </p:spPr>
          <p:txBody>
            <a:bodyPr lIns="34290" rIns="34290" rtlCol="0" anchor="ctr"/>
            <a:lstStyle/>
            <a:p>
              <a:pPr algn="ctr" defTabSz="914463">
                <a:spcBef>
                  <a:spcPct val="20000"/>
                </a:spcBef>
                <a:defRPr/>
              </a:pPr>
              <a:endParaRPr lang="en-US" sz="788" b="1" kern="0">
                <a:solidFill>
                  <a:srgbClr val="002776"/>
                </a:solidFill>
                <a:latin typeface="Verdana"/>
                <a:cs typeface="Arial" charset="0"/>
              </a:endParaRPr>
            </a:p>
          </p:txBody>
        </p:sp>
        <p:sp>
          <p:nvSpPr>
            <p:cNvPr id="33" name="U-Turn Arrow 9">
              <a:extLst>
                <a:ext uri="{FF2B5EF4-FFF2-40B4-BE49-F238E27FC236}">
                  <a16:creationId xmlns:a16="http://schemas.microsoft.com/office/drawing/2014/main" id="{A407B45A-5363-42C9-B631-0384BED3662A}"/>
                </a:ext>
              </a:extLst>
            </p:cNvPr>
            <p:cNvSpPr/>
            <p:nvPr/>
          </p:nvSpPr>
          <p:spPr>
            <a:xfrm rot="5400000">
              <a:off x="4212107" y="-139991"/>
              <a:ext cx="1388273" cy="6741970"/>
            </a:xfrm>
            <a:prstGeom prst="uturnArrow">
              <a:avLst>
                <a:gd name="adj1" fmla="val 6432"/>
                <a:gd name="adj2" fmla="val 3575"/>
                <a:gd name="adj3" fmla="val 948"/>
                <a:gd name="adj4" fmla="val 49821"/>
                <a:gd name="adj5" fmla="val 87010"/>
              </a:avLst>
            </a:prstGeom>
            <a:solidFill>
              <a:schemeClr val="tx1">
                <a:lumMod val="40000"/>
                <a:lumOff val="60000"/>
              </a:schemeClr>
            </a:solidFill>
            <a:ln w="12700" cap="flat" cmpd="sng" algn="ctr">
              <a:solidFill>
                <a:schemeClr val="tx1">
                  <a:lumMod val="40000"/>
                  <a:lumOff val="60000"/>
                </a:schemeClr>
              </a:solidFill>
              <a:prstDash val="solid"/>
            </a:ln>
            <a:effectLst/>
          </p:spPr>
          <p:txBody>
            <a:bodyPr lIns="34290" rIns="34290" rtlCol="0" anchor="ctr"/>
            <a:lstStyle/>
            <a:p>
              <a:pPr algn="ctr" defTabSz="914463">
                <a:spcBef>
                  <a:spcPct val="20000"/>
                </a:spcBef>
                <a:defRPr/>
              </a:pPr>
              <a:endParaRPr lang="en-US" sz="788" b="1" kern="0">
                <a:solidFill>
                  <a:srgbClr val="002776"/>
                </a:solidFill>
                <a:latin typeface="Verdana"/>
                <a:cs typeface="Arial" charset="0"/>
              </a:endParaRPr>
            </a:p>
          </p:txBody>
        </p:sp>
        <p:sp>
          <p:nvSpPr>
            <p:cNvPr id="34" name="Oval 33">
              <a:extLst>
                <a:ext uri="{FF2B5EF4-FFF2-40B4-BE49-F238E27FC236}">
                  <a16:creationId xmlns:a16="http://schemas.microsoft.com/office/drawing/2014/main" id="{35BDB50E-B86F-41F6-8B24-8507C8E0F506}"/>
                </a:ext>
              </a:extLst>
            </p:cNvPr>
            <p:cNvSpPr>
              <a:spLocks noChangeAspect="1"/>
            </p:cNvSpPr>
            <p:nvPr/>
          </p:nvSpPr>
          <p:spPr>
            <a:xfrm>
              <a:off x="2042771" y="2472350"/>
              <a:ext cx="283452" cy="240944"/>
            </a:xfrm>
            <a:prstGeom prst="ellipse">
              <a:avLst/>
            </a:prstGeom>
            <a:solidFill>
              <a:schemeClr val="accent3">
                <a:lumMod val="20000"/>
                <a:lumOff val="80000"/>
              </a:schemeClr>
            </a:solidFill>
            <a:ln w="25400" cap="flat" cmpd="sng" algn="ctr">
              <a:solidFill>
                <a:schemeClr val="accent1">
                  <a:lumMod val="75000"/>
                </a:schemeClr>
              </a:solidFill>
              <a:prstDash val="solid"/>
            </a:ln>
            <a:effectLst/>
          </p:spPr>
          <p:txBody>
            <a:bodyPr lIns="34290" rIns="34290" rtlCol="0" anchor="ctr"/>
            <a:lstStyle/>
            <a:p>
              <a:pPr algn="ctr" defTabSz="914463">
                <a:spcBef>
                  <a:spcPct val="20000"/>
                </a:spcBef>
                <a:defRPr/>
              </a:pPr>
              <a:r>
                <a:rPr lang="en-US" sz="900" b="1" kern="0">
                  <a:solidFill>
                    <a:schemeClr val="tx1">
                      <a:lumMod val="50000"/>
                    </a:schemeClr>
                  </a:solidFill>
                  <a:latin typeface="Verdana"/>
                  <a:cs typeface="Arial" charset="0"/>
                </a:rPr>
                <a:t>1</a:t>
              </a:r>
            </a:p>
          </p:txBody>
        </p:sp>
        <p:sp>
          <p:nvSpPr>
            <p:cNvPr id="35" name="TextBox 34">
              <a:extLst>
                <a:ext uri="{FF2B5EF4-FFF2-40B4-BE49-F238E27FC236}">
                  <a16:creationId xmlns:a16="http://schemas.microsoft.com/office/drawing/2014/main" id="{0F2E8AE0-5D54-419D-A599-19E33BE33474}"/>
                </a:ext>
              </a:extLst>
            </p:cNvPr>
            <p:cNvSpPr txBox="1"/>
            <p:nvPr/>
          </p:nvSpPr>
          <p:spPr>
            <a:xfrm>
              <a:off x="1504465" y="2753269"/>
              <a:ext cx="1371600" cy="406971"/>
            </a:xfrm>
            <a:prstGeom prst="rect">
              <a:avLst/>
            </a:prstGeom>
            <a:noFill/>
          </p:spPr>
          <p:txBody>
            <a:bodyPr wrap="square" rtlCol="0">
              <a:spAutoFit/>
            </a:bodyPr>
            <a:lstStyle/>
            <a:p>
              <a:pPr algn="ctr" defTabSz="914463">
                <a:lnSpc>
                  <a:spcPct val="106000"/>
                </a:lnSpc>
                <a:defRPr/>
              </a:pPr>
              <a:r>
                <a:rPr lang="en-US" sz="1000"/>
                <a:t>Define the current reporting landscape</a:t>
              </a:r>
            </a:p>
          </p:txBody>
        </p:sp>
        <p:sp>
          <p:nvSpPr>
            <p:cNvPr id="36" name="Oval 35">
              <a:extLst>
                <a:ext uri="{FF2B5EF4-FFF2-40B4-BE49-F238E27FC236}">
                  <a16:creationId xmlns:a16="http://schemas.microsoft.com/office/drawing/2014/main" id="{9228374A-D4F6-43EC-BD48-2EE70B3FC804}"/>
                </a:ext>
              </a:extLst>
            </p:cNvPr>
            <p:cNvSpPr>
              <a:spLocks noChangeAspect="1"/>
            </p:cNvSpPr>
            <p:nvPr/>
          </p:nvSpPr>
          <p:spPr>
            <a:xfrm>
              <a:off x="3247132" y="2483367"/>
              <a:ext cx="283452" cy="240943"/>
            </a:xfrm>
            <a:prstGeom prst="ellipse">
              <a:avLst/>
            </a:prstGeom>
            <a:solidFill>
              <a:schemeClr val="accent3">
                <a:lumMod val="20000"/>
                <a:lumOff val="80000"/>
              </a:schemeClr>
            </a:solidFill>
            <a:ln w="25400" cap="flat" cmpd="sng" algn="ctr">
              <a:solidFill>
                <a:schemeClr val="accent1">
                  <a:lumMod val="75000"/>
                </a:schemeClr>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2</a:t>
              </a:r>
            </a:p>
          </p:txBody>
        </p:sp>
        <p:sp>
          <p:nvSpPr>
            <p:cNvPr id="37" name="TextBox 36">
              <a:extLst>
                <a:ext uri="{FF2B5EF4-FFF2-40B4-BE49-F238E27FC236}">
                  <a16:creationId xmlns:a16="http://schemas.microsoft.com/office/drawing/2014/main" id="{908C66AD-2C2D-4254-A3B3-1EA7D20F21D3}"/>
                </a:ext>
              </a:extLst>
            </p:cNvPr>
            <p:cNvSpPr txBox="1"/>
            <p:nvPr/>
          </p:nvSpPr>
          <p:spPr>
            <a:xfrm>
              <a:off x="2728663" y="2753269"/>
              <a:ext cx="1371600" cy="411651"/>
            </a:xfrm>
            <a:prstGeom prst="rect">
              <a:avLst/>
            </a:prstGeom>
            <a:noFill/>
          </p:spPr>
          <p:txBody>
            <a:bodyPr wrap="square" lIns="91440" tIns="45720" rIns="91440" bIns="45720" rtlCol="0" anchor="t">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dirty="0">
                  <a:latin typeface="+mn-lt"/>
                </a:rPr>
                <a:t>Build the  reporting needs</a:t>
              </a:r>
            </a:p>
          </p:txBody>
        </p:sp>
        <p:sp>
          <p:nvSpPr>
            <p:cNvPr id="38" name="Oval 37">
              <a:extLst>
                <a:ext uri="{FF2B5EF4-FFF2-40B4-BE49-F238E27FC236}">
                  <a16:creationId xmlns:a16="http://schemas.microsoft.com/office/drawing/2014/main" id="{6937757B-F4E0-4D76-87CB-78437E156107}"/>
                </a:ext>
              </a:extLst>
            </p:cNvPr>
            <p:cNvSpPr>
              <a:spLocks noChangeAspect="1"/>
            </p:cNvSpPr>
            <p:nvPr/>
          </p:nvSpPr>
          <p:spPr>
            <a:xfrm>
              <a:off x="4599269" y="2481580"/>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3</a:t>
              </a:r>
            </a:p>
          </p:txBody>
        </p:sp>
        <p:sp>
          <p:nvSpPr>
            <p:cNvPr id="39" name="TextBox 38">
              <a:extLst>
                <a:ext uri="{FF2B5EF4-FFF2-40B4-BE49-F238E27FC236}">
                  <a16:creationId xmlns:a16="http://schemas.microsoft.com/office/drawing/2014/main" id="{B31BBE2E-5AC6-4E2E-BAE4-11679FF58A44}"/>
                </a:ext>
              </a:extLst>
            </p:cNvPr>
            <p:cNvSpPr txBox="1"/>
            <p:nvPr/>
          </p:nvSpPr>
          <p:spPr>
            <a:xfrm>
              <a:off x="4042047" y="2742252"/>
              <a:ext cx="1371600"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Perform Fit-Gap</a:t>
              </a:r>
            </a:p>
          </p:txBody>
        </p:sp>
        <p:sp>
          <p:nvSpPr>
            <p:cNvPr id="40" name="Oval 39">
              <a:extLst>
                <a:ext uri="{FF2B5EF4-FFF2-40B4-BE49-F238E27FC236}">
                  <a16:creationId xmlns:a16="http://schemas.microsoft.com/office/drawing/2014/main" id="{595B52B7-3736-412A-BBED-E908EE3FA28D}"/>
                </a:ext>
              </a:extLst>
            </p:cNvPr>
            <p:cNvSpPr>
              <a:spLocks noChangeAspect="1"/>
            </p:cNvSpPr>
            <p:nvPr/>
          </p:nvSpPr>
          <p:spPr>
            <a:xfrm>
              <a:off x="7235423" y="2475535"/>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tx1">
                      <a:lumMod val="50000"/>
                    </a:schemeClr>
                  </a:solidFill>
                  <a:latin typeface="Verdana"/>
                  <a:cs typeface="Arial" charset="0"/>
                </a:rPr>
                <a:t>5</a:t>
              </a:r>
            </a:p>
          </p:txBody>
        </p:sp>
        <p:sp>
          <p:nvSpPr>
            <p:cNvPr id="41" name="TextBox 40">
              <a:extLst>
                <a:ext uri="{FF2B5EF4-FFF2-40B4-BE49-F238E27FC236}">
                  <a16:creationId xmlns:a16="http://schemas.microsoft.com/office/drawing/2014/main" id="{CCDF7669-4439-4218-A277-1364CD877DB3}"/>
                </a:ext>
              </a:extLst>
            </p:cNvPr>
            <p:cNvSpPr txBox="1"/>
            <p:nvPr/>
          </p:nvSpPr>
          <p:spPr>
            <a:xfrm>
              <a:off x="6649239" y="2753269"/>
              <a:ext cx="1371600" cy="733214"/>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Assess requirements to best fit the source system/ reporting tool and prioritize</a:t>
              </a:r>
            </a:p>
          </p:txBody>
        </p:sp>
        <p:sp>
          <p:nvSpPr>
            <p:cNvPr id="42" name="Oval 41">
              <a:extLst>
                <a:ext uri="{FF2B5EF4-FFF2-40B4-BE49-F238E27FC236}">
                  <a16:creationId xmlns:a16="http://schemas.microsoft.com/office/drawing/2014/main" id="{BD859016-B39D-41F3-BD66-1BE18D07B69B}"/>
                </a:ext>
              </a:extLst>
            </p:cNvPr>
            <p:cNvSpPr>
              <a:spLocks noChangeAspect="1"/>
            </p:cNvSpPr>
            <p:nvPr/>
          </p:nvSpPr>
          <p:spPr>
            <a:xfrm>
              <a:off x="7013043" y="3785124"/>
              <a:ext cx="283452" cy="240943"/>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34290" rIns="34290" rtlCol="0" anchor="ctr"/>
            <a:lstStyle/>
            <a:p>
              <a:pPr algn="ctr" defTabSz="914463">
                <a:spcBef>
                  <a:spcPct val="20000"/>
                </a:spcBef>
                <a:defRPr/>
              </a:pPr>
              <a:r>
                <a:rPr lang="en-US" sz="900" b="1" kern="0">
                  <a:solidFill>
                    <a:srgbClr val="000000"/>
                  </a:solidFill>
                  <a:latin typeface="Verdana"/>
                  <a:cs typeface="Arial" charset="0"/>
                </a:rPr>
                <a:t>6</a:t>
              </a:r>
            </a:p>
          </p:txBody>
        </p:sp>
        <p:sp>
          <p:nvSpPr>
            <p:cNvPr id="43" name="TextBox 42">
              <a:extLst>
                <a:ext uri="{FF2B5EF4-FFF2-40B4-BE49-F238E27FC236}">
                  <a16:creationId xmlns:a16="http://schemas.microsoft.com/office/drawing/2014/main" id="{F3532535-E0AC-40B2-8D30-3461879E9162}"/>
                </a:ext>
              </a:extLst>
            </p:cNvPr>
            <p:cNvSpPr txBox="1"/>
            <p:nvPr/>
          </p:nvSpPr>
          <p:spPr>
            <a:xfrm>
              <a:off x="6467132" y="408148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Map business needs to reporting design</a:t>
              </a:r>
            </a:p>
          </p:txBody>
        </p:sp>
        <p:sp>
          <p:nvSpPr>
            <p:cNvPr id="44" name="Oval 43">
              <a:extLst>
                <a:ext uri="{FF2B5EF4-FFF2-40B4-BE49-F238E27FC236}">
                  <a16:creationId xmlns:a16="http://schemas.microsoft.com/office/drawing/2014/main" id="{08CFB9FC-34F3-4AA9-834A-546AA2B949AF}"/>
                </a:ext>
              </a:extLst>
            </p:cNvPr>
            <p:cNvSpPr>
              <a:spLocks noChangeAspect="1"/>
            </p:cNvSpPr>
            <p:nvPr/>
          </p:nvSpPr>
          <p:spPr>
            <a:xfrm>
              <a:off x="5442213" y="3778615"/>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7</a:t>
              </a:r>
            </a:p>
          </p:txBody>
        </p:sp>
        <p:sp>
          <p:nvSpPr>
            <p:cNvPr id="45" name="TextBox 44">
              <a:extLst>
                <a:ext uri="{FF2B5EF4-FFF2-40B4-BE49-F238E27FC236}">
                  <a16:creationId xmlns:a16="http://schemas.microsoft.com/office/drawing/2014/main" id="{EB34AA9D-D379-4940-A5CE-BB8B1D6DA791}"/>
                </a:ext>
              </a:extLst>
            </p:cNvPr>
            <p:cNvSpPr txBox="1"/>
            <p:nvPr/>
          </p:nvSpPr>
          <p:spPr>
            <a:xfrm>
              <a:off x="4902236" y="4081481"/>
              <a:ext cx="1371600" cy="733214"/>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Configure role level security to provide read/write access to users</a:t>
              </a:r>
            </a:p>
          </p:txBody>
        </p:sp>
        <p:sp>
          <p:nvSpPr>
            <p:cNvPr id="46" name="Oval 45">
              <a:extLst>
                <a:ext uri="{FF2B5EF4-FFF2-40B4-BE49-F238E27FC236}">
                  <a16:creationId xmlns:a16="http://schemas.microsoft.com/office/drawing/2014/main" id="{B3907BD8-9096-4089-A32B-5D83AC7116A0}"/>
                </a:ext>
              </a:extLst>
            </p:cNvPr>
            <p:cNvSpPr>
              <a:spLocks noChangeAspect="1"/>
            </p:cNvSpPr>
            <p:nvPr/>
          </p:nvSpPr>
          <p:spPr>
            <a:xfrm>
              <a:off x="3734314" y="3780801"/>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8</a:t>
              </a:r>
            </a:p>
          </p:txBody>
        </p:sp>
        <p:sp>
          <p:nvSpPr>
            <p:cNvPr id="47" name="TextBox 46">
              <a:extLst>
                <a:ext uri="{FF2B5EF4-FFF2-40B4-BE49-F238E27FC236}">
                  <a16:creationId xmlns:a16="http://schemas.microsoft.com/office/drawing/2014/main" id="{4BAEEDD5-5A12-4105-AC97-18B48B2FE15A}"/>
                </a:ext>
              </a:extLst>
            </p:cNvPr>
            <p:cNvSpPr txBox="1"/>
            <p:nvPr/>
          </p:nvSpPr>
          <p:spPr>
            <a:xfrm>
              <a:off x="3190982" y="4081481"/>
              <a:ext cx="1371600" cy="570092"/>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Develop the reports based on requirement</a:t>
              </a:r>
            </a:p>
          </p:txBody>
        </p:sp>
        <p:sp>
          <p:nvSpPr>
            <p:cNvPr id="48" name="TextBox 47">
              <a:extLst>
                <a:ext uri="{FF2B5EF4-FFF2-40B4-BE49-F238E27FC236}">
                  <a16:creationId xmlns:a16="http://schemas.microsoft.com/office/drawing/2014/main" id="{30EC65A0-97CA-4778-B12E-45FF061C83BE}"/>
                </a:ext>
              </a:extLst>
            </p:cNvPr>
            <p:cNvSpPr txBox="1"/>
            <p:nvPr/>
          </p:nvSpPr>
          <p:spPr>
            <a:xfrm>
              <a:off x="1582933" y="408148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defRPr/>
              </a:pPr>
              <a:r>
                <a:rPr lang="en-US" sz="1000">
                  <a:latin typeface="+mn-lt"/>
                </a:rPr>
                <a:t>Validate the reports based on test cases</a:t>
              </a:r>
            </a:p>
          </p:txBody>
        </p:sp>
        <p:sp>
          <p:nvSpPr>
            <p:cNvPr id="49" name="Oval 48">
              <a:extLst>
                <a:ext uri="{FF2B5EF4-FFF2-40B4-BE49-F238E27FC236}">
                  <a16:creationId xmlns:a16="http://schemas.microsoft.com/office/drawing/2014/main" id="{19980D48-0E7B-4535-BB85-DAB3965DB80F}"/>
                </a:ext>
              </a:extLst>
            </p:cNvPr>
            <p:cNvSpPr>
              <a:spLocks noChangeAspect="1"/>
            </p:cNvSpPr>
            <p:nvPr/>
          </p:nvSpPr>
          <p:spPr>
            <a:xfrm>
              <a:off x="3774453" y="5150416"/>
              <a:ext cx="331868" cy="282100"/>
            </a:xfrm>
            <a:prstGeom prst="ellipse">
              <a:avLst/>
            </a:prstGeom>
            <a:solidFill>
              <a:schemeClr val="accent1">
                <a:lumMod val="40000"/>
                <a:lumOff val="6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chemeClr val="accent6"/>
                  </a:solidFill>
                  <a:latin typeface="Verdana"/>
                  <a:cs typeface="Arial" charset="0"/>
                </a:rPr>
                <a:t>11</a:t>
              </a:r>
            </a:p>
          </p:txBody>
        </p:sp>
        <p:sp>
          <p:nvSpPr>
            <p:cNvPr id="50" name="TextBox 49">
              <a:extLst>
                <a:ext uri="{FF2B5EF4-FFF2-40B4-BE49-F238E27FC236}">
                  <a16:creationId xmlns:a16="http://schemas.microsoft.com/office/drawing/2014/main" id="{C92EE7D1-CC4F-439C-AD3D-02F75985FE95}"/>
                </a:ext>
              </a:extLst>
            </p:cNvPr>
            <p:cNvSpPr txBox="1"/>
            <p:nvPr/>
          </p:nvSpPr>
          <p:spPr>
            <a:xfrm>
              <a:off x="3266321" y="5437801"/>
              <a:ext cx="1371600" cy="574773"/>
            </a:xfrm>
            <a:prstGeom prst="rect">
              <a:avLst/>
            </a:prstGeom>
            <a:noFill/>
          </p:spPr>
          <p:txBody>
            <a:bodyPr wrap="square" rtlCol="0">
              <a:spAutoFit/>
            </a:bodyPr>
            <a:lstStyle/>
            <a:p>
              <a:pPr algn="ctr" defTabSz="914463">
                <a:lnSpc>
                  <a:spcPct val="106000"/>
                </a:lnSpc>
                <a:spcBef>
                  <a:spcPts val="450"/>
                </a:spcBef>
                <a:defRPr/>
              </a:pPr>
              <a:r>
                <a:rPr lang="en-US" sz="1000"/>
                <a:t>Train users to enable them to execute and consume reports</a:t>
              </a:r>
            </a:p>
          </p:txBody>
        </p:sp>
        <p:sp>
          <p:nvSpPr>
            <p:cNvPr id="51" name="TextBox 50">
              <a:extLst>
                <a:ext uri="{FF2B5EF4-FFF2-40B4-BE49-F238E27FC236}">
                  <a16:creationId xmlns:a16="http://schemas.microsoft.com/office/drawing/2014/main" id="{C4DA06DE-B8C6-456A-9A66-6119A37F1801}"/>
                </a:ext>
              </a:extLst>
            </p:cNvPr>
            <p:cNvSpPr txBox="1"/>
            <p:nvPr/>
          </p:nvSpPr>
          <p:spPr>
            <a:xfrm>
              <a:off x="5961305" y="5174093"/>
              <a:ext cx="941650" cy="246221"/>
            </a:xfrm>
            <a:prstGeom prst="rect">
              <a:avLst/>
            </a:prstGeom>
            <a:noFill/>
          </p:spPr>
          <p:txBody>
            <a:bodyPr wrap="square" rtlCol="0">
              <a:spAutoFit/>
            </a:bodyPr>
            <a:lstStyle/>
            <a:p>
              <a:pPr algn="ctr" defTabSz="914463" fontAlgn="base">
                <a:spcBef>
                  <a:spcPts val="450"/>
                </a:spcBef>
                <a:spcAft>
                  <a:spcPct val="0"/>
                </a:spcAft>
                <a:defRPr/>
              </a:pPr>
              <a:r>
                <a:rPr lang="en-US" sz="1000" b="1">
                  <a:cs typeface="Arial" pitchFamily="34" charset="0"/>
                </a:rPr>
                <a:t> Finish</a:t>
              </a:r>
            </a:p>
          </p:txBody>
        </p:sp>
        <p:sp>
          <p:nvSpPr>
            <p:cNvPr id="52" name="TextBox 51">
              <a:extLst>
                <a:ext uri="{FF2B5EF4-FFF2-40B4-BE49-F238E27FC236}">
                  <a16:creationId xmlns:a16="http://schemas.microsoft.com/office/drawing/2014/main" id="{B1F83319-34F9-45CA-9153-7D54B2683CD5}"/>
                </a:ext>
              </a:extLst>
            </p:cNvPr>
            <p:cNvSpPr txBox="1"/>
            <p:nvPr/>
          </p:nvSpPr>
          <p:spPr>
            <a:xfrm>
              <a:off x="1606333" y="5437801"/>
              <a:ext cx="1371600" cy="411651"/>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Schedule reports using reporting tools</a:t>
              </a:r>
            </a:p>
          </p:txBody>
        </p:sp>
        <p:sp>
          <p:nvSpPr>
            <p:cNvPr id="53" name="Oval 52">
              <a:extLst>
                <a:ext uri="{FF2B5EF4-FFF2-40B4-BE49-F238E27FC236}">
                  <a16:creationId xmlns:a16="http://schemas.microsoft.com/office/drawing/2014/main" id="{F6F011B2-1DA0-43EF-BD1C-92837C281F1E}"/>
                </a:ext>
              </a:extLst>
            </p:cNvPr>
            <p:cNvSpPr>
              <a:spLocks noChangeAspect="1"/>
            </p:cNvSpPr>
            <p:nvPr/>
          </p:nvSpPr>
          <p:spPr>
            <a:xfrm>
              <a:off x="2134816" y="3767334"/>
              <a:ext cx="283452" cy="240944"/>
            </a:xfrm>
            <a:prstGeom prst="ellipse">
              <a:avLst/>
            </a:prstGeom>
            <a:solidFill>
              <a:schemeClr val="accent4">
                <a:lumMod val="20000"/>
                <a:lumOff val="8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rgbClr val="000000"/>
                  </a:solidFill>
                  <a:latin typeface="Verdana"/>
                  <a:cs typeface="Arial" charset="0"/>
                </a:rPr>
                <a:t>9</a:t>
              </a:r>
            </a:p>
          </p:txBody>
        </p:sp>
        <p:sp>
          <p:nvSpPr>
            <p:cNvPr id="54" name="Oval 53">
              <a:extLst>
                <a:ext uri="{FF2B5EF4-FFF2-40B4-BE49-F238E27FC236}">
                  <a16:creationId xmlns:a16="http://schemas.microsoft.com/office/drawing/2014/main" id="{0A79D639-2A26-45C6-81E2-4D72F3E9B3B9}"/>
                </a:ext>
              </a:extLst>
            </p:cNvPr>
            <p:cNvSpPr>
              <a:spLocks noChangeAspect="1"/>
            </p:cNvSpPr>
            <p:nvPr/>
          </p:nvSpPr>
          <p:spPr>
            <a:xfrm>
              <a:off x="2134816" y="5134230"/>
              <a:ext cx="331868" cy="282100"/>
            </a:xfrm>
            <a:prstGeom prst="ellipse">
              <a:avLst/>
            </a:prstGeom>
            <a:solidFill>
              <a:schemeClr val="accent1">
                <a:lumMod val="40000"/>
                <a:lumOff val="60000"/>
              </a:schemeClr>
            </a:solidFill>
            <a:ln w="25400" cap="flat" cmpd="sng" algn="ctr">
              <a:solidFill>
                <a:schemeClr val="accent4">
                  <a:lumMod val="50000"/>
                </a:schemeClr>
              </a:solidFill>
              <a:prstDash val="solid"/>
            </a:ln>
            <a:effectLst/>
          </p:spPr>
          <p:txBody>
            <a:bodyPr lIns="0" tIns="0" rIns="0" bIns="0" rtlCol="0" anchor="ctr"/>
            <a:lstStyle/>
            <a:p>
              <a:pPr algn="ctr" defTabSz="914463">
                <a:spcBef>
                  <a:spcPct val="20000"/>
                </a:spcBef>
                <a:defRPr/>
              </a:pPr>
              <a:r>
                <a:rPr lang="en-US" sz="900" b="1" kern="0">
                  <a:solidFill>
                    <a:schemeClr val="accent6"/>
                  </a:solidFill>
                  <a:latin typeface="Verdana"/>
                  <a:cs typeface="Arial" charset="0"/>
                </a:rPr>
                <a:t>10</a:t>
              </a:r>
            </a:p>
          </p:txBody>
        </p:sp>
        <p:grpSp>
          <p:nvGrpSpPr>
            <p:cNvPr id="55" name="Group 437">
              <a:extLst>
                <a:ext uri="{FF2B5EF4-FFF2-40B4-BE49-F238E27FC236}">
                  <a16:creationId xmlns:a16="http://schemas.microsoft.com/office/drawing/2014/main" id="{F3BE7757-EE5E-449B-BA71-4E2356FB655D}"/>
                </a:ext>
              </a:extLst>
            </p:cNvPr>
            <p:cNvGrpSpPr>
              <a:grpSpLocks noChangeAspect="1"/>
            </p:cNvGrpSpPr>
            <p:nvPr/>
          </p:nvGrpSpPr>
          <p:grpSpPr bwMode="auto">
            <a:xfrm>
              <a:off x="5697958" y="5055176"/>
              <a:ext cx="482460" cy="431645"/>
              <a:chOff x="3130" y="1561"/>
              <a:chExt cx="340" cy="340"/>
            </a:xfrm>
            <a:solidFill>
              <a:schemeClr val="accent1">
                <a:lumMod val="40000"/>
                <a:lumOff val="60000"/>
              </a:schemeClr>
            </a:solidFill>
          </p:grpSpPr>
          <p:sp>
            <p:nvSpPr>
              <p:cNvPr id="56" name="Freeform 438">
                <a:extLst>
                  <a:ext uri="{FF2B5EF4-FFF2-40B4-BE49-F238E27FC236}">
                    <a16:creationId xmlns:a16="http://schemas.microsoft.com/office/drawing/2014/main" id="{5FC79BAE-F8E0-467C-B504-9852AA7E6FA6}"/>
                  </a:ext>
                </a:extLst>
              </p:cNvPr>
              <p:cNvSpPr>
                <a:spLocks/>
              </p:cNvSpPr>
              <p:nvPr/>
            </p:nvSpPr>
            <p:spPr bwMode="auto">
              <a:xfrm>
                <a:off x="3307" y="1696"/>
                <a:ext cx="28" cy="28"/>
              </a:xfrm>
              <a:custGeom>
                <a:avLst/>
                <a:gdLst>
                  <a:gd name="T0" fmla="*/ 0 w 42"/>
                  <a:gd name="T1" fmla="*/ 0 h 42"/>
                  <a:gd name="T2" fmla="*/ 0 w 42"/>
                  <a:gd name="T3" fmla="*/ 42 h 42"/>
                  <a:gd name="T4" fmla="*/ 42 w 42"/>
                  <a:gd name="T5" fmla="*/ 42 h 42"/>
                  <a:gd name="T6" fmla="*/ 0 w 42"/>
                  <a:gd name="T7" fmla="*/ 0 h 42"/>
                </a:gdLst>
                <a:ahLst/>
                <a:cxnLst>
                  <a:cxn ang="0">
                    <a:pos x="T0" y="T1"/>
                  </a:cxn>
                  <a:cxn ang="0">
                    <a:pos x="T2" y="T3"/>
                  </a:cxn>
                  <a:cxn ang="0">
                    <a:pos x="T4" y="T5"/>
                  </a:cxn>
                  <a:cxn ang="0">
                    <a:pos x="T6" y="T7"/>
                  </a:cxn>
                </a:cxnLst>
                <a:rect l="0" t="0" r="r" b="b"/>
                <a:pathLst>
                  <a:path w="42" h="42">
                    <a:moveTo>
                      <a:pt x="0" y="0"/>
                    </a:moveTo>
                    <a:cubicBezTo>
                      <a:pt x="0" y="42"/>
                      <a:pt x="0" y="42"/>
                      <a:pt x="0" y="42"/>
                    </a:cubicBezTo>
                    <a:cubicBezTo>
                      <a:pt x="42" y="42"/>
                      <a:pt x="42" y="42"/>
                      <a:pt x="42" y="42"/>
                    </a:cubicBezTo>
                    <a:cubicBezTo>
                      <a:pt x="38" y="21"/>
                      <a:pt x="21" y="5"/>
                      <a:pt x="0"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7" name="Freeform 439">
                <a:extLst>
                  <a:ext uri="{FF2B5EF4-FFF2-40B4-BE49-F238E27FC236}">
                    <a16:creationId xmlns:a16="http://schemas.microsoft.com/office/drawing/2014/main" id="{42E84A33-4F4B-4542-BF15-3E645E052C68}"/>
                  </a:ext>
                </a:extLst>
              </p:cNvPr>
              <p:cNvSpPr>
                <a:spLocks/>
              </p:cNvSpPr>
              <p:nvPr/>
            </p:nvSpPr>
            <p:spPr bwMode="auto">
              <a:xfrm>
                <a:off x="3265" y="1696"/>
                <a:ext cx="28" cy="28"/>
              </a:xfrm>
              <a:custGeom>
                <a:avLst/>
                <a:gdLst>
                  <a:gd name="T0" fmla="*/ 0 w 42"/>
                  <a:gd name="T1" fmla="*/ 42 h 42"/>
                  <a:gd name="T2" fmla="*/ 42 w 42"/>
                  <a:gd name="T3" fmla="*/ 42 h 42"/>
                  <a:gd name="T4" fmla="*/ 42 w 42"/>
                  <a:gd name="T5" fmla="*/ 0 h 42"/>
                  <a:gd name="T6" fmla="*/ 0 w 42"/>
                  <a:gd name="T7" fmla="*/ 42 h 42"/>
                </a:gdLst>
                <a:ahLst/>
                <a:cxnLst>
                  <a:cxn ang="0">
                    <a:pos x="T0" y="T1"/>
                  </a:cxn>
                  <a:cxn ang="0">
                    <a:pos x="T2" y="T3"/>
                  </a:cxn>
                  <a:cxn ang="0">
                    <a:pos x="T4" y="T5"/>
                  </a:cxn>
                  <a:cxn ang="0">
                    <a:pos x="T6" y="T7"/>
                  </a:cxn>
                </a:cxnLst>
                <a:rect l="0" t="0" r="r" b="b"/>
                <a:pathLst>
                  <a:path w="42" h="42">
                    <a:moveTo>
                      <a:pt x="0" y="42"/>
                    </a:moveTo>
                    <a:cubicBezTo>
                      <a:pt x="42" y="42"/>
                      <a:pt x="42" y="42"/>
                      <a:pt x="42" y="42"/>
                    </a:cubicBezTo>
                    <a:cubicBezTo>
                      <a:pt x="42" y="0"/>
                      <a:pt x="42" y="0"/>
                      <a:pt x="42" y="0"/>
                    </a:cubicBezTo>
                    <a:cubicBezTo>
                      <a:pt x="21" y="5"/>
                      <a:pt x="5" y="21"/>
                      <a:pt x="0" y="42"/>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8" name="Freeform 440">
                <a:extLst>
                  <a:ext uri="{FF2B5EF4-FFF2-40B4-BE49-F238E27FC236}">
                    <a16:creationId xmlns:a16="http://schemas.microsoft.com/office/drawing/2014/main" id="{59DC40C7-362D-4687-B9C2-D4264820D618}"/>
                  </a:ext>
                </a:extLst>
              </p:cNvPr>
              <p:cNvSpPr>
                <a:spLocks/>
              </p:cNvSpPr>
              <p:nvPr/>
            </p:nvSpPr>
            <p:spPr bwMode="auto">
              <a:xfrm>
                <a:off x="3230" y="1661"/>
                <a:ext cx="63" cy="63"/>
              </a:xfrm>
              <a:custGeom>
                <a:avLst/>
                <a:gdLst>
                  <a:gd name="T0" fmla="*/ 0 w 95"/>
                  <a:gd name="T1" fmla="*/ 95 h 95"/>
                  <a:gd name="T2" fmla="*/ 32 w 95"/>
                  <a:gd name="T3" fmla="*/ 95 h 95"/>
                  <a:gd name="T4" fmla="*/ 95 w 95"/>
                  <a:gd name="T5" fmla="*/ 32 h 95"/>
                  <a:gd name="T6" fmla="*/ 95 w 95"/>
                  <a:gd name="T7" fmla="*/ 0 h 95"/>
                  <a:gd name="T8" fmla="*/ 0 w 95"/>
                  <a:gd name="T9" fmla="*/ 95 h 95"/>
                </a:gdLst>
                <a:ahLst/>
                <a:cxnLst>
                  <a:cxn ang="0">
                    <a:pos x="T0" y="T1"/>
                  </a:cxn>
                  <a:cxn ang="0">
                    <a:pos x="T2" y="T3"/>
                  </a:cxn>
                  <a:cxn ang="0">
                    <a:pos x="T4" y="T5"/>
                  </a:cxn>
                  <a:cxn ang="0">
                    <a:pos x="T6" y="T7"/>
                  </a:cxn>
                  <a:cxn ang="0">
                    <a:pos x="T8" y="T9"/>
                  </a:cxn>
                </a:cxnLst>
                <a:rect l="0" t="0" r="r" b="b"/>
                <a:pathLst>
                  <a:path w="95" h="95">
                    <a:moveTo>
                      <a:pt x="0" y="95"/>
                    </a:moveTo>
                    <a:cubicBezTo>
                      <a:pt x="32" y="95"/>
                      <a:pt x="32" y="95"/>
                      <a:pt x="32" y="95"/>
                    </a:cubicBezTo>
                    <a:cubicBezTo>
                      <a:pt x="37" y="62"/>
                      <a:pt x="62" y="37"/>
                      <a:pt x="95" y="32"/>
                    </a:cubicBezTo>
                    <a:cubicBezTo>
                      <a:pt x="95" y="0"/>
                      <a:pt x="95" y="0"/>
                      <a:pt x="95" y="0"/>
                    </a:cubicBezTo>
                    <a:cubicBezTo>
                      <a:pt x="45" y="5"/>
                      <a:pt x="5" y="45"/>
                      <a:pt x="0" y="95"/>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59" name="Freeform 441">
                <a:extLst>
                  <a:ext uri="{FF2B5EF4-FFF2-40B4-BE49-F238E27FC236}">
                    <a16:creationId xmlns:a16="http://schemas.microsoft.com/office/drawing/2014/main" id="{521A6419-CB9C-4FFC-9E75-4FC32D2D5641}"/>
                  </a:ext>
                </a:extLst>
              </p:cNvPr>
              <p:cNvSpPr>
                <a:spLocks/>
              </p:cNvSpPr>
              <p:nvPr/>
            </p:nvSpPr>
            <p:spPr bwMode="auto">
              <a:xfrm>
                <a:off x="3265" y="1738"/>
                <a:ext cx="28" cy="28"/>
              </a:xfrm>
              <a:custGeom>
                <a:avLst/>
                <a:gdLst>
                  <a:gd name="T0" fmla="*/ 42 w 42"/>
                  <a:gd name="T1" fmla="*/ 42 h 42"/>
                  <a:gd name="T2" fmla="*/ 42 w 42"/>
                  <a:gd name="T3" fmla="*/ 0 h 42"/>
                  <a:gd name="T4" fmla="*/ 0 w 42"/>
                  <a:gd name="T5" fmla="*/ 0 h 42"/>
                  <a:gd name="T6" fmla="*/ 42 w 42"/>
                  <a:gd name="T7" fmla="*/ 42 h 42"/>
                </a:gdLst>
                <a:ahLst/>
                <a:cxnLst>
                  <a:cxn ang="0">
                    <a:pos x="T0" y="T1"/>
                  </a:cxn>
                  <a:cxn ang="0">
                    <a:pos x="T2" y="T3"/>
                  </a:cxn>
                  <a:cxn ang="0">
                    <a:pos x="T4" y="T5"/>
                  </a:cxn>
                  <a:cxn ang="0">
                    <a:pos x="T6" y="T7"/>
                  </a:cxn>
                </a:cxnLst>
                <a:rect l="0" t="0" r="r" b="b"/>
                <a:pathLst>
                  <a:path w="42" h="42">
                    <a:moveTo>
                      <a:pt x="42" y="42"/>
                    </a:moveTo>
                    <a:cubicBezTo>
                      <a:pt x="42" y="0"/>
                      <a:pt x="42" y="0"/>
                      <a:pt x="42" y="0"/>
                    </a:cubicBezTo>
                    <a:cubicBezTo>
                      <a:pt x="0" y="0"/>
                      <a:pt x="0" y="0"/>
                      <a:pt x="0" y="0"/>
                    </a:cubicBezTo>
                    <a:cubicBezTo>
                      <a:pt x="5" y="21"/>
                      <a:pt x="21" y="38"/>
                      <a:pt x="42" y="42"/>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0" name="Freeform 442">
                <a:extLst>
                  <a:ext uri="{FF2B5EF4-FFF2-40B4-BE49-F238E27FC236}">
                    <a16:creationId xmlns:a16="http://schemas.microsoft.com/office/drawing/2014/main" id="{7A2F9A46-360D-4A1D-AC47-A278BEB21238}"/>
                  </a:ext>
                </a:extLst>
              </p:cNvPr>
              <p:cNvSpPr>
                <a:spLocks/>
              </p:cNvSpPr>
              <p:nvPr/>
            </p:nvSpPr>
            <p:spPr bwMode="auto">
              <a:xfrm>
                <a:off x="3230" y="1738"/>
                <a:ext cx="63" cy="63"/>
              </a:xfrm>
              <a:custGeom>
                <a:avLst/>
                <a:gdLst>
                  <a:gd name="T0" fmla="*/ 32 w 95"/>
                  <a:gd name="T1" fmla="*/ 0 h 96"/>
                  <a:gd name="T2" fmla="*/ 0 w 95"/>
                  <a:gd name="T3" fmla="*/ 0 h 96"/>
                  <a:gd name="T4" fmla="*/ 95 w 95"/>
                  <a:gd name="T5" fmla="*/ 96 h 96"/>
                  <a:gd name="T6" fmla="*/ 95 w 95"/>
                  <a:gd name="T7" fmla="*/ 63 h 96"/>
                  <a:gd name="T8" fmla="*/ 32 w 95"/>
                  <a:gd name="T9" fmla="*/ 0 h 96"/>
                </a:gdLst>
                <a:ahLst/>
                <a:cxnLst>
                  <a:cxn ang="0">
                    <a:pos x="T0" y="T1"/>
                  </a:cxn>
                  <a:cxn ang="0">
                    <a:pos x="T2" y="T3"/>
                  </a:cxn>
                  <a:cxn ang="0">
                    <a:pos x="T4" y="T5"/>
                  </a:cxn>
                  <a:cxn ang="0">
                    <a:pos x="T6" y="T7"/>
                  </a:cxn>
                  <a:cxn ang="0">
                    <a:pos x="T8" y="T9"/>
                  </a:cxn>
                </a:cxnLst>
                <a:rect l="0" t="0" r="r" b="b"/>
                <a:pathLst>
                  <a:path w="95" h="96">
                    <a:moveTo>
                      <a:pt x="32" y="0"/>
                    </a:moveTo>
                    <a:cubicBezTo>
                      <a:pt x="0" y="0"/>
                      <a:pt x="0" y="0"/>
                      <a:pt x="0" y="0"/>
                    </a:cubicBezTo>
                    <a:cubicBezTo>
                      <a:pt x="5" y="51"/>
                      <a:pt x="45" y="91"/>
                      <a:pt x="95" y="96"/>
                    </a:cubicBezTo>
                    <a:cubicBezTo>
                      <a:pt x="95" y="63"/>
                      <a:pt x="95" y="63"/>
                      <a:pt x="95" y="63"/>
                    </a:cubicBezTo>
                    <a:cubicBezTo>
                      <a:pt x="62" y="59"/>
                      <a:pt x="37" y="33"/>
                      <a:pt x="32"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1" name="Freeform 443">
                <a:extLst>
                  <a:ext uri="{FF2B5EF4-FFF2-40B4-BE49-F238E27FC236}">
                    <a16:creationId xmlns:a16="http://schemas.microsoft.com/office/drawing/2014/main" id="{FE7BCEA4-B982-44E9-BC06-EBEB2038246A}"/>
                  </a:ext>
                </a:extLst>
              </p:cNvPr>
              <p:cNvSpPr>
                <a:spLocks/>
              </p:cNvSpPr>
              <p:nvPr/>
            </p:nvSpPr>
            <p:spPr bwMode="auto">
              <a:xfrm>
                <a:off x="3307" y="1738"/>
                <a:ext cx="28" cy="28"/>
              </a:xfrm>
              <a:custGeom>
                <a:avLst/>
                <a:gdLst>
                  <a:gd name="T0" fmla="*/ 42 w 42"/>
                  <a:gd name="T1" fmla="*/ 0 h 42"/>
                  <a:gd name="T2" fmla="*/ 0 w 42"/>
                  <a:gd name="T3" fmla="*/ 0 h 42"/>
                  <a:gd name="T4" fmla="*/ 0 w 42"/>
                  <a:gd name="T5" fmla="*/ 42 h 42"/>
                  <a:gd name="T6" fmla="*/ 42 w 42"/>
                  <a:gd name="T7" fmla="*/ 0 h 42"/>
                </a:gdLst>
                <a:ahLst/>
                <a:cxnLst>
                  <a:cxn ang="0">
                    <a:pos x="T0" y="T1"/>
                  </a:cxn>
                  <a:cxn ang="0">
                    <a:pos x="T2" y="T3"/>
                  </a:cxn>
                  <a:cxn ang="0">
                    <a:pos x="T4" y="T5"/>
                  </a:cxn>
                  <a:cxn ang="0">
                    <a:pos x="T6" y="T7"/>
                  </a:cxn>
                </a:cxnLst>
                <a:rect l="0" t="0" r="r" b="b"/>
                <a:pathLst>
                  <a:path w="42" h="42">
                    <a:moveTo>
                      <a:pt x="42" y="0"/>
                    </a:moveTo>
                    <a:cubicBezTo>
                      <a:pt x="0" y="0"/>
                      <a:pt x="0" y="0"/>
                      <a:pt x="0" y="0"/>
                    </a:cubicBezTo>
                    <a:cubicBezTo>
                      <a:pt x="0" y="42"/>
                      <a:pt x="0" y="42"/>
                      <a:pt x="0" y="42"/>
                    </a:cubicBezTo>
                    <a:cubicBezTo>
                      <a:pt x="21" y="38"/>
                      <a:pt x="38" y="21"/>
                      <a:pt x="42"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2" name="Freeform 444">
                <a:extLst>
                  <a:ext uri="{FF2B5EF4-FFF2-40B4-BE49-F238E27FC236}">
                    <a16:creationId xmlns:a16="http://schemas.microsoft.com/office/drawing/2014/main" id="{268CC260-6239-42AA-AFDF-528CD2ACA2DE}"/>
                  </a:ext>
                </a:extLst>
              </p:cNvPr>
              <p:cNvSpPr>
                <a:spLocks noEditPoints="1"/>
              </p:cNvSpPr>
              <p:nvPr/>
            </p:nvSpPr>
            <p:spPr bwMode="auto">
              <a:xfrm>
                <a:off x="3130" y="1561"/>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05 w 512"/>
                  <a:gd name="T11" fmla="*/ 266 h 512"/>
                  <a:gd name="T12" fmla="*/ 383 w 512"/>
                  <a:gd name="T13" fmla="*/ 266 h 512"/>
                  <a:gd name="T14" fmla="*/ 266 w 512"/>
                  <a:gd name="T15" fmla="*/ 383 h 512"/>
                  <a:gd name="T16" fmla="*/ 266 w 512"/>
                  <a:gd name="T17" fmla="*/ 405 h 512"/>
                  <a:gd name="T18" fmla="*/ 256 w 512"/>
                  <a:gd name="T19" fmla="*/ 416 h 512"/>
                  <a:gd name="T20" fmla="*/ 245 w 512"/>
                  <a:gd name="T21" fmla="*/ 405 h 512"/>
                  <a:gd name="T22" fmla="*/ 245 w 512"/>
                  <a:gd name="T23" fmla="*/ 383 h 512"/>
                  <a:gd name="T24" fmla="*/ 128 w 512"/>
                  <a:gd name="T25" fmla="*/ 266 h 512"/>
                  <a:gd name="T26" fmla="*/ 106 w 512"/>
                  <a:gd name="T27" fmla="*/ 266 h 512"/>
                  <a:gd name="T28" fmla="*/ 96 w 512"/>
                  <a:gd name="T29" fmla="*/ 256 h 512"/>
                  <a:gd name="T30" fmla="*/ 106 w 512"/>
                  <a:gd name="T31" fmla="*/ 245 h 512"/>
                  <a:gd name="T32" fmla="*/ 128 w 512"/>
                  <a:gd name="T33" fmla="*/ 245 h 512"/>
                  <a:gd name="T34" fmla="*/ 245 w 512"/>
                  <a:gd name="T35" fmla="*/ 128 h 512"/>
                  <a:gd name="T36" fmla="*/ 245 w 512"/>
                  <a:gd name="T37" fmla="*/ 106 h 512"/>
                  <a:gd name="T38" fmla="*/ 256 w 512"/>
                  <a:gd name="T39" fmla="*/ 96 h 512"/>
                  <a:gd name="T40" fmla="*/ 266 w 512"/>
                  <a:gd name="T41" fmla="*/ 106 h 512"/>
                  <a:gd name="T42" fmla="*/ 266 w 512"/>
                  <a:gd name="T43" fmla="*/ 128 h 512"/>
                  <a:gd name="T44" fmla="*/ 383 w 512"/>
                  <a:gd name="T45" fmla="*/ 245 h 512"/>
                  <a:gd name="T46" fmla="*/ 405 w 512"/>
                  <a:gd name="T47" fmla="*/ 245 h 512"/>
                  <a:gd name="T48" fmla="*/ 416 w 512"/>
                  <a:gd name="T49" fmla="*/ 256 h 512"/>
                  <a:gd name="T50" fmla="*/ 405 w 512"/>
                  <a:gd name="T51" fmla="*/ 26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05" y="266"/>
                    </a:moveTo>
                    <a:cubicBezTo>
                      <a:pt x="383" y="266"/>
                      <a:pt x="383" y="266"/>
                      <a:pt x="383" y="266"/>
                    </a:cubicBezTo>
                    <a:cubicBezTo>
                      <a:pt x="378" y="328"/>
                      <a:pt x="328" y="378"/>
                      <a:pt x="266" y="383"/>
                    </a:cubicBezTo>
                    <a:cubicBezTo>
                      <a:pt x="266" y="405"/>
                      <a:pt x="266" y="405"/>
                      <a:pt x="266" y="405"/>
                    </a:cubicBezTo>
                    <a:cubicBezTo>
                      <a:pt x="266" y="411"/>
                      <a:pt x="262" y="416"/>
                      <a:pt x="256" y="416"/>
                    </a:cubicBezTo>
                    <a:cubicBezTo>
                      <a:pt x="250" y="416"/>
                      <a:pt x="245" y="411"/>
                      <a:pt x="245" y="405"/>
                    </a:cubicBezTo>
                    <a:cubicBezTo>
                      <a:pt x="245" y="383"/>
                      <a:pt x="245" y="383"/>
                      <a:pt x="245" y="383"/>
                    </a:cubicBezTo>
                    <a:cubicBezTo>
                      <a:pt x="183" y="378"/>
                      <a:pt x="133" y="328"/>
                      <a:pt x="128" y="266"/>
                    </a:cubicBezTo>
                    <a:cubicBezTo>
                      <a:pt x="106" y="266"/>
                      <a:pt x="106" y="266"/>
                      <a:pt x="106" y="266"/>
                    </a:cubicBezTo>
                    <a:cubicBezTo>
                      <a:pt x="100" y="266"/>
                      <a:pt x="96" y="262"/>
                      <a:pt x="96" y="256"/>
                    </a:cubicBezTo>
                    <a:cubicBezTo>
                      <a:pt x="96" y="250"/>
                      <a:pt x="100" y="245"/>
                      <a:pt x="106" y="245"/>
                    </a:cubicBezTo>
                    <a:cubicBezTo>
                      <a:pt x="128" y="245"/>
                      <a:pt x="128" y="245"/>
                      <a:pt x="128" y="245"/>
                    </a:cubicBezTo>
                    <a:cubicBezTo>
                      <a:pt x="133" y="183"/>
                      <a:pt x="183" y="133"/>
                      <a:pt x="245" y="128"/>
                    </a:cubicBezTo>
                    <a:cubicBezTo>
                      <a:pt x="245" y="106"/>
                      <a:pt x="245" y="106"/>
                      <a:pt x="245" y="106"/>
                    </a:cubicBezTo>
                    <a:cubicBezTo>
                      <a:pt x="245" y="100"/>
                      <a:pt x="250" y="96"/>
                      <a:pt x="256" y="96"/>
                    </a:cubicBezTo>
                    <a:cubicBezTo>
                      <a:pt x="262" y="96"/>
                      <a:pt x="266" y="100"/>
                      <a:pt x="266" y="106"/>
                    </a:cubicBezTo>
                    <a:cubicBezTo>
                      <a:pt x="266" y="128"/>
                      <a:pt x="266" y="128"/>
                      <a:pt x="266" y="128"/>
                    </a:cubicBezTo>
                    <a:cubicBezTo>
                      <a:pt x="328" y="133"/>
                      <a:pt x="378" y="183"/>
                      <a:pt x="383" y="245"/>
                    </a:cubicBezTo>
                    <a:cubicBezTo>
                      <a:pt x="405" y="245"/>
                      <a:pt x="405" y="245"/>
                      <a:pt x="405" y="245"/>
                    </a:cubicBezTo>
                    <a:cubicBezTo>
                      <a:pt x="411" y="245"/>
                      <a:pt x="416" y="250"/>
                      <a:pt x="416" y="256"/>
                    </a:cubicBezTo>
                    <a:cubicBezTo>
                      <a:pt x="416" y="262"/>
                      <a:pt x="411" y="266"/>
                      <a:pt x="405" y="266"/>
                    </a:cubicBezTo>
                    <a:close/>
                  </a:path>
                </a:pathLst>
              </a:custGeom>
              <a:grp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3" name="Freeform 445">
                <a:extLst>
                  <a:ext uri="{FF2B5EF4-FFF2-40B4-BE49-F238E27FC236}">
                    <a16:creationId xmlns:a16="http://schemas.microsoft.com/office/drawing/2014/main" id="{A91CF1C5-5AA7-4F6C-B2B4-2D1A5B505251}"/>
                  </a:ext>
                </a:extLst>
              </p:cNvPr>
              <p:cNvSpPr>
                <a:spLocks/>
              </p:cNvSpPr>
              <p:nvPr/>
            </p:nvSpPr>
            <p:spPr bwMode="auto">
              <a:xfrm>
                <a:off x="3307" y="1661"/>
                <a:ext cx="63" cy="63"/>
              </a:xfrm>
              <a:custGeom>
                <a:avLst/>
                <a:gdLst>
                  <a:gd name="T0" fmla="*/ 0 w 96"/>
                  <a:gd name="T1" fmla="*/ 0 h 95"/>
                  <a:gd name="T2" fmla="*/ 0 w 96"/>
                  <a:gd name="T3" fmla="*/ 32 h 95"/>
                  <a:gd name="T4" fmla="*/ 63 w 96"/>
                  <a:gd name="T5" fmla="*/ 95 h 95"/>
                  <a:gd name="T6" fmla="*/ 96 w 96"/>
                  <a:gd name="T7" fmla="*/ 95 h 95"/>
                  <a:gd name="T8" fmla="*/ 0 w 96"/>
                  <a:gd name="T9" fmla="*/ 0 h 95"/>
                </a:gdLst>
                <a:ahLst/>
                <a:cxnLst>
                  <a:cxn ang="0">
                    <a:pos x="T0" y="T1"/>
                  </a:cxn>
                  <a:cxn ang="0">
                    <a:pos x="T2" y="T3"/>
                  </a:cxn>
                  <a:cxn ang="0">
                    <a:pos x="T4" y="T5"/>
                  </a:cxn>
                  <a:cxn ang="0">
                    <a:pos x="T6" y="T7"/>
                  </a:cxn>
                  <a:cxn ang="0">
                    <a:pos x="T8" y="T9"/>
                  </a:cxn>
                </a:cxnLst>
                <a:rect l="0" t="0" r="r" b="b"/>
                <a:pathLst>
                  <a:path w="96" h="95">
                    <a:moveTo>
                      <a:pt x="0" y="0"/>
                    </a:moveTo>
                    <a:cubicBezTo>
                      <a:pt x="0" y="32"/>
                      <a:pt x="0" y="32"/>
                      <a:pt x="0" y="32"/>
                    </a:cubicBezTo>
                    <a:cubicBezTo>
                      <a:pt x="33" y="37"/>
                      <a:pt x="59" y="62"/>
                      <a:pt x="63" y="95"/>
                    </a:cubicBezTo>
                    <a:cubicBezTo>
                      <a:pt x="96" y="95"/>
                      <a:pt x="96" y="95"/>
                      <a:pt x="96" y="95"/>
                    </a:cubicBezTo>
                    <a:cubicBezTo>
                      <a:pt x="91" y="45"/>
                      <a:pt x="51" y="5"/>
                      <a:pt x="0" y="0"/>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sp>
            <p:nvSpPr>
              <p:cNvPr id="64" name="Freeform 446">
                <a:extLst>
                  <a:ext uri="{FF2B5EF4-FFF2-40B4-BE49-F238E27FC236}">
                    <a16:creationId xmlns:a16="http://schemas.microsoft.com/office/drawing/2014/main" id="{EE787DEF-7398-43BC-BE12-982F39B204C7}"/>
                  </a:ext>
                </a:extLst>
              </p:cNvPr>
              <p:cNvSpPr>
                <a:spLocks/>
              </p:cNvSpPr>
              <p:nvPr/>
            </p:nvSpPr>
            <p:spPr bwMode="auto">
              <a:xfrm>
                <a:off x="3307" y="1738"/>
                <a:ext cx="63" cy="63"/>
              </a:xfrm>
              <a:custGeom>
                <a:avLst/>
                <a:gdLst>
                  <a:gd name="T0" fmla="*/ 0 w 96"/>
                  <a:gd name="T1" fmla="*/ 63 h 96"/>
                  <a:gd name="T2" fmla="*/ 0 w 96"/>
                  <a:gd name="T3" fmla="*/ 96 h 96"/>
                  <a:gd name="T4" fmla="*/ 96 w 96"/>
                  <a:gd name="T5" fmla="*/ 0 h 96"/>
                  <a:gd name="T6" fmla="*/ 63 w 96"/>
                  <a:gd name="T7" fmla="*/ 0 h 96"/>
                  <a:gd name="T8" fmla="*/ 0 w 96"/>
                  <a:gd name="T9" fmla="*/ 63 h 96"/>
                </a:gdLst>
                <a:ahLst/>
                <a:cxnLst>
                  <a:cxn ang="0">
                    <a:pos x="T0" y="T1"/>
                  </a:cxn>
                  <a:cxn ang="0">
                    <a:pos x="T2" y="T3"/>
                  </a:cxn>
                  <a:cxn ang="0">
                    <a:pos x="T4" y="T5"/>
                  </a:cxn>
                  <a:cxn ang="0">
                    <a:pos x="T6" y="T7"/>
                  </a:cxn>
                  <a:cxn ang="0">
                    <a:pos x="T8" y="T9"/>
                  </a:cxn>
                </a:cxnLst>
                <a:rect l="0" t="0" r="r" b="b"/>
                <a:pathLst>
                  <a:path w="96" h="96">
                    <a:moveTo>
                      <a:pt x="0" y="63"/>
                    </a:moveTo>
                    <a:cubicBezTo>
                      <a:pt x="0" y="96"/>
                      <a:pt x="0" y="96"/>
                      <a:pt x="0" y="96"/>
                    </a:cubicBezTo>
                    <a:cubicBezTo>
                      <a:pt x="51" y="91"/>
                      <a:pt x="91" y="51"/>
                      <a:pt x="96" y="0"/>
                    </a:cubicBezTo>
                    <a:cubicBezTo>
                      <a:pt x="63" y="0"/>
                      <a:pt x="63" y="0"/>
                      <a:pt x="63" y="0"/>
                    </a:cubicBezTo>
                    <a:cubicBezTo>
                      <a:pt x="59" y="33"/>
                      <a:pt x="33" y="59"/>
                      <a:pt x="0" y="63"/>
                    </a:cubicBezTo>
                    <a:close/>
                  </a:path>
                </a:pathLst>
              </a:custGeom>
              <a:solidFill>
                <a:schemeClr val="tx1">
                  <a:lumMod val="50000"/>
                </a:schemeClr>
              </a:solidFill>
              <a:ln>
                <a:solidFill>
                  <a:schemeClr val="bg1">
                    <a:lumMod val="85000"/>
                  </a:schemeClr>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914463">
                  <a:defRPr/>
                </a:pPr>
                <a:endParaRPr lang="en-GB">
                  <a:solidFill>
                    <a:srgbClr val="000000"/>
                  </a:solidFill>
                  <a:latin typeface="Verdana"/>
                </a:endParaRPr>
              </a:p>
            </p:txBody>
          </p:sp>
        </p:grpSp>
        <p:sp>
          <p:nvSpPr>
            <p:cNvPr id="65" name="Oval 64">
              <a:extLst>
                <a:ext uri="{FF2B5EF4-FFF2-40B4-BE49-F238E27FC236}">
                  <a16:creationId xmlns:a16="http://schemas.microsoft.com/office/drawing/2014/main" id="{75E497EB-E114-45DE-86DE-3AF744B901AE}"/>
                </a:ext>
              </a:extLst>
            </p:cNvPr>
            <p:cNvSpPr>
              <a:spLocks noChangeAspect="1"/>
            </p:cNvSpPr>
            <p:nvPr/>
          </p:nvSpPr>
          <p:spPr>
            <a:xfrm>
              <a:off x="5872216" y="2484502"/>
              <a:ext cx="283452" cy="240944"/>
            </a:xfrm>
            <a:prstGeom prst="ellipse">
              <a:avLst/>
            </a:prstGeom>
            <a:solidFill>
              <a:schemeClr val="accent3">
                <a:lumMod val="20000"/>
                <a:lumOff val="80000"/>
              </a:schemeClr>
            </a:solidFill>
            <a:ln w="25400" cap="flat" cmpd="sng" algn="ctr">
              <a:solidFill>
                <a:srgbClr val="00B050"/>
              </a:solidFill>
              <a:prstDash val="solid"/>
            </a:ln>
            <a:effectLst/>
          </p:spPr>
          <p:txBody>
            <a:bodyPr lIns="34290" rIns="34290" rtlCol="0" anchor="ctr"/>
            <a:lstStyle/>
            <a:p>
              <a:pPr algn="ctr" defTabSz="914463">
                <a:spcBef>
                  <a:spcPct val="20000"/>
                </a:spcBef>
                <a:defRPr/>
              </a:pPr>
              <a:r>
                <a:rPr lang="en-US" sz="900" b="1" kern="0">
                  <a:solidFill>
                    <a:schemeClr val="accent6"/>
                  </a:solidFill>
                  <a:latin typeface="Verdana"/>
                  <a:cs typeface="Arial" charset="0"/>
                </a:rPr>
                <a:t>4</a:t>
              </a:r>
            </a:p>
          </p:txBody>
        </p:sp>
        <p:sp>
          <p:nvSpPr>
            <p:cNvPr id="67" name="TextBox 66">
              <a:extLst>
                <a:ext uri="{FF2B5EF4-FFF2-40B4-BE49-F238E27FC236}">
                  <a16:creationId xmlns:a16="http://schemas.microsoft.com/office/drawing/2014/main" id="{0070D8BC-E2AD-469C-A1A4-9477E0FD0E44}"/>
                </a:ext>
              </a:extLst>
            </p:cNvPr>
            <p:cNvSpPr txBox="1"/>
            <p:nvPr/>
          </p:nvSpPr>
          <p:spPr>
            <a:xfrm>
              <a:off x="5314994" y="2745174"/>
              <a:ext cx="1371600"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a:latin typeface="+mn-lt"/>
                </a:rPr>
                <a:t>Review Fit-Gap</a:t>
              </a:r>
            </a:p>
          </p:txBody>
        </p:sp>
        <p:sp>
          <p:nvSpPr>
            <p:cNvPr id="66" name="TextBox 65">
              <a:extLst>
                <a:ext uri="{FF2B5EF4-FFF2-40B4-BE49-F238E27FC236}">
                  <a16:creationId xmlns:a16="http://schemas.microsoft.com/office/drawing/2014/main" id="{B3B99DF4-42C8-4468-B612-C84C76D8A3DA}"/>
                </a:ext>
              </a:extLst>
            </p:cNvPr>
            <p:cNvSpPr txBox="1"/>
            <p:nvPr/>
          </p:nvSpPr>
          <p:spPr>
            <a:xfrm>
              <a:off x="3781414" y="6357001"/>
              <a:ext cx="1058338" cy="209865"/>
            </a:xfrm>
            <a:prstGeom prst="rect">
              <a:avLst/>
            </a:prstGeom>
            <a:noFill/>
          </p:spPr>
          <p:txBody>
            <a:bodyPr wrap="square" lIns="0" tIns="0" rIns="0" bIns="0" rtlCol="0" anchor="ctr">
              <a:noAutofit/>
            </a:bodyPr>
            <a:lstStyle/>
            <a:p>
              <a:pPr algn="ctr" defTabSz="914463">
                <a:lnSpc>
                  <a:spcPct val="106000"/>
                </a:lnSpc>
                <a:defRPr/>
              </a:pPr>
              <a:r>
                <a:rPr lang="en-US" sz="900" b="1" dirty="0">
                  <a:latin typeface="+mj-lt"/>
                </a:rPr>
                <a:t>XYZ</a:t>
              </a:r>
            </a:p>
          </p:txBody>
        </p:sp>
        <p:sp>
          <p:nvSpPr>
            <p:cNvPr id="68" name="Oval 67">
              <a:extLst>
                <a:ext uri="{FF2B5EF4-FFF2-40B4-BE49-F238E27FC236}">
                  <a16:creationId xmlns:a16="http://schemas.microsoft.com/office/drawing/2014/main" id="{CAC67091-C4AE-4F63-B20E-CE424F16ADC6}"/>
                </a:ext>
              </a:extLst>
            </p:cNvPr>
            <p:cNvSpPr>
              <a:spLocks/>
            </p:cNvSpPr>
            <p:nvPr/>
          </p:nvSpPr>
          <p:spPr>
            <a:xfrm>
              <a:off x="3710658" y="6335972"/>
              <a:ext cx="274320" cy="274320"/>
            </a:xfrm>
            <a:prstGeom prst="ellipse">
              <a:avLst/>
            </a:prstGeom>
            <a:solidFill>
              <a:schemeClr val="bg1"/>
            </a:solidFill>
            <a:ln w="25400" cap="flat" cmpd="sng" algn="ctr">
              <a:solidFill>
                <a:schemeClr val="accent1">
                  <a:lumMod val="75000"/>
                </a:schemeClr>
              </a:solidFill>
              <a:prstDash val="solid"/>
            </a:ln>
            <a:effectLst/>
          </p:spPr>
          <p:txBody>
            <a:bodyPr lIns="34290" rIns="34290" rtlCol="0" anchor="ctr">
              <a:noAutofit/>
            </a:bodyPr>
            <a:lstStyle/>
            <a:p>
              <a:pPr algn="ctr" defTabSz="914463">
                <a:spcBef>
                  <a:spcPct val="20000"/>
                </a:spcBef>
                <a:defRPr/>
              </a:pPr>
              <a:endParaRPr lang="en-US" sz="900" b="1" kern="0">
                <a:solidFill>
                  <a:srgbClr val="FFFFFF"/>
                </a:solidFill>
                <a:latin typeface="Verdana"/>
                <a:cs typeface="Arial" charset="0"/>
              </a:endParaRPr>
            </a:p>
          </p:txBody>
        </p:sp>
      </p:grpSp>
      <p:sp>
        <p:nvSpPr>
          <p:cNvPr id="69" name="TextBox 68">
            <a:extLst>
              <a:ext uri="{FF2B5EF4-FFF2-40B4-BE49-F238E27FC236}">
                <a16:creationId xmlns:a16="http://schemas.microsoft.com/office/drawing/2014/main" id="{7DCAB294-A7C7-48DD-A01F-0AE58A2417EB}"/>
              </a:ext>
            </a:extLst>
          </p:cNvPr>
          <p:cNvSpPr txBox="1"/>
          <p:nvPr/>
        </p:nvSpPr>
        <p:spPr>
          <a:xfrm>
            <a:off x="2897246" y="2728154"/>
            <a:ext cx="1087048" cy="246221"/>
          </a:xfrm>
          <a:prstGeom prst="rect">
            <a:avLst/>
          </a:prstGeom>
          <a:solidFill>
            <a:schemeClr val="bg1"/>
          </a:solidFill>
        </p:spPr>
        <p:txBody>
          <a:bodyPr wrap="square">
            <a:spAutoFit/>
          </a:bodyPr>
          <a:lstStyle/>
          <a:p>
            <a:r>
              <a:rPr lang="en-US" sz="1000" b="1" err="1">
                <a:hlinkClick r:id="rId3">
                  <a:extLst>
                    <a:ext uri="{A12FA001-AC4F-418D-AE19-62706E023703}">
                      <ahyp:hlinkClr xmlns:ahyp="http://schemas.microsoft.com/office/drawing/2018/hyperlinkcolor" val="tx"/>
                    </a:ext>
                  </a:extLst>
                </a:hlinkClick>
              </a:rPr>
              <a:t>Template_Link</a:t>
            </a:r>
            <a:endParaRPr lang="en-US" sz="1000" b="1"/>
          </a:p>
        </p:txBody>
      </p:sp>
      <p:sp>
        <p:nvSpPr>
          <p:cNvPr id="5" name="Flowchart: Extract 4">
            <a:extLst>
              <a:ext uri="{FF2B5EF4-FFF2-40B4-BE49-F238E27FC236}">
                <a16:creationId xmlns:a16="http://schemas.microsoft.com/office/drawing/2014/main" id="{F7DE03D2-E28C-41B2-91F3-6CDDDED3ED63}"/>
              </a:ext>
            </a:extLst>
          </p:cNvPr>
          <p:cNvSpPr/>
          <p:nvPr/>
        </p:nvSpPr>
        <p:spPr>
          <a:xfrm flipV="1">
            <a:off x="4569645" y="1872613"/>
            <a:ext cx="316403" cy="121917"/>
          </a:xfrm>
          <a:prstGeom prst="flowChartExtra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sp>
        <p:nvSpPr>
          <p:cNvPr id="70" name="TextBox 69">
            <a:extLst>
              <a:ext uri="{FF2B5EF4-FFF2-40B4-BE49-F238E27FC236}">
                <a16:creationId xmlns:a16="http://schemas.microsoft.com/office/drawing/2014/main" id="{520F1E3F-D632-420C-ACBE-47EFC90A5210}"/>
              </a:ext>
            </a:extLst>
          </p:cNvPr>
          <p:cNvSpPr txBox="1"/>
          <p:nvPr/>
        </p:nvSpPr>
        <p:spPr>
          <a:xfrm>
            <a:off x="4660879" y="1711240"/>
            <a:ext cx="1146621" cy="243849"/>
          </a:xfrm>
          <a:prstGeom prst="rect">
            <a:avLst/>
          </a:prstGeom>
          <a:noFill/>
        </p:spPr>
        <p:txBody>
          <a:bodyPr wrap="square" rtlCol="0">
            <a:spAutoFit/>
          </a:bodyPr>
          <a:lstStyle>
            <a:defPPr>
              <a:defRPr lang="en-US"/>
            </a:defPPr>
            <a:lvl1pPr>
              <a:spcBef>
                <a:spcPts val="600"/>
              </a:spcBef>
              <a:defRPr sz="1200" b="0">
                <a:latin typeface="+mj-lt"/>
              </a:defRPr>
            </a:lvl1pPr>
          </a:lstStyle>
          <a:p>
            <a:pPr algn="ctr" defTabSz="914463">
              <a:lnSpc>
                <a:spcPct val="106000"/>
              </a:lnSpc>
              <a:spcBef>
                <a:spcPts val="0"/>
              </a:spcBef>
              <a:defRPr/>
            </a:pPr>
            <a:r>
              <a:rPr lang="en-US" sz="1000" dirty="0">
                <a:latin typeface="+mn-lt"/>
              </a:rPr>
              <a:t>We are here</a:t>
            </a:r>
          </a:p>
        </p:txBody>
      </p:sp>
      <p:grpSp>
        <p:nvGrpSpPr>
          <p:cNvPr id="71" name="Group 70">
            <a:extLst>
              <a:ext uri="{FF2B5EF4-FFF2-40B4-BE49-F238E27FC236}">
                <a16:creationId xmlns:a16="http://schemas.microsoft.com/office/drawing/2014/main" id="{352A6BB0-E3AC-4218-A2A6-B60ACED4E988}"/>
              </a:ext>
            </a:extLst>
          </p:cNvPr>
          <p:cNvGrpSpPr/>
          <p:nvPr/>
        </p:nvGrpSpPr>
        <p:grpSpPr>
          <a:xfrm>
            <a:off x="10515108" y="91017"/>
            <a:ext cx="384443" cy="564847"/>
            <a:chOff x="10031310" y="132997"/>
            <a:chExt cx="384443" cy="564847"/>
          </a:xfrm>
        </p:grpSpPr>
        <p:sp>
          <p:nvSpPr>
            <p:cNvPr id="72" name="Flowchart: Connector 71">
              <a:extLst>
                <a:ext uri="{FF2B5EF4-FFF2-40B4-BE49-F238E27FC236}">
                  <a16:creationId xmlns:a16="http://schemas.microsoft.com/office/drawing/2014/main" id="{EC14893C-F5A3-484A-B01A-356339096EE1}"/>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73" name="Graphic 72" descr="Microphone with solid fill">
              <a:extLst>
                <a:ext uri="{FF2B5EF4-FFF2-40B4-BE49-F238E27FC236}">
                  <a16:creationId xmlns:a16="http://schemas.microsoft.com/office/drawing/2014/main" id="{7B74F40B-0D35-43BD-8856-7E9993A96FF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74" name="TextBox 73">
            <a:extLst>
              <a:ext uri="{FF2B5EF4-FFF2-40B4-BE49-F238E27FC236}">
                <a16:creationId xmlns:a16="http://schemas.microsoft.com/office/drawing/2014/main" id="{3027DCC1-183D-44D9-BE55-C0BA35AAFC02}"/>
              </a:ext>
            </a:extLst>
          </p:cNvPr>
          <p:cNvSpPr txBox="1"/>
          <p:nvPr/>
        </p:nvSpPr>
        <p:spPr>
          <a:xfrm>
            <a:off x="10785814" y="195246"/>
            <a:ext cx="1242376" cy="363422"/>
          </a:xfrm>
          <a:prstGeom prst="rect">
            <a:avLst/>
          </a:prstGeom>
          <a:noFill/>
        </p:spPr>
        <p:txBody>
          <a:bodyPr wrap="square" lIns="182880" tIns="182880" rIns="182880" bIns="182880" rtlCol="0" anchor="ctr" anchorCtr="0">
            <a:noAutofit/>
          </a:bodyPr>
          <a:lstStyle/>
          <a:p>
            <a:pPr algn="l"/>
            <a:endParaRPr lang="en-US" sz="1200" dirty="0"/>
          </a:p>
        </p:txBody>
      </p:sp>
    </p:spTree>
    <p:extLst>
      <p:ext uri="{BB962C8B-B14F-4D97-AF65-F5344CB8AC3E}">
        <p14:creationId xmlns:p14="http://schemas.microsoft.com/office/powerpoint/2010/main" val="3537723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03432" y="1036834"/>
            <a:ext cx="10480301" cy="794052"/>
          </a:xfrm>
        </p:spPr>
        <p:txBody>
          <a:bodyPr>
            <a:noAutofit/>
          </a:bodyPr>
          <a:lstStyle/>
          <a:p>
            <a:br>
              <a:rPr lang="en-US" sz="2400">
                <a:solidFill>
                  <a:schemeClr val="accent1"/>
                </a:solidFill>
              </a:rPr>
            </a:br>
            <a:r>
              <a:rPr lang="en-US">
                <a:solidFill>
                  <a:schemeClr val="accent1"/>
                </a:solidFill>
              </a:rPr>
              <a:t>Oracle Transactional Business Intelligence (OTBI)</a:t>
            </a:r>
            <a:br>
              <a:rPr lang="en-US" sz="2400">
                <a:solidFill>
                  <a:schemeClr val="accent1"/>
                </a:solidFill>
              </a:rPr>
            </a:br>
            <a:endParaRPr lang="en-US" sz="4000">
              <a:solidFill>
                <a:schemeClr val="accent1"/>
              </a:solidFill>
            </a:endParaRPr>
          </a:p>
        </p:txBody>
      </p:sp>
      <p:grpSp>
        <p:nvGrpSpPr>
          <p:cNvPr id="20" name="Group 19">
            <a:extLst>
              <a:ext uri="{FF2B5EF4-FFF2-40B4-BE49-F238E27FC236}">
                <a16:creationId xmlns:a16="http://schemas.microsoft.com/office/drawing/2014/main" id="{4C5033A6-5ECB-41CB-8EE4-C40959DD9145}"/>
              </a:ext>
            </a:extLst>
          </p:cNvPr>
          <p:cNvGrpSpPr/>
          <p:nvPr/>
        </p:nvGrpSpPr>
        <p:grpSpPr>
          <a:xfrm>
            <a:off x="589771" y="1622962"/>
            <a:ext cx="11254043" cy="2569635"/>
            <a:chOff x="730771" y="2353993"/>
            <a:chExt cx="8021612" cy="3022109"/>
          </a:xfrm>
        </p:grpSpPr>
        <p:sp>
          <p:nvSpPr>
            <p:cNvPr id="21" name="Rectangle 20">
              <a:extLst>
                <a:ext uri="{FF2B5EF4-FFF2-40B4-BE49-F238E27FC236}">
                  <a16:creationId xmlns:a16="http://schemas.microsoft.com/office/drawing/2014/main" id="{0153EBA5-5A6C-47C4-AE03-13A70B3DD030}"/>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22" name="AutoShape 3">
              <a:extLst>
                <a:ext uri="{FF2B5EF4-FFF2-40B4-BE49-F238E27FC236}">
                  <a16:creationId xmlns:a16="http://schemas.microsoft.com/office/drawing/2014/main" id="{C2AF8569-5B03-473D-8C35-EE892C135801}"/>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23" name="Freeform 4">
              <a:extLst>
                <a:ext uri="{FF2B5EF4-FFF2-40B4-BE49-F238E27FC236}">
                  <a16:creationId xmlns:a16="http://schemas.microsoft.com/office/drawing/2014/main" id="{0414893B-5E3F-460C-A430-F2EF36972BB0}"/>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Designed for end user and </a:t>
              </a:r>
              <a:r>
                <a:rPr lang="en-US" sz="1200" err="1">
                  <a:cs typeface="Arial" panose="020B0604020202020204" pitchFamily="34" charset="0"/>
                </a:rPr>
                <a:t>Adhoc</a:t>
              </a:r>
              <a:r>
                <a:rPr lang="en-US" sz="1200">
                  <a:cs typeface="Arial" panose="020B0604020202020204" pitchFamily="34" charset="0"/>
                </a:rPr>
                <a:t> reporting - users of this tool do not require knowledge of SQL or the underlying database schemas supporting Oracle Cloud</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Pre-packaged content - delivered subject areas provided for drag and drop interface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Data access and security integrated with Oracle Cloud requiring no further setup</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Primarily meant for operational users who want to create their own reports and dashboards</a:t>
              </a:r>
            </a:p>
          </p:txBody>
        </p:sp>
        <p:sp>
          <p:nvSpPr>
            <p:cNvPr id="24" name="AutoShape 3">
              <a:extLst>
                <a:ext uri="{FF2B5EF4-FFF2-40B4-BE49-F238E27FC236}">
                  <a16:creationId xmlns:a16="http://schemas.microsoft.com/office/drawing/2014/main" id="{984D442F-4E06-4BFD-8245-AB8E5FCF35BE}"/>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25" name="Freeform 4">
              <a:extLst>
                <a:ext uri="{FF2B5EF4-FFF2-40B4-BE49-F238E27FC236}">
                  <a16:creationId xmlns:a16="http://schemas.microsoft.com/office/drawing/2014/main" id="{EFA653A9-5EE9-4F13-A182-EC92105FA006}"/>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indent="-128590" defTabSz="342905">
                <a:buFont typeface="Arial" panose="020B0604020202020204" pitchFamily="34" charset="0"/>
                <a:buChar char="•"/>
                <a:defRPr/>
              </a:pPr>
              <a:r>
                <a:rPr lang="en-US" sz="1200">
                  <a:cs typeface="Arial" panose="020B0604020202020204" pitchFamily="34" charset="0"/>
                </a:rPr>
                <a:t>OTBI is fully integrated with Oracle Cloud(roles, flex fields, lookups)</a:t>
              </a:r>
            </a:p>
            <a:p>
              <a:pPr marL="128590" indent="-128590" defTabSz="342905">
                <a:buFont typeface="Arial" panose="020B0604020202020204" pitchFamily="34" charset="0"/>
                <a:buChar char="•"/>
                <a:defRPr/>
              </a:pPr>
              <a:r>
                <a:rPr lang="en-US" sz="1200">
                  <a:cs typeface="Arial" panose="020B0604020202020204" pitchFamily="34" charset="0"/>
                </a:rPr>
                <a:t>There is no need for additional implementation steps to map security or provide configuration inputs</a:t>
              </a:r>
            </a:p>
            <a:p>
              <a:pPr marL="128590" indent="-128590" defTabSz="342905">
                <a:buFont typeface="Arial" panose="020B0604020202020204" pitchFamily="34" charset="0"/>
                <a:buChar char="•"/>
                <a:defRPr/>
              </a:pPr>
              <a:r>
                <a:rPr lang="en-US" sz="1200">
                  <a:cs typeface="Arial" panose="020B0604020202020204" pitchFamily="34" charset="0"/>
                </a:rPr>
                <a:t>OTBI needs minimum setup and is ready for use once Oracle Cloud is installed and configured</a:t>
              </a:r>
            </a:p>
            <a:p>
              <a:pPr marL="128590" indent="-128590" defTabSz="342905">
                <a:buFont typeface="Arial" panose="020B0604020202020204" pitchFamily="34" charset="0"/>
                <a:buChar char="•"/>
                <a:defRPr/>
              </a:pPr>
              <a:r>
                <a:rPr lang="en-US" sz="1200">
                  <a:solidFill>
                    <a:schemeClr val="tx1"/>
                  </a:solidFill>
                  <a:latin typeface="+mn-lt"/>
                  <a:ea typeface="Verdana" panose="020B0604030504040204" pitchFamily="34" charset="0"/>
                  <a:cs typeface="Verdana" panose="020B0604030504040204" pitchFamily="34" charset="0"/>
                </a:rPr>
                <a:t>Outputs can be emailed to users / user groups</a:t>
              </a:r>
              <a:endParaRPr lang="en-US" sz="1200">
                <a:solidFill>
                  <a:schemeClr val="tx1"/>
                </a:solidFill>
                <a:latin typeface="+mn-lt"/>
                <a:ea typeface="Verdana" panose="020B0604030504040204" pitchFamily="34" charset="0"/>
                <a:cs typeface="Arial" panose="020B0604020202020204" pitchFamily="34" charset="0"/>
              </a:endParaRPr>
            </a:p>
            <a:p>
              <a:pPr marL="128590" indent="-128590" defTabSz="342905">
                <a:buFont typeface="Arial" panose="020B0604020202020204" pitchFamily="34" charset="0"/>
                <a:buChar char="•"/>
                <a:defRPr/>
              </a:pPr>
              <a:r>
                <a:rPr lang="en-US" sz="1200">
                  <a:cs typeface="Arial" panose="020B0604020202020204" pitchFamily="34" charset="0"/>
                </a:rPr>
                <a:t>Scheduling: BI </a:t>
              </a:r>
              <a:r>
                <a:rPr lang="en-US" sz="1200" kern="1200">
                  <a:solidFill>
                    <a:schemeClr val="tx1"/>
                  </a:solidFill>
                  <a:latin typeface="+mn-lt"/>
                </a:rPr>
                <a:t>Agents, Ad-hoc (On-Demand)</a:t>
              </a:r>
              <a:endParaRPr lang="en-US" sz="1200" kern="1200">
                <a:solidFill>
                  <a:schemeClr val="tx1"/>
                </a:solidFill>
                <a:latin typeface="+mn-lt"/>
                <a:ea typeface="+mn-ea"/>
                <a:cs typeface="+mn-cs"/>
              </a:endParaRPr>
            </a:p>
            <a:p>
              <a:pPr marL="128590" indent="-128590" defTabSz="342905">
                <a:buFont typeface="Arial" panose="020B0604020202020204" pitchFamily="34" charset="0"/>
                <a:buChar char="•"/>
                <a:defRPr/>
              </a:pPr>
              <a:endParaRPr lang="en-US" sz="1000">
                <a:cs typeface="Arial" panose="020B0604020202020204" pitchFamily="34" charset="0"/>
              </a:endParaRPr>
            </a:p>
          </p:txBody>
        </p:sp>
        <p:sp>
          <p:nvSpPr>
            <p:cNvPr id="26" name="AutoShape 3">
              <a:extLst>
                <a:ext uri="{FF2B5EF4-FFF2-40B4-BE49-F238E27FC236}">
                  <a16:creationId xmlns:a16="http://schemas.microsoft.com/office/drawing/2014/main" id="{FF50E714-E85B-42A9-8719-D97D04E96BF4}"/>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27" name="Freeform 4">
              <a:extLst>
                <a:ext uri="{FF2B5EF4-FFF2-40B4-BE49-F238E27FC236}">
                  <a16:creationId xmlns:a16="http://schemas.microsoft.com/office/drawing/2014/main" id="{AD4993D2-0061-46F1-8496-CAE5CE005215}"/>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28" name="Freeform 4">
              <a:extLst>
                <a:ext uri="{FF2B5EF4-FFF2-40B4-BE49-F238E27FC236}">
                  <a16:creationId xmlns:a16="http://schemas.microsoft.com/office/drawing/2014/main" id="{4FE844C0-5BC3-4C62-A8BA-F971C0E05818}"/>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Customizations of the subject area are not supported; also, limited capabilities to combine subject area</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 data attributes are not included in subject areas and dependencies with Oracle if the attribute is not available to select in the output</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Performance issues noticed when running complex reports and dependencies with Oracle on performance tuning </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Minimal data visualizations, up to 25000 rows</a:t>
              </a:r>
            </a:p>
          </p:txBody>
        </p:sp>
      </p:grpSp>
      <p:pic>
        <p:nvPicPr>
          <p:cNvPr id="29" name="Picture 28">
            <a:extLst>
              <a:ext uri="{FF2B5EF4-FFF2-40B4-BE49-F238E27FC236}">
                <a16:creationId xmlns:a16="http://schemas.microsoft.com/office/drawing/2014/main" id="{53565128-1B53-4EF2-99FE-4AD40E5DB14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38470" y="4362093"/>
            <a:ext cx="11174436" cy="1939545"/>
          </a:xfrm>
          <a:prstGeom prst="rect">
            <a:avLst/>
          </a:prstGeom>
          <a:noFill/>
          <a:ln>
            <a:noFill/>
          </a:ln>
        </p:spPr>
      </p:pic>
      <p:sp>
        <p:nvSpPr>
          <p:cNvPr id="30" name="TextBox 29">
            <a:extLst>
              <a:ext uri="{FF2B5EF4-FFF2-40B4-BE49-F238E27FC236}">
                <a16:creationId xmlns:a16="http://schemas.microsoft.com/office/drawing/2014/main" id="{8B9E4400-EC9F-45D6-9A81-97A3B7810905}"/>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38674352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01246" y="1036026"/>
            <a:ext cx="10480301" cy="794052"/>
          </a:xfrm>
        </p:spPr>
        <p:txBody>
          <a:bodyPr>
            <a:noAutofit/>
          </a:bodyPr>
          <a:lstStyle/>
          <a:p>
            <a:r>
              <a:rPr lang="en-US">
                <a:solidFill>
                  <a:schemeClr val="accent1"/>
                </a:solidFill>
                <a:latin typeface="Arial"/>
                <a:cs typeface="Arial"/>
              </a:rPr>
              <a:t>Financial Reporting Studio (FRS)</a:t>
            </a:r>
            <a:br>
              <a:rPr lang="en-US" sz="2400"/>
            </a:br>
            <a:endParaRPr lang="en-US" sz="4000">
              <a:solidFill>
                <a:schemeClr val="accent1"/>
              </a:solidFill>
            </a:endParaRPr>
          </a:p>
        </p:txBody>
      </p:sp>
      <p:grpSp>
        <p:nvGrpSpPr>
          <p:cNvPr id="20" name="Group 19">
            <a:extLst>
              <a:ext uri="{FF2B5EF4-FFF2-40B4-BE49-F238E27FC236}">
                <a16:creationId xmlns:a16="http://schemas.microsoft.com/office/drawing/2014/main" id="{D1EDD028-D92E-436A-9246-883876A6979A}"/>
              </a:ext>
            </a:extLst>
          </p:cNvPr>
          <p:cNvGrpSpPr/>
          <p:nvPr/>
        </p:nvGrpSpPr>
        <p:grpSpPr>
          <a:xfrm>
            <a:off x="503432" y="1502935"/>
            <a:ext cx="11254043" cy="2231801"/>
            <a:chOff x="730771" y="2353993"/>
            <a:chExt cx="8021612" cy="3022109"/>
          </a:xfrm>
        </p:grpSpPr>
        <p:sp>
          <p:nvSpPr>
            <p:cNvPr id="21" name="Rectangle 20">
              <a:extLst>
                <a:ext uri="{FF2B5EF4-FFF2-40B4-BE49-F238E27FC236}">
                  <a16:creationId xmlns:a16="http://schemas.microsoft.com/office/drawing/2014/main" id="{F1FBE312-8D24-4FE3-BE3A-8EC72183D3DE}"/>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22" name="AutoShape 3">
              <a:extLst>
                <a:ext uri="{FF2B5EF4-FFF2-40B4-BE49-F238E27FC236}">
                  <a16:creationId xmlns:a16="http://schemas.microsoft.com/office/drawing/2014/main" id="{4C158DC6-D63D-4125-A005-87797161B07D}"/>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23" name="Freeform 4">
              <a:extLst>
                <a:ext uri="{FF2B5EF4-FFF2-40B4-BE49-F238E27FC236}">
                  <a16:creationId xmlns:a16="http://schemas.microsoft.com/office/drawing/2014/main" id="{0A341F05-B413-4B4C-B576-9EB614E59628}"/>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buSzPct val="100000"/>
                <a:buFont typeface="Arial" panose="020B0604020202020204" pitchFamily="34" charset="0"/>
                <a:buChar char="•"/>
                <a:defRPr/>
              </a:pPr>
              <a:r>
                <a:rPr lang="en-US" sz="1200">
                  <a:cs typeface="Arial" panose="020B0604020202020204" pitchFamily="34" charset="0"/>
                </a:rPr>
                <a:t>Based on near real-time general ledger</a:t>
              </a:r>
            </a:p>
            <a:p>
              <a:pPr marL="0" lvl="1" defTabSz="342905">
                <a:buSzPct val="100000"/>
                <a:defRPr/>
              </a:pPr>
              <a:r>
                <a:rPr lang="en-US" sz="1200">
                  <a:cs typeface="Arial" panose="020B0604020202020204" pitchFamily="34" charset="0"/>
                </a:rPr>
                <a:t>    account balances</a:t>
              </a:r>
            </a:p>
            <a:p>
              <a:pPr marL="128590" lvl="1" indent="-128590" defTabSz="342905">
                <a:buSzPct val="100000"/>
                <a:buFont typeface="Arial" panose="020B0604020202020204" pitchFamily="34" charset="0"/>
                <a:buChar char="•"/>
                <a:defRPr/>
              </a:pPr>
              <a:r>
                <a:rPr lang="en-US" sz="1200">
                  <a:cs typeface="Arial" panose="020B0604020202020204" pitchFamily="34" charset="0"/>
                </a:rPr>
                <a:t>Supports multi-dimensional analysis</a:t>
              </a:r>
            </a:p>
            <a:p>
              <a:pPr marL="128590" lvl="1" indent="-128590" defTabSz="342905">
                <a:buSzPct val="100000"/>
                <a:buFont typeface="Arial" panose="020B0604020202020204" pitchFamily="34" charset="0"/>
                <a:buChar char="•"/>
                <a:defRPr/>
              </a:pPr>
              <a:r>
                <a:rPr lang="en-US" sz="1200">
                  <a:cs typeface="Arial" panose="020B0604020202020204" pitchFamily="34" charset="0"/>
                </a:rPr>
                <a:t>Supports multiple output formats, such as HTML, PDF, Excel</a:t>
              </a:r>
            </a:p>
            <a:p>
              <a:pPr marL="128590" lvl="1" indent="-128590" defTabSz="342905">
                <a:buSzPct val="100000"/>
                <a:buFont typeface="Arial" panose="020B0604020202020204" pitchFamily="34" charset="0"/>
                <a:buChar char="•"/>
                <a:defRPr/>
              </a:pPr>
              <a:r>
                <a:rPr lang="en-US" sz="1200">
                  <a:cs typeface="Arial" panose="020B0604020202020204" pitchFamily="34" charset="0"/>
                </a:rPr>
                <a:t>Graphical tool makes it easy for users to create reports by dragging and dropping data elements from the accounting hierarchy onto a grid layout</a:t>
              </a:r>
            </a:p>
          </p:txBody>
        </p:sp>
        <p:sp>
          <p:nvSpPr>
            <p:cNvPr id="24" name="AutoShape 3">
              <a:extLst>
                <a:ext uri="{FF2B5EF4-FFF2-40B4-BE49-F238E27FC236}">
                  <a16:creationId xmlns:a16="http://schemas.microsoft.com/office/drawing/2014/main" id="{E5353CE1-771A-4784-B4D5-858ADCDE68F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25" name="Freeform 4">
              <a:extLst>
                <a:ext uri="{FF2B5EF4-FFF2-40B4-BE49-F238E27FC236}">
                  <a16:creationId xmlns:a16="http://schemas.microsoft.com/office/drawing/2014/main" id="{EAA89850-B5DB-4DEB-A37E-375C50DA2894}"/>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indent="-128590" defTabSz="342905">
                <a:buFont typeface="Arial" panose="020B0604020202020204" pitchFamily="34" charset="0"/>
                <a:buChar char="•"/>
                <a:defRPr/>
              </a:pPr>
              <a:r>
                <a:rPr lang="en-US" sz="1200">
                  <a:cs typeface="Arial" panose="020B0604020202020204" pitchFamily="34" charset="0"/>
                </a:rPr>
                <a:t>Financial Reporting Center uses an object-oriented graphical report layout</a:t>
              </a:r>
            </a:p>
            <a:p>
              <a:pPr marL="128590" indent="-128590" defTabSz="342905">
                <a:buFont typeface="Arial" panose="020B0604020202020204" pitchFamily="34" charset="0"/>
                <a:buChar char="•"/>
                <a:defRPr/>
              </a:pPr>
              <a:r>
                <a:rPr lang="en-US" sz="1200">
                  <a:cs typeface="Arial" panose="020B0604020202020204" pitchFamily="34" charset="0"/>
                </a:rPr>
                <a:t>FRS utilizes Oracle Fusion General Ledger balances cube as data source</a:t>
              </a:r>
            </a:p>
            <a:p>
              <a:pPr marL="128590" indent="-128590" defTabSz="342905">
                <a:buFont typeface="Arial" panose="020B0604020202020204" pitchFamily="34" charset="0"/>
                <a:buChar char="•"/>
                <a:defRPr/>
              </a:pPr>
              <a:r>
                <a:rPr lang="en-US" sz="1200">
                  <a:cs typeface="Arial" panose="020B0604020202020204" pitchFamily="34" charset="0"/>
                </a:rPr>
                <a:t>Installation file is available within the oracle cloud instance – Financial reporting center</a:t>
              </a:r>
            </a:p>
            <a:p>
              <a:pPr marL="128590" indent="-128590" defTabSz="342905">
                <a:buFont typeface="Arial" panose="020B0604020202020204" pitchFamily="34" charset="0"/>
                <a:buChar char="•"/>
                <a:defRPr/>
              </a:pPr>
              <a:r>
                <a:rPr lang="en-US" sz="1200">
                  <a:cs typeface="Arial" panose="020B0604020202020204" pitchFamily="34" charset="0"/>
                </a:rPr>
                <a:t>Reports can be accessed from Financial Reporting Center</a:t>
              </a:r>
            </a:p>
            <a:p>
              <a:pPr marL="128590" indent="-128590" defTabSz="342905">
                <a:buFont typeface="Arial" panose="020B0604020202020204" pitchFamily="34" charset="0"/>
                <a:buChar char="•"/>
                <a:defRPr/>
              </a:pPr>
              <a:r>
                <a:rPr lang="en-US" sz="1200">
                  <a:cs typeface="Arial" panose="020B0604020202020204" pitchFamily="34" charset="0"/>
                </a:rPr>
                <a:t>Scheduling: </a:t>
              </a:r>
              <a:r>
                <a:rPr lang="en-US" sz="1200">
                  <a:solidFill>
                    <a:schemeClr val="tx1"/>
                  </a:solidFill>
                  <a:latin typeface="+mn-lt"/>
                  <a:ea typeface="Verdana" panose="020B0604030504040204" pitchFamily="34" charset="0"/>
                  <a:cs typeface="Verdana" panose="020B0604030504040204" pitchFamily="34" charset="0"/>
                </a:rPr>
                <a:t>Financial Reporting workspace,</a:t>
              </a:r>
              <a:r>
                <a:rPr lang="en-US" sz="1200">
                  <a:cs typeface="Arial" panose="020B0604020202020204" pitchFamily="34" charset="0"/>
                </a:rPr>
                <a:t> Ad-hoc (On-Demand</a:t>
              </a:r>
              <a:r>
                <a:rPr lang="en-US" sz="1200" kern="1200">
                  <a:solidFill>
                    <a:schemeClr val="tx1"/>
                  </a:solidFill>
                  <a:latin typeface="+mn-lt"/>
                </a:rPr>
                <a:t>)</a:t>
              </a:r>
              <a:endParaRPr lang="en-US" sz="1200" kern="1200">
                <a:solidFill>
                  <a:schemeClr val="tx1"/>
                </a:solidFill>
                <a:latin typeface="+mn-lt"/>
                <a:ea typeface="+mn-ea"/>
                <a:cs typeface="+mn-cs"/>
              </a:endParaRPr>
            </a:p>
            <a:p>
              <a:pPr marL="128590" indent="-128590" defTabSz="342905">
                <a:buFont typeface="Arial" panose="020B0604020202020204" pitchFamily="34" charset="0"/>
                <a:buChar char="•"/>
                <a:defRPr/>
              </a:pPr>
              <a:endParaRPr lang="en-US" sz="1200">
                <a:cs typeface="Arial" panose="020B0604020202020204" pitchFamily="34" charset="0"/>
              </a:endParaRPr>
            </a:p>
          </p:txBody>
        </p:sp>
        <p:sp>
          <p:nvSpPr>
            <p:cNvPr id="26" name="AutoShape 3">
              <a:extLst>
                <a:ext uri="{FF2B5EF4-FFF2-40B4-BE49-F238E27FC236}">
                  <a16:creationId xmlns:a16="http://schemas.microsoft.com/office/drawing/2014/main" id="{CDD45301-BA63-4362-9622-FF28401A1820}"/>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27" name="Freeform 4">
              <a:extLst>
                <a:ext uri="{FF2B5EF4-FFF2-40B4-BE49-F238E27FC236}">
                  <a16:creationId xmlns:a16="http://schemas.microsoft.com/office/drawing/2014/main" id="{BB1D3E98-DA75-48D9-AD2C-F951FB7E0193}"/>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28" name="Freeform 4">
              <a:extLst>
                <a:ext uri="{FF2B5EF4-FFF2-40B4-BE49-F238E27FC236}">
                  <a16:creationId xmlns:a16="http://schemas.microsoft.com/office/drawing/2014/main" id="{B23C905A-6053-4975-8A05-C6A3982C270D}"/>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need to be updated with new member details if there are changes in COA hierarchy levels and their members</a:t>
              </a:r>
            </a:p>
            <a:p>
              <a:pPr marL="128590" lvl="1" indent="-128590" defTabSz="342905">
                <a:spcBef>
                  <a:spcPts val="371"/>
                </a:spcBef>
                <a:buSzPct val="100000"/>
                <a:buFont typeface="Arial" panose="020B0604020202020204" pitchFamily="34" charset="0"/>
                <a:buChar char="•"/>
                <a:defRPr/>
              </a:pPr>
              <a:r>
                <a:rPr lang="en-US" sz="1200" kern="1200">
                  <a:solidFill>
                    <a:schemeClr val="tx1"/>
                  </a:solidFill>
                  <a:effectLst/>
                </a:rPr>
                <a:t>Each</a:t>
              </a:r>
              <a:r>
                <a:rPr lang="en-US" sz="1200" kern="1200" baseline="0">
                  <a:solidFill>
                    <a:schemeClr val="tx1"/>
                  </a:solidFill>
                  <a:effectLst/>
                </a:rPr>
                <a:t> report has limitation of 1 Million cells and not more than 3 Dimensions can be used in the Report, for better performance</a:t>
              </a:r>
            </a:p>
            <a:p>
              <a:pPr marL="128590" lvl="1" indent="-128590" defTabSz="342905">
                <a:spcBef>
                  <a:spcPts val="371"/>
                </a:spcBef>
                <a:buSzPct val="100000"/>
                <a:buFont typeface="Arial" panose="020B0604020202020204" pitchFamily="34" charset="0"/>
                <a:buChar char="•"/>
                <a:defRPr/>
              </a:pPr>
              <a:endParaRPr lang="en-US" sz="1200">
                <a:cs typeface="Arial" panose="020B0604020202020204" pitchFamily="34" charset="0"/>
              </a:endParaRPr>
            </a:p>
          </p:txBody>
        </p:sp>
      </p:grpSp>
      <p:pic>
        <p:nvPicPr>
          <p:cNvPr id="29" name="Picture 28">
            <a:extLst>
              <a:ext uri="{FF2B5EF4-FFF2-40B4-BE49-F238E27FC236}">
                <a16:creationId xmlns:a16="http://schemas.microsoft.com/office/drawing/2014/main" id="{E3041C3A-FAA3-440D-B48E-BC9361DBA51C}"/>
              </a:ext>
            </a:extLst>
          </p:cNvPr>
          <p:cNvPicPr>
            <a:picLocks noChangeAspect="1"/>
          </p:cNvPicPr>
          <p:nvPr/>
        </p:nvPicPr>
        <p:blipFill>
          <a:blip r:embed="rId3"/>
          <a:stretch>
            <a:fillRect/>
          </a:stretch>
        </p:blipFill>
        <p:spPr>
          <a:xfrm>
            <a:off x="679200" y="3902035"/>
            <a:ext cx="4391032" cy="2231804"/>
          </a:xfrm>
          <a:prstGeom prst="rect">
            <a:avLst/>
          </a:prstGeom>
        </p:spPr>
      </p:pic>
      <p:pic>
        <p:nvPicPr>
          <p:cNvPr id="30" name="Picture 29">
            <a:extLst>
              <a:ext uri="{FF2B5EF4-FFF2-40B4-BE49-F238E27FC236}">
                <a16:creationId xmlns:a16="http://schemas.microsoft.com/office/drawing/2014/main" id="{E444D79E-D8C4-4A9C-963B-992603B1487A}"/>
              </a:ext>
            </a:extLst>
          </p:cNvPr>
          <p:cNvPicPr>
            <a:picLocks noChangeAspect="1"/>
          </p:cNvPicPr>
          <p:nvPr/>
        </p:nvPicPr>
        <p:blipFill>
          <a:blip r:embed="rId4"/>
          <a:stretch>
            <a:fillRect/>
          </a:stretch>
        </p:blipFill>
        <p:spPr>
          <a:xfrm>
            <a:off x="5820520" y="3873650"/>
            <a:ext cx="4913691" cy="2231804"/>
          </a:xfrm>
          <a:prstGeom prst="rect">
            <a:avLst/>
          </a:prstGeom>
        </p:spPr>
      </p:pic>
      <p:sp>
        <p:nvSpPr>
          <p:cNvPr id="31" name="TextBox 30">
            <a:extLst>
              <a:ext uri="{FF2B5EF4-FFF2-40B4-BE49-F238E27FC236}">
                <a16:creationId xmlns:a16="http://schemas.microsoft.com/office/drawing/2014/main" id="{0B2406AD-1879-423F-9FA2-A7B12DCA9213}"/>
              </a:ext>
            </a:extLst>
          </p:cNvPr>
          <p:cNvSpPr txBox="1"/>
          <p:nvPr/>
        </p:nvSpPr>
        <p:spPr>
          <a:xfrm rot="19920189">
            <a:off x="1886272" y="4804885"/>
            <a:ext cx="2065397" cy="369332"/>
          </a:xfrm>
          <a:prstGeom prst="rect">
            <a:avLst/>
          </a:prstGeom>
          <a:noFill/>
        </p:spPr>
        <p:txBody>
          <a:bodyPr wrap="square" rtlCol="0">
            <a:spAutoFit/>
          </a:bodyPr>
          <a:lstStyle/>
          <a:p>
            <a:r>
              <a:rPr lang="en-US" b="1">
                <a:solidFill>
                  <a:schemeClr val="accent1"/>
                </a:solidFill>
              </a:rPr>
              <a:t>Sample Output</a:t>
            </a:r>
          </a:p>
        </p:txBody>
      </p:sp>
      <p:sp>
        <p:nvSpPr>
          <p:cNvPr id="32" name="TextBox 31">
            <a:extLst>
              <a:ext uri="{FF2B5EF4-FFF2-40B4-BE49-F238E27FC236}">
                <a16:creationId xmlns:a16="http://schemas.microsoft.com/office/drawing/2014/main" id="{8DFC8405-A530-4513-91D8-ED3F6EB4A779}"/>
              </a:ext>
            </a:extLst>
          </p:cNvPr>
          <p:cNvSpPr txBox="1"/>
          <p:nvPr/>
        </p:nvSpPr>
        <p:spPr>
          <a:xfrm rot="19920189">
            <a:off x="7334704" y="4749645"/>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262834521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42606" y="1047094"/>
            <a:ext cx="10480301" cy="794052"/>
          </a:xfrm>
        </p:spPr>
        <p:txBody>
          <a:bodyPr>
            <a:noAutofit/>
          </a:bodyPr>
          <a:lstStyle/>
          <a:p>
            <a:r>
              <a:rPr lang="en-US" sz="2400">
                <a:solidFill>
                  <a:schemeClr val="accent1"/>
                </a:solidFill>
              </a:rPr>
              <a:t>Smart View Reporting</a:t>
            </a:r>
            <a:br>
              <a:rPr lang="en-US" sz="2400">
                <a:solidFill>
                  <a:schemeClr val="accent1"/>
                </a:solidFill>
              </a:rPr>
            </a:br>
            <a:endParaRPr lang="en-US" sz="4000">
              <a:solidFill>
                <a:schemeClr val="accent1"/>
              </a:solidFill>
            </a:endParaRPr>
          </a:p>
        </p:txBody>
      </p:sp>
      <p:grpSp>
        <p:nvGrpSpPr>
          <p:cNvPr id="3" name="Group 2">
            <a:extLst>
              <a:ext uri="{FF2B5EF4-FFF2-40B4-BE49-F238E27FC236}">
                <a16:creationId xmlns:a16="http://schemas.microsoft.com/office/drawing/2014/main" id="{7CB36B22-F58D-4F09-BDFB-B99E73BA2FBF}"/>
              </a:ext>
            </a:extLst>
          </p:cNvPr>
          <p:cNvGrpSpPr/>
          <p:nvPr/>
        </p:nvGrpSpPr>
        <p:grpSpPr>
          <a:xfrm>
            <a:off x="503432" y="1611946"/>
            <a:ext cx="11254043" cy="2569635"/>
            <a:chOff x="730771" y="2353993"/>
            <a:chExt cx="8021612" cy="3022109"/>
          </a:xfrm>
        </p:grpSpPr>
        <p:sp>
          <p:nvSpPr>
            <p:cNvPr id="4" name="Rectangle 3">
              <a:extLst>
                <a:ext uri="{FF2B5EF4-FFF2-40B4-BE49-F238E27FC236}">
                  <a16:creationId xmlns:a16="http://schemas.microsoft.com/office/drawing/2014/main" id="{6F0D65E2-11BC-439E-BB15-1D2920DE33EA}"/>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42905">
                <a:defRPr/>
              </a:pPr>
              <a:endParaRPr lang="en-US" sz="1013">
                <a:solidFill>
                  <a:srgbClr val="FFFFFF"/>
                </a:solidFill>
                <a:cs typeface="Arial" panose="020B0604020202020204" pitchFamily="34" charset="0"/>
              </a:endParaRPr>
            </a:p>
          </p:txBody>
        </p:sp>
        <p:sp>
          <p:nvSpPr>
            <p:cNvPr id="5" name="AutoShape 3">
              <a:extLst>
                <a:ext uri="{FF2B5EF4-FFF2-40B4-BE49-F238E27FC236}">
                  <a16:creationId xmlns:a16="http://schemas.microsoft.com/office/drawing/2014/main" id="{68AB3BA3-A2AA-412C-9F5E-51CEF55DE8DC}"/>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Why This Tool?</a:t>
              </a:r>
            </a:p>
          </p:txBody>
        </p:sp>
        <p:sp>
          <p:nvSpPr>
            <p:cNvPr id="6" name="Freeform 4">
              <a:extLst>
                <a:ext uri="{FF2B5EF4-FFF2-40B4-BE49-F238E27FC236}">
                  <a16:creationId xmlns:a16="http://schemas.microsoft.com/office/drawing/2014/main" id="{4F87F905-E154-46B3-923D-067EF46238A9}"/>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Excel-based analysis tool that allows quick ad hoc reporting on Oracle tools like Essbase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Allows drag and drop, drill down, and pivoting in MS Excel to manipulate data and perform ad hoc analysis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Smart View reports can be saved off-line and refreshed with latest GL data</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Graphs and Charts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Multi Dimensional Analysis</a:t>
              </a:r>
            </a:p>
          </p:txBody>
        </p:sp>
        <p:sp>
          <p:nvSpPr>
            <p:cNvPr id="7" name="AutoShape 3">
              <a:extLst>
                <a:ext uri="{FF2B5EF4-FFF2-40B4-BE49-F238E27FC236}">
                  <a16:creationId xmlns:a16="http://schemas.microsoft.com/office/drawing/2014/main" id="{D7EF0D51-AF51-4473-B633-E1A9BEE9A8E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defTabSz="342905">
                <a:defRPr/>
              </a:pPr>
              <a:r>
                <a:rPr lang="en-US" sz="1400" b="1">
                  <a:solidFill>
                    <a:srgbClr val="FFFFFF"/>
                  </a:solidFill>
                  <a:cs typeface="Arial" panose="020B0604020202020204" pitchFamily="34" charset="0"/>
                </a:rPr>
                <a:t>How Does It Work?</a:t>
              </a:r>
            </a:p>
          </p:txBody>
        </p:sp>
        <p:sp>
          <p:nvSpPr>
            <p:cNvPr id="8" name="Freeform 4">
              <a:extLst>
                <a:ext uri="{FF2B5EF4-FFF2-40B4-BE49-F238E27FC236}">
                  <a16:creationId xmlns:a16="http://schemas.microsoft.com/office/drawing/2014/main" id="{8EA6A2EF-FA16-4B83-A1FD-75B4C7893F1D}"/>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Easy Installation – Excel Add in available under Financial Reports Workspace</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Fetches data from Oracle Fusion General Ledger Balances cubes by configuring Essbase connection setup</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It’s not a structured reporting tool. User can use free flow mode by pivoting dimensions between rows and columns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Scheduling: Ad-hoc (On-Demand</a:t>
              </a:r>
              <a:r>
                <a:rPr lang="en-US" sz="1200" kern="1200">
                  <a:solidFill>
                    <a:schemeClr val="tx1"/>
                  </a:solidFill>
                  <a:latin typeface="+mn-lt"/>
                </a:rPr>
                <a:t>)</a:t>
              </a:r>
              <a:endParaRPr lang="en-US" sz="1200" kern="1200">
                <a:solidFill>
                  <a:schemeClr val="tx1"/>
                </a:solidFill>
                <a:latin typeface="+mn-lt"/>
                <a:ea typeface="+mn-ea"/>
                <a:cs typeface="+mn-cs"/>
              </a:endParaRPr>
            </a:p>
            <a:p>
              <a:pPr marL="0" lvl="1" defTabSz="342905">
                <a:spcBef>
                  <a:spcPts val="371"/>
                </a:spcBef>
                <a:buSzPct val="100000"/>
                <a:defRPr/>
              </a:pPr>
              <a:endParaRPr lang="en-US" sz="1200">
                <a:cs typeface="Arial" panose="020B0604020202020204" pitchFamily="34" charset="0"/>
              </a:endParaRPr>
            </a:p>
          </p:txBody>
        </p:sp>
        <p:sp>
          <p:nvSpPr>
            <p:cNvPr id="9" name="AutoShape 3">
              <a:extLst>
                <a:ext uri="{FF2B5EF4-FFF2-40B4-BE49-F238E27FC236}">
                  <a16:creationId xmlns:a16="http://schemas.microsoft.com/office/drawing/2014/main" id="{535AACF8-E0A8-4A41-95B9-11D0C5CB0177}"/>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algn="ctr">
                <a:defRPr/>
              </a:pPr>
              <a:r>
                <a:rPr lang="en-US" sz="1400" b="1">
                  <a:solidFill>
                    <a:srgbClr val="FFFFFF"/>
                  </a:solidFill>
                  <a:cs typeface="Arial" panose="020B0604020202020204" pitchFamily="34" charset="0"/>
                </a:rPr>
                <a:t>Additional Information</a:t>
              </a:r>
            </a:p>
          </p:txBody>
        </p:sp>
        <p:sp>
          <p:nvSpPr>
            <p:cNvPr id="10" name="Freeform 4">
              <a:extLst>
                <a:ext uri="{FF2B5EF4-FFF2-40B4-BE49-F238E27FC236}">
                  <a16:creationId xmlns:a16="http://schemas.microsoft.com/office/drawing/2014/main" id="{07452F84-72F2-48C8-9CDE-D81C2C3EF131}"/>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defTabSz="342905">
                <a:spcBef>
                  <a:spcPts val="124"/>
                </a:spcBef>
                <a:buSzPct val="100000"/>
                <a:defRPr/>
              </a:pPr>
              <a:endParaRPr lang="en-US" sz="563">
                <a:solidFill>
                  <a:srgbClr val="000000"/>
                </a:solidFill>
                <a:cs typeface="Arial" panose="020B0604020202020204" pitchFamily="34" charset="0"/>
              </a:endParaRPr>
            </a:p>
          </p:txBody>
        </p:sp>
        <p:sp>
          <p:nvSpPr>
            <p:cNvPr id="11" name="Freeform 4">
              <a:extLst>
                <a:ext uri="{FF2B5EF4-FFF2-40B4-BE49-F238E27FC236}">
                  <a16:creationId xmlns:a16="http://schemas.microsoft.com/office/drawing/2014/main" id="{155AE6D2-633E-48D4-B196-D76DD1A79BE8}"/>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Report need to be updated with new member details if there are changes in COA hierarchy levels and their members</a:t>
              </a:r>
            </a:p>
            <a:p>
              <a:pPr marL="128590" lvl="1" indent="-128590" defTabSz="342905">
                <a:spcBef>
                  <a:spcPts val="371"/>
                </a:spcBef>
                <a:buSzPct val="100000"/>
                <a:buFont typeface="Arial" panose="020B0604020202020204" pitchFamily="34" charset="0"/>
                <a:buChar char="•"/>
                <a:defRPr/>
              </a:pPr>
              <a:r>
                <a:rPr lang="en-US" sz="1200">
                  <a:cs typeface="Arial" panose="020B0604020202020204" pitchFamily="34" charset="0"/>
                </a:rPr>
                <a:t>On Reopening the spreadsheet user will need to Refresh the spreadsheet to view the latest data</a:t>
              </a:r>
            </a:p>
            <a:p>
              <a:pPr marL="128590" lvl="1" indent="-128590" defTabSz="342905">
                <a:spcBef>
                  <a:spcPts val="371"/>
                </a:spcBef>
                <a:buSzPct val="100000"/>
                <a:buFont typeface="Arial" panose="020B0604020202020204" pitchFamily="34" charset="0"/>
                <a:buChar char="•"/>
                <a:defRPr/>
              </a:pPr>
              <a:r>
                <a:rPr lang="en-US" sz="1200" kern="1200">
                  <a:solidFill>
                    <a:schemeClr val="tx1"/>
                  </a:solidFill>
                  <a:effectLst/>
                </a:rPr>
                <a:t>Each</a:t>
              </a:r>
              <a:r>
                <a:rPr lang="en-US" sz="1200" kern="1200" baseline="0">
                  <a:solidFill>
                    <a:schemeClr val="tx1"/>
                  </a:solidFill>
                  <a:effectLst/>
                </a:rPr>
                <a:t> report has limitation of 1 Million cells and not more than 3 Dimensions can be used in the Report, for better performance</a:t>
              </a:r>
            </a:p>
          </p:txBody>
        </p:sp>
      </p:grpSp>
      <p:pic>
        <p:nvPicPr>
          <p:cNvPr id="12" name="Picture 11">
            <a:extLst>
              <a:ext uri="{FF2B5EF4-FFF2-40B4-BE49-F238E27FC236}">
                <a16:creationId xmlns:a16="http://schemas.microsoft.com/office/drawing/2014/main" id="{B83E510C-692A-4F4A-9124-30787D9A8148}"/>
              </a:ext>
            </a:extLst>
          </p:cNvPr>
          <p:cNvPicPr/>
          <p:nvPr/>
        </p:nvPicPr>
        <p:blipFill>
          <a:blip r:embed="rId3"/>
          <a:stretch>
            <a:fillRect/>
          </a:stretch>
        </p:blipFill>
        <p:spPr>
          <a:xfrm>
            <a:off x="542606" y="4387629"/>
            <a:ext cx="11142950" cy="1642147"/>
          </a:xfrm>
          <a:prstGeom prst="rect">
            <a:avLst/>
          </a:prstGeom>
        </p:spPr>
      </p:pic>
      <p:sp>
        <p:nvSpPr>
          <p:cNvPr id="13" name="TextBox 12">
            <a:extLst>
              <a:ext uri="{FF2B5EF4-FFF2-40B4-BE49-F238E27FC236}">
                <a16:creationId xmlns:a16="http://schemas.microsoft.com/office/drawing/2014/main" id="{ADBCAA27-6F3C-4B0A-9B45-7521CFD0ABA7}"/>
              </a:ext>
            </a:extLst>
          </p:cNvPr>
          <p:cNvSpPr txBox="1"/>
          <p:nvPr/>
        </p:nvSpPr>
        <p:spPr>
          <a:xfrm rot="19920189">
            <a:off x="4499038" y="5134050"/>
            <a:ext cx="2065397" cy="369332"/>
          </a:xfrm>
          <a:prstGeom prst="rect">
            <a:avLst/>
          </a:prstGeom>
          <a:noFill/>
        </p:spPr>
        <p:txBody>
          <a:bodyPr wrap="square" rtlCol="0">
            <a:spAutoFit/>
          </a:bodyPr>
          <a:lstStyle/>
          <a:p>
            <a:r>
              <a:rPr lang="en-US" b="1">
                <a:solidFill>
                  <a:schemeClr val="accent1"/>
                </a:solidFill>
              </a:rPr>
              <a:t>Sample Output</a:t>
            </a:r>
          </a:p>
        </p:txBody>
      </p:sp>
    </p:spTree>
    <p:extLst>
      <p:ext uri="{BB962C8B-B14F-4D97-AF65-F5344CB8AC3E}">
        <p14:creationId xmlns:p14="http://schemas.microsoft.com/office/powerpoint/2010/main" val="25763493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1047151"/>
            <a:ext cx="10480301" cy="794052"/>
          </a:xfrm>
        </p:spPr>
        <p:txBody>
          <a:bodyPr>
            <a:noAutofit/>
          </a:bodyPr>
          <a:lstStyle/>
          <a:p>
            <a:r>
              <a:rPr lang="en-US" sz="2400">
                <a:solidFill>
                  <a:schemeClr val="accent1"/>
                </a:solidFill>
              </a:rPr>
              <a:t>Narrative Reporting</a:t>
            </a:r>
            <a:br>
              <a:rPr lang="en-US" sz="2400">
                <a:solidFill>
                  <a:schemeClr val="accent1"/>
                </a:solidFill>
              </a:rPr>
            </a:br>
            <a:endParaRPr lang="en-US" sz="4000">
              <a:solidFill>
                <a:schemeClr val="accent1"/>
              </a:solidFill>
            </a:endParaRPr>
          </a:p>
        </p:txBody>
      </p:sp>
      <p:grpSp>
        <p:nvGrpSpPr>
          <p:cNvPr id="20" name="Group 19">
            <a:extLst>
              <a:ext uri="{FF2B5EF4-FFF2-40B4-BE49-F238E27FC236}">
                <a16:creationId xmlns:a16="http://schemas.microsoft.com/office/drawing/2014/main" id="{D1EDD028-D92E-436A-9246-883876A6979A}"/>
              </a:ext>
            </a:extLst>
          </p:cNvPr>
          <p:cNvGrpSpPr/>
          <p:nvPr/>
        </p:nvGrpSpPr>
        <p:grpSpPr>
          <a:xfrm>
            <a:off x="503432" y="1611947"/>
            <a:ext cx="11254043" cy="2122794"/>
            <a:chOff x="730771" y="2353993"/>
            <a:chExt cx="8021612" cy="3022109"/>
          </a:xfrm>
        </p:grpSpPr>
        <p:sp>
          <p:nvSpPr>
            <p:cNvPr id="21" name="Rectangle 20">
              <a:extLst>
                <a:ext uri="{FF2B5EF4-FFF2-40B4-BE49-F238E27FC236}">
                  <a16:creationId xmlns:a16="http://schemas.microsoft.com/office/drawing/2014/main" id="{F1FBE312-8D24-4FE3-BE3A-8EC72183D3DE}"/>
                </a:ext>
              </a:extLst>
            </p:cNvPr>
            <p:cNvSpPr/>
            <p:nvPr/>
          </p:nvSpPr>
          <p:spPr>
            <a:xfrm>
              <a:off x="1737165" y="4723363"/>
              <a:ext cx="4812846" cy="40672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342905"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endParaRPr>
            </a:p>
          </p:txBody>
        </p:sp>
        <p:sp>
          <p:nvSpPr>
            <p:cNvPr id="22" name="AutoShape 3">
              <a:extLst>
                <a:ext uri="{FF2B5EF4-FFF2-40B4-BE49-F238E27FC236}">
                  <a16:creationId xmlns:a16="http://schemas.microsoft.com/office/drawing/2014/main" id="{4C158DC6-D63D-4125-A005-87797161B07D}"/>
                </a:ext>
              </a:extLst>
            </p:cNvPr>
            <p:cNvSpPr>
              <a:spLocks noChangeArrowheads="1"/>
            </p:cNvSpPr>
            <p:nvPr/>
          </p:nvSpPr>
          <p:spPr bwMode="gray">
            <a:xfrm rot="5400000">
              <a:off x="1792124" y="1292647"/>
              <a:ext cx="463041" cy="2585739"/>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34290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Why This Tool?</a:t>
              </a:r>
            </a:p>
          </p:txBody>
        </p:sp>
        <p:sp>
          <p:nvSpPr>
            <p:cNvPr id="23" name="Freeform 4">
              <a:extLst>
                <a:ext uri="{FF2B5EF4-FFF2-40B4-BE49-F238E27FC236}">
                  <a16:creationId xmlns:a16="http://schemas.microsoft.com/office/drawing/2014/main" id="{0A341F05-B413-4B4C-B576-9EB614E59628}"/>
                </a:ext>
              </a:extLst>
            </p:cNvPr>
            <p:cNvSpPr>
              <a:spLocks/>
            </p:cNvSpPr>
            <p:nvPr/>
          </p:nvSpPr>
          <p:spPr bwMode="gray">
            <a:xfrm>
              <a:off x="730771" y="2611165"/>
              <a:ext cx="2585740" cy="2764937"/>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Deliver faster more accurate insights to all stakeholders by easily combining data and narrative</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Excel and Word supported data sources</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Supports multiple output formats such as Word, PDF, Excel and HTML</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Migrating reports from Financial Reporting to Narrative Reporting is hassle-free</a:t>
              </a:r>
            </a:p>
            <a:p>
              <a:pPr marL="128590" marR="0" lvl="1" indent="-128590" algn="l" defTabSz="342905" rtl="0" eaLnBrk="1" fontAlgn="auto" latinLnBrk="0" hangingPunct="1">
                <a:lnSpc>
                  <a:spcPct val="100000"/>
                </a:lnSpc>
                <a:spcBef>
                  <a:spcPts val="0"/>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Notifications in the UI and via email</a:t>
              </a:r>
            </a:p>
          </p:txBody>
        </p:sp>
        <p:sp>
          <p:nvSpPr>
            <p:cNvPr id="24" name="AutoShape 3">
              <a:extLst>
                <a:ext uri="{FF2B5EF4-FFF2-40B4-BE49-F238E27FC236}">
                  <a16:creationId xmlns:a16="http://schemas.microsoft.com/office/drawing/2014/main" id="{E5353CE1-771A-4784-B4D5-858ADCDE68FD}"/>
                </a:ext>
              </a:extLst>
            </p:cNvPr>
            <p:cNvSpPr>
              <a:spLocks noChangeArrowheads="1"/>
            </p:cNvSpPr>
            <p:nvPr/>
          </p:nvSpPr>
          <p:spPr bwMode="gray">
            <a:xfrm rot="5400000">
              <a:off x="4469859" y="1277124"/>
              <a:ext cx="443369" cy="2597108"/>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342905"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How Does It Work?</a:t>
              </a:r>
            </a:p>
          </p:txBody>
        </p:sp>
        <p:sp>
          <p:nvSpPr>
            <p:cNvPr id="25" name="Freeform 4">
              <a:extLst>
                <a:ext uri="{FF2B5EF4-FFF2-40B4-BE49-F238E27FC236}">
                  <a16:creationId xmlns:a16="http://schemas.microsoft.com/office/drawing/2014/main" id="{EAA89850-B5DB-4DEB-A37E-375C50DA2894}"/>
                </a:ext>
              </a:extLst>
            </p:cNvPr>
            <p:cNvSpPr>
              <a:spLocks/>
            </p:cNvSpPr>
            <p:nvPr/>
          </p:nvSpPr>
          <p:spPr bwMode="gray">
            <a:xfrm>
              <a:off x="3389213" y="2664998"/>
              <a:ext cx="2604662" cy="271110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It is a purpose-built business process available in the Oracle EPM Cloud</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Narrative Reporting utilizes EPM or ERP cloud as data source</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Contains Report Packages, which enable a user to manage the lifecycle of a group of report.</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Scheduling: Ad-hoc (On-Demand</a:t>
              </a:r>
              <a:r>
                <a:rPr kumimoji="0" lang="en-US" sz="1200" b="0" i="0" u="none" strike="noStrike" kern="1200" cap="none" spc="0" normalizeH="0" baseline="0" noProof="0">
                  <a:ln>
                    <a:noFill/>
                  </a:ln>
                  <a:solidFill>
                    <a:srgbClr val="6B767D"/>
                  </a:solidFill>
                  <a:effectLst/>
                  <a:uLnTx/>
                  <a:uFillTx/>
                  <a:latin typeface="Arial" panose="020B0604020202020204"/>
                  <a:ea typeface="+mn-ea"/>
                  <a:cs typeface="+mn-cs"/>
                </a:rPr>
                <a:t>)</a:t>
              </a:r>
            </a:p>
            <a:p>
              <a:pPr marL="128590" marR="0" lvl="0" indent="-128590" algn="l" defTabSz="342905"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endParaRPr>
            </a:p>
          </p:txBody>
        </p:sp>
        <p:sp>
          <p:nvSpPr>
            <p:cNvPr id="26" name="AutoShape 3">
              <a:extLst>
                <a:ext uri="{FF2B5EF4-FFF2-40B4-BE49-F238E27FC236}">
                  <a16:creationId xmlns:a16="http://schemas.microsoft.com/office/drawing/2014/main" id="{CDD45301-BA63-4362-9622-FF28401A1820}"/>
                </a:ext>
              </a:extLst>
            </p:cNvPr>
            <p:cNvSpPr>
              <a:spLocks noChangeArrowheads="1"/>
            </p:cNvSpPr>
            <p:nvPr/>
          </p:nvSpPr>
          <p:spPr bwMode="gray">
            <a:xfrm rot="5400000">
              <a:off x="7177661" y="1242456"/>
              <a:ext cx="462729" cy="2685804"/>
            </a:xfrm>
            <a:prstGeom prst="homePlate">
              <a:avLst>
                <a:gd name="adj" fmla="val 26949"/>
              </a:avLst>
            </a:prstGeom>
            <a:solidFill>
              <a:schemeClr val="accent1"/>
            </a:solidFill>
            <a:ln w="9525" algn="ctr">
              <a:noFill/>
              <a:miter lim="800000"/>
              <a:headEnd/>
              <a:tailEnd/>
            </a:ln>
            <a:effectLst/>
          </p:spPr>
          <p:txBody>
            <a:bodyPr rot="10800000" vert="eaVert" lIns="56588" tIns="56588" rIns="56588" bIns="56588"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Arial" panose="020B0604020202020204" pitchFamily="34" charset="0"/>
                </a:rPr>
                <a:t>Additional Information</a:t>
              </a:r>
            </a:p>
          </p:txBody>
        </p:sp>
        <p:sp>
          <p:nvSpPr>
            <p:cNvPr id="27" name="Freeform 4">
              <a:extLst>
                <a:ext uri="{FF2B5EF4-FFF2-40B4-BE49-F238E27FC236}">
                  <a16:creationId xmlns:a16="http://schemas.microsoft.com/office/drawing/2014/main" id="{BB1D3E98-DA75-48D9-AD2C-F951FB7E0193}"/>
                </a:ext>
              </a:extLst>
            </p:cNvPr>
            <p:cNvSpPr>
              <a:spLocks/>
            </p:cNvSpPr>
            <p:nvPr/>
          </p:nvSpPr>
          <p:spPr bwMode="gray">
            <a:xfrm>
              <a:off x="6066578" y="2674586"/>
              <a:ext cx="2685805" cy="1811430"/>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0" marR="0" lvl="0" indent="0" algn="l" defTabSz="342905" rtl="0" eaLnBrk="1" fontAlgn="auto" latinLnBrk="0" hangingPunct="1">
                <a:lnSpc>
                  <a:spcPct val="100000"/>
                </a:lnSpc>
                <a:spcBef>
                  <a:spcPts val="124"/>
                </a:spcBef>
                <a:spcAft>
                  <a:spcPts val="0"/>
                </a:spcAft>
                <a:buClrTx/>
                <a:buSzPct val="100000"/>
                <a:buFontTx/>
                <a:buNone/>
                <a:tabLst/>
                <a:defRPr/>
              </a:pPr>
              <a:endParaRPr kumimoji="0" lang="en-US" sz="563" b="0" i="0" u="none" strike="noStrike" kern="1200" cap="none" spc="0" normalizeH="0" baseline="0" noProof="0">
                <a:ln>
                  <a:noFill/>
                </a:ln>
                <a:solidFill>
                  <a:srgbClr val="000000"/>
                </a:solidFill>
                <a:effectLst/>
                <a:uLnTx/>
                <a:uFillTx/>
                <a:latin typeface="Arial" panose="020B0604020202020204"/>
                <a:ea typeface="+mn-ea"/>
                <a:cs typeface="Arial" panose="020B0604020202020204" pitchFamily="34" charset="0"/>
              </a:endParaRPr>
            </a:p>
          </p:txBody>
        </p:sp>
        <p:sp>
          <p:nvSpPr>
            <p:cNvPr id="28" name="Freeform 4">
              <a:extLst>
                <a:ext uri="{FF2B5EF4-FFF2-40B4-BE49-F238E27FC236}">
                  <a16:creationId xmlns:a16="http://schemas.microsoft.com/office/drawing/2014/main" id="{B23C905A-6053-4975-8A05-C6A3982C270D}"/>
                </a:ext>
              </a:extLst>
            </p:cNvPr>
            <p:cNvSpPr>
              <a:spLocks/>
            </p:cNvSpPr>
            <p:nvPr/>
          </p:nvSpPr>
          <p:spPr bwMode="gray">
            <a:xfrm>
              <a:off x="6062345" y="2690938"/>
              <a:ext cx="2685805" cy="2685164"/>
            </a:xfrm>
            <a:custGeom>
              <a:avLst/>
              <a:gdLst/>
              <a:ahLst/>
              <a:cxnLst>
                <a:cxn ang="0">
                  <a:pos x="2551" y="2008"/>
                </a:cxn>
                <a:cxn ang="0">
                  <a:pos x="2551" y="0"/>
                </a:cxn>
                <a:cxn ang="0">
                  <a:pos x="1274" y="97"/>
                </a:cxn>
                <a:cxn ang="0">
                  <a:pos x="0" y="0"/>
                </a:cxn>
                <a:cxn ang="0">
                  <a:pos x="0" y="2008"/>
                </a:cxn>
                <a:cxn ang="0">
                  <a:pos x="2551" y="2008"/>
                </a:cxn>
              </a:cxnLst>
              <a:rect l="0" t="0" r="r" b="b"/>
              <a:pathLst>
                <a:path w="2551" h="2008">
                  <a:moveTo>
                    <a:pt x="2551" y="2008"/>
                  </a:moveTo>
                  <a:lnTo>
                    <a:pt x="2551" y="0"/>
                  </a:lnTo>
                  <a:lnTo>
                    <a:pt x="1274" y="97"/>
                  </a:lnTo>
                  <a:lnTo>
                    <a:pt x="0" y="0"/>
                  </a:lnTo>
                  <a:lnTo>
                    <a:pt x="0" y="2008"/>
                  </a:lnTo>
                  <a:lnTo>
                    <a:pt x="2551" y="2008"/>
                  </a:lnTo>
                </a:path>
              </a:pathLst>
            </a:custGeom>
            <a:solidFill>
              <a:schemeClr val="bg1"/>
            </a:solidFill>
            <a:ln w="9525" cmpd="sng">
              <a:solidFill>
                <a:schemeClr val="bg2"/>
              </a:solidFill>
              <a:prstDash val="solid"/>
              <a:round/>
              <a:headEnd/>
              <a:tailEnd/>
            </a:ln>
            <a:effectLst/>
          </p:spPr>
          <p:txBody>
            <a:bodyPr lIns="56588" tIns="169762" rIns="56588" bIns="56588"/>
            <a:lstStyle/>
            <a:p>
              <a:pPr marL="128590" marR="0" lvl="1" indent="-128590" algn="l" defTabSz="342905" rtl="0" eaLnBrk="1" fontAlgn="auto" latinLnBrk="0" hangingPunct="1">
                <a:lnSpc>
                  <a:spcPct val="100000"/>
                </a:lnSpc>
                <a:spcBef>
                  <a:spcPts val="371"/>
                </a:spcBef>
                <a:spcAft>
                  <a:spcPts val="0"/>
                </a:spcAft>
                <a:buClrTx/>
                <a:buSzPct val="100000"/>
                <a:buFont typeface="Arial" panose="020B0604020202020204" pitchFamily="34" charset="0"/>
                <a:buChar char="•"/>
                <a:tabLst/>
                <a:defRPr/>
              </a:pPr>
              <a:r>
                <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rPr>
                <a:t>Books cannot be embedded within a report package and report packages cannot be used to group as a book </a:t>
              </a:r>
            </a:p>
            <a:p>
              <a:pPr marL="128590" marR="0" lvl="1" indent="-128590" algn="l" defTabSz="342905" rtl="0" eaLnBrk="1" fontAlgn="auto" latinLnBrk="0" hangingPunct="1">
                <a:lnSpc>
                  <a:spcPct val="100000"/>
                </a:lnSpc>
                <a:spcBef>
                  <a:spcPts val="371"/>
                </a:spcBef>
                <a:spcAft>
                  <a:spcPts val="0"/>
                </a:spcAft>
                <a:buClrTx/>
                <a:buSzPct val="100000"/>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Arial" panose="020B0604020202020204" pitchFamily="34" charset="0"/>
              </a:endParaRPr>
            </a:p>
          </p:txBody>
        </p:sp>
      </p:grpSp>
      <p:pic>
        <p:nvPicPr>
          <p:cNvPr id="7" name="Picture 6">
            <a:extLst>
              <a:ext uri="{FF2B5EF4-FFF2-40B4-BE49-F238E27FC236}">
                <a16:creationId xmlns:a16="http://schemas.microsoft.com/office/drawing/2014/main" id="{0E74865B-E6D4-4220-A5DF-AF246EB58864}"/>
              </a:ext>
            </a:extLst>
          </p:cNvPr>
          <p:cNvPicPr>
            <a:picLocks noChangeAspect="1"/>
          </p:cNvPicPr>
          <p:nvPr/>
        </p:nvPicPr>
        <p:blipFill>
          <a:blip r:embed="rId3"/>
          <a:stretch>
            <a:fillRect/>
          </a:stretch>
        </p:blipFill>
        <p:spPr>
          <a:xfrm>
            <a:off x="4233135" y="3776116"/>
            <a:ext cx="7518401" cy="2528431"/>
          </a:xfrm>
          <a:prstGeom prst="rect">
            <a:avLst/>
          </a:prstGeom>
        </p:spPr>
      </p:pic>
      <p:pic>
        <p:nvPicPr>
          <p:cNvPr id="5" name="Picture 4">
            <a:extLst>
              <a:ext uri="{FF2B5EF4-FFF2-40B4-BE49-F238E27FC236}">
                <a16:creationId xmlns:a16="http://schemas.microsoft.com/office/drawing/2014/main" id="{F2F98C28-4CBD-4C06-8385-9A9FA93C21F4}"/>
              </a:ext>
            </a:extLst>
          </p:cNvPr>
          <p:cNvPicPr>
            <a:picLocks noChangeAspect="1"/>
          </p:cNvPicPr>
          <p:nvPr/>
        </p:nvPicPr>
        <p:blipFill>
          <a:blip r:embed="rId4"/>
          <a:stretch>
            <a:fillRect/>
          </a:stretch>
        </p:blipFill>
        <p:spPr>
          <a:xfrm>
            <a:off x="753027" y="3776116"/>
            <a:ext cx="3378108" cy="2528431"/>
          </a:xfrm>
          <a:prstGeom prst="rect">
            <a:avLst/>
          </a:prstGeom>
        </p:spPr>
      </p:pic>
      <p:sp>
        <p:nvSpPr>
          <p:cNvPr id="32" name="TextBox 31">
            <a:extLst>
              <a:ext uri="{FF2B5EF4-FFF2-40B4-BE49-F238E27FC236}">
                <a16:creationId xmlns:a16="http://schemas.microsoft.com/office/drawing/2014/main" id="{8DFC8405-A530-4513-91D8-ED3F6EB4A779}"/>
              </a:ext>
            </a:extLst>
          </p:cNvPr>
          <p:cNvSpPr txBox="1"/>
          <p:nvPr/>
        </p:nvSpPr>
        <p:spPr>
          <a:xfrm rot="19920189">
            <a:off x="5257330" y="5536947"/>
            <a:ext cx="206539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3753F"/>
                </a:solidFill>
                <a:effectLst/>
                <a:uLnTx/>
                <a:uFillTx/>
                <a:latin typeface="Arial" panose="020B0604020202020204"/>
                <a:ea typeface="+mn-ea"/>
                <a:cs typeface="+mn-cs"/>
              </a:rPr>
              <a:t>Sample Output</a:t>
            </a:r>
          </a:p>
        </p:txBody>
      </p:sp>
    </p:spTree>
    <p:extLst>
      <p:ext uri="{BB962C8B-B14F-4D97-AF65-F5344CB8AC3E}">
        <p14:creationId xmlns:p14="http://schemas.microsoft.com/office/powerpoint/2010/main" val="32524767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564" y="-155563"/>
            <a:ext cx="10480301" cy="794052"/>
          </a:xfrm>
        </p:spPr>
        <p:txBody>
          <a:bodyPr>
            <a:noAutofit/>
          </a:bodyPr>
          <a:lstStyle/>
          <a:p>
            <a:r>
              <a:rPr lang="en-US" sz="2400">
                <a:solidFill>
                  <a:schemeClr val="accent1"/>
                </a:solidFill>
              </a:rPr>
              <a:t>Artifacts</a:t>
            </a:r>
            <a:endParaRPr lang="en-US" sz="4000">
              <a:solidFill>
                <a:schemeClr val="accent1"/>
              </a:solidFill>
            </a:endParaRPr>
          </a:p>
        </p:txBody>
      </p:sp>
      <p:sp>
        <p:nvSpPr>
          <p:cNvPr id="14" name="Text Placeholder 4">
            <a:extLst>
              <a:ext uri="{FF2B5EF4-FFF2-40B4-BE49-F238E27FC236}">
                <a16:creationId xmlns:a16="http://schemas.microsoft.com/office/drawing/2014/main" id="{7516A381-0136-44FD-8F8A-C13B65C67674}"/>
              </a:ext>
            </a:extLst>
          </p:cNvPr>
          <p:cNvSpPr txBox="1">
            <a:spLocks/>
          </p:cNvSpPr>
          <p:nvPr/>
        </p:nvSpPr>
        <p:spPr>
          <a:xfrm>
            <a:off x="629625" y="694123"/>
            <a:ext cx="10932749" cy="594582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chemeClr val="tx2"/>
              </a:buClr>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chemeClr val="tx2"/>
              </a:buClr>
              <a:buFont typeface="Wingdings" pitchFamily="2" charset="2"/>
              <a:buChar char="§"/>
              <a:defRPr sz="16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chemeClr val="tx2"/>
              </a:buClr>
              <a:buFont typeface="Wingdings" pitchFamily="2" charset="2"/>
              <a:buChar char="§"/>
              <a:defRPr sz="14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chemeClr val="tx2"/>
              </a:buClr>
              <a:buFont typeface="Wingdings" pitchFamily="2" charset="2"/>
              <a:buChar char="§"/>
              <a:defRPr sz="12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Clr>
                <a:schemeClr val="tx1"/>
              </a:buClr>
              <a:defRPr/>
            </a:pPr>
            <a:r>
              <a:rPr lang="en-US" sz="1600">
                <a:latin typeface="Arial Body"/>
                <a:ea typeface="Open Sans"/>
                <a:cs typeface="Open Sans"/>
              </a:rPr>
              <a:t>Oracle Out of Box Reports captured by Process leads based on the discussions from Deep Dive Sessions: </a:t>
            </a:r>
            <a:r>
              <a:rPr lang="en-US" sz="1600">
                <a:latin typeface="Arial Body"/>
                <a:ea typeface="Open Sans"/>
                <a:cs typeface="Open Sans"/>
                <a:hlinkClick r:id="rId3">
                  <a:extLst>
                    <a:ext uri="{A12FA001-AC4F-418D-AE19-62706E023703}">
                      <ahyp:hlinkClr xmlns:ahyp="http://schemas.microsoft.com/office/drawing/2018/hyperlinkcolor" val="tx"/>
                    </a:ext>
                  </a:extLst>
                </a:hlinkClick>
              </a:rPr>
              <a:t>OOB Reports</a:t>
            </a:r>
            <a:endParaRPr lang="en-US" sz="1600">
              <a:latin typeface="Arial Body"/>
              <a:ea typeface="Open Sans"/>
              <a:cs typeface="Open Sans"/>
            </a:endParaRPr>
          </a:p>
          <a:p>
            <a:pPr>
              <a:lnSpc>
                <a:spcPct val="120000"/>
              </a:lnSpc>
              <a:buClr>
                <a:schemeClr val="tx1"/>
              </a:buClr>
              <a:defRPr/>
            </a:pPr>
            <a:r>
              <a:rPr lang="en-US" sz="1600">
                <a:latin typeface="Arial Body"/>
                <a:ea typeface="Open Sans"/>
                <a:cs typeface="Open Sans"/>
              </a:rPr>
              <a:t>List of Standard Out Of Box Reports provided by Oracle can be found at the below links:</a:t>
            </a: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r>
              <a:rPr lang="en-US" sz="1600">
                <a:latin typeface="Arial"/>
                <a:ea typeface="Open Sans"/>
                <a:cs typeface="Arial"/>
              </a:rPr>
              <a:t>Recording links of the prior reporting strategy and deep dive sessions done on reporting capabilities of Oracle ERP and EPM application suite for reference</a:t>
            </a:r>
            <a:endParaRPr lang="en-US" sz="1600">
              <a:latin typeface="Arial Body"/>
              <a:ea typeface="Open Sans"/>
              <a:cs typeface="Open Sans"/>
            </a:endParaRPr>
          </a:p>
          <a:p>
            <a:pPr marL="0" indent="0">
              <a:lnSpc>
                <a:spcPct val="120000"/>
              </a:lnSpc>
              <a:buClr>
                <a:schemeClr val="tx1"/>
              </a:buClr>
              <a:buNone/>
              <a:defRPr/>
            </a:pPr>
            <a:endParaRPr lang="en-US" sz="1600">
              <a:latin typeface="Arial"/>
              <a:ea typeface="Open Sans"/>
              <a:cs typeface="Arial"/>
            </a:endParaRPr>
          </a:p>
          <a:p>
            <a:pPr>
              <a:lnSpc>
                <a:spcPct val="120000"/>
              </a:lnSpc>
              <a:buClr>
                <a:schemeClr val="tx1"/>
              </a:buClr>
              <a:defRPr/>
            </a:pPr>
            <a:endParaRPr lang="en-US" sz="1600">
              <a:latin typeface="Arial Body"/>
              <a:ea typeface="Open Sans"/>
              <a:cs typeface="Open Sans"/>
            </a:endParaRPr>
          </a:p>
          <a:p>
            <a:pPr>
              <a:lnSpc>
                <a:spcPct val="120000"/>
              </a:lnSpc>
              <a:buClr>
                <a:schemeClr val="tx1"/>
              </a:buClr>
              <a:defRPr/>
            </a:pPr>
            <a:endParaRPr lang="en-US" sz="1600">
              <a:latin typeface="Arial Body"/>
              <a:ea typeface="Open Sans"/>
              <a:cs typeface="Open Sans"/>
            </a:endParaRPr>
          </a:p>
          <a:p>
            <a:pPr>
              <a:lnSpc>
                <a:spcPct val="120000"/>
              </a:lnSpc>
              <a:buClr>
                <a:srgbClr val="6B767D"/>
              </a:buClr>
              <a:defRPr/>
            </a:pPr>
            <a:endParaRPr lang="en-US" sz="1400">
              <a:latin typeface="Arial Body"/>
              <a:ea typeface="Open Sans"/>
              <a:cs typeface="Open Sans"/>
            </a:endParaRPr>
          </a:p>
          <a:p>
            <a:pPr marR="0" lvl="0" algn="l" defTabSz="914400" rtl="0" eaLnBrk="1" fontAlgn="auto" latinLnBrk="0" hangingPunct="1">
              <a:lnSpc>
                <a:spcPct val="120000"/>
              </a:lnSpc>
              <a:spcBef>
                <a:spcPts val="1000"/>
              </a:spcBef>
              <a:spcAft>
                <a:spcPts val="0"/>
              </a:spcAft>
              <a:buClr>
                <a:srgbClr val="007AC8"/>
              </a:buClr>
              <a:buSzTx/>
              <a:tabLst/>
              <a:defRPr/>
            </a:pPr>
            <a:endParaRPr lang="en-US" sz="1400" b="0" i="0" u="none" strike="noStrike" kern="1200" cap="none" spc="0" normalizeH="0" baseline="0" noProof="0">
              <a:ln>
                <a:noFill/>
              </a:ln>
              <a:effectLst/>
              <a:uLnTx/>
              <a:uFillTx/>
              <a:latin typeface="Arial" panose="020B0604020202020204"/>
            </a:endParaRPr>
          </a:p>
          <a:p>
            <a:pPr marL="0" indent="0">
              <a:lnSpc>
                <a:spcPct val="120000"/>
              </a:lnSpc>
              <a:buClr>
                <a:srgbClr val="007AC8"/>
              </a:buClr>
              <a:buNone/>
              <a:defRPr/>
            </a:pPr>
            <a:endParaRPr lang="en-US" sz="1400">
              <a:latin typeface="Arial Body"/>
            </a:endParaRPr>
          </a:p>
        </p:txBody>
      </p:sp>
      <p:graphicFrame>
        <p:nvGraphicFramePr>
          <p:cNvPr id="15" name="Table 2">
            <a:extLst>
              <a:ext uri="{FF2B5EF4-FFF2-40B4-BE49-F238E27FC236}">
                <a16:creationId xmlns:a16="http://schemas.microsoft.com/office/drawing/2014/main" id="{D349079E-E3EA-47BA-87F3-79B0505BC3AF}"/>
              </a:ext>
            </a:extLst>
          </p:cNvPr>
          <p:cNvGraphicFramePr>
            <a:graphicFrameLocks noGrp="1"/>
          </p:cNvGraphicFramePr>
          <p:nvPr/>
        </p:nvGraphicFramePr>
        <p:xfrm>
          <a:off x="2288058" y="1761230"/>
          <a:ext cx="6701122" cy="1676400"/>
        </p:xfrm>
        <a:graphic>
          <a:graphicData uri="http://schemas.openxmlformats.org/drawingml/2006/table">
            <a:tbl>
              <a:tblPr firstRow="1" bandRow="1">
                <a:tableStyleId>{5C22544A-7EE6-4342-B048-85BDC9FD1C3A}</a:tableStyleId>
              </a:tblPr>
              <a:tblGrid>
                <a:gridCol w="2736055">
                  <a:extLst>
                    <a:ext uri="{9D8B030D-6E8A-4147-A177-3AD203B41FA5}">
                      <a16:colId xmlns:a16="http://schemas.microsoft.com/office/drawing/2014/main" val="3191387373"/>
                    </a:ext>
                  </a:extLst>
                </a:gridCol>
                <a:gridCol w="3965067">
                  <a:extLst>
                    <a:ext uri="{9D8B030D-6E8A-4147-A177-3AD203B41FA5}">
                      <a16:colId xmlns:a16="http://schemas.microsoft.com/office/drawing/2014/main" val="1358470260"/>
                    </a:ext>
                  </a:extLst>
                </a:gridCol>
              </a:tblGrid>
              <a:tr h="262553">
                <a:tc>
                  <a:txBody>
                    <a:bodyPr/>
                    <a:lstStyle/>
                    <a:p>
                      <a:pPr algn="ctr"/>
                      <a:r>
                        <a:rPr lang="en-US" sz="1600" b="0" i="0" kern="1200">
                          <a:solidFill>
                            <a:schemeClr val="bg1"/>
                          </a:solidFill>
                          <a:latin typeface="Arial Body"/>
                          <a:ea typeface="Open Sans"/>
                          <a:cs typeface="Open Sans"/>
                        </a:rPr>
                        <a:t>Functional Area</a:t>
                      </a:r>
                    </a:p>
                  </a:txBody>
                  <a:tcPr>
                    <a:lnB w="12700" cap="flat" cmpd="sng" algn="ctr">
                      <a:solidFill>
                        <a:schemeClr val="accent1"/>
                      </a:solidFill>
                      <a:prstDash val="solid"/>
                      <a:round/>
                      <a:headEnd type="none" w="med" len="med"/>
                      <a:tailEnd type="none" w="med" len="med"/>
                    </a:lnB>
                    <a:solidFill>
                      <a:schemeClr val="accent1"/>
                    </a:solidFill>
                  </a:tcPr>
                </a:tc>
                <a:tc>
                  <a:txBody>
                    <a:bodyPr/>
                    <a:lstStyle/>
                    <a:p>
                      <a:pPr algn="ctr"/>
                      <a:r>
                        <a:rPr lang="en-US" sz="1600" b="0" i="0" kern="1200">
                          <a:solidFill>
                            <a:schemeClr val="bg1"/>
                          </a:solidFill>
                          <a:latin typeface="Arial Body"/>
                          <a:ea typeface="Open Sans"/>
                          <a:cs typeface="Open Sans"/>
                        </a:rPr>
                        <a:t>Reporting Link</a:t>
                      </a:r>
                    </a:p>
                  </a:txBody>
                  <a:tcP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278963">
                <a:tc>
                  <a:txBody>
                    <a:bodyPr/>
                    <a:lstStyle/>
                    <a:p>
                      <a:pPr algn="ctr"/>
                      <a:r>
                        <a:rPr lang="en-US" sz="1600" b="0" i="0" kern="1200">
                          <a:solidFill>
                            <a:schemeClr val="tx1"/>
                          </a:solidFill>
                          <a:latin typeface="Arial Body"/>
                          <a:ea typeface="Open Sans"/>
                          <a:cs typeface="Open Sans"/>
                        </a:rPr>
                        <a:t>Finance</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4">
                            <a:extLst>
                              <a:ext uri="{A12FA001-AC4F-418D-AE19-62706E023703}">
                                <ahyp:hlinkClr xmlns:ahyp="http://schemas.microsoft.com/office/drawing/2018/hyperlinkcolor" val="tx"/>
                              </a:ext>
                            </a:extLst>
                          </a:hlinkClick>
                        </a:rPr>
                        <a:t>Financials-Reports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278963">
                <a:tc>
                  <a:txBody>
                    <a:bodyPr/>
                    <a:lstStyle/>
                    <a:p>
                      <a:pPr algn="ctr"/>
                      <a:r>
                        <a:rPr lang="en-US" sz="1600" b="0" i="0" kern="1200">
                          <a:solidFill>
                            <a:schemeClr val="tx1"/>
                          </a:solidFill>
                          <a:latin typeface="Arial Body"/>
                          <a:ea typeface="Open Sans"/>
                          <a:cs typeface="Open Sans"/>
                        </a:rPr>
                        <a:t>Procurement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5">
                            <a:extLst>
                              <a:ext uri="{A12FA001-AC4F-418D-AE19-62706E023703}">
                                <ahyp:hlinkClr xmlns:ahyp="http://schemas.microsoft.com/office/drawing/2018/hyperlinkcolor" val="tx"/>
                              </a:ext>
                            </a:extLst>
                          </a:hlinkClick>
                        </a:rPr>
                        <a:t>Procurement-Reports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295374">
                <a:tc>
                  <a:txBody>
                    <a:bodyPr/>
                    <a:lstStyle/>
                    <a:p>
                      <a:pPr algn="ctr"/>
                      <a:r>
                        <a:rPr lang="en-US" sz="1600" b="0" i="0" kern="1200">
                          <a:solidFill>
                            <a:schemeClr val="tx1"/>
                          </a:solidFill>
                          <a:latin typeface="Arial Body"/>
                          <a:ea typeface="Open Sans"/>
                          <a:cs typeface="Open Sans"/>
                        </a:rPr>
                        <a:t>SCM</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6">
                            <a:extLst>
                              <a:ext uri="{A12FA001-AC4F-418D-AE19-62706E023703}">
                                <ahyp:hlinkClr xmlns:ahyp="http://schemas.microsoft.com/office/drawing/2018/hyperlinkcolor" val="tx"/>
                              </a:ext>
                            </a:extLst>
                          </a:hlinkClick>
                        </a:rPr>
                        <a:t>Supply-Chain-Management-Reports</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278963">
                <a:tc>
                  <a:txBody>
                    <a:bodyPr/>
                    <a:lstStyle/>
                    <a:p>
                      <a:pPr algn="ctr"/>
                      <a:r>
                        <a:rPr lang="en-US" sz="1600" b="0" i="0" kern="1200">
                          <a:solidFill>
                            <a:schemeClr val="tx1"/>
                          </a:solidFill>
                          <a:latin typeface="Arial Body"/>
                          <a:ea typeface="Open Sans"/>
                          <a:cs typeface="Open Sans"/>
                        </a:rPr>
                        <a:t>Project</a:t>
                      </a: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a:solidFill>
                            <a:schemeClr val="tx1"/>
                          </a:solidFill>
                          <a:latin typeface="Arial Body"/>
                          <a:ea typeface="Open Sans"/>
                          <a:cs typeface="Open Sans"/>
                          <a:hlinkClick r:id="rId7">
                            <a:extLst>
                              <a:ext uri="{A12FA001-AC4F-418D-AE19-62706E023703}">
                                <ahyp:hlinkClr xmlns:ahyp="http://schemas.microsoft.com/office/drawing/2018/hyperlinkcolor" val="tx"/>
                              </a:ext>
                            </a:extLst>
                          </a:hlinkClick>
                        </a:rPr>
                        <a:t>Project-Management</a:t>
                      </a:r>
                      <a:endParaRPr lang="en-US" sz="1600" b="0" i="0" kern="1200">
                        <a:solidFill>
                          <a:schemeClr val="tx1"/>
                        </a:solidFill>
                        <a:latin typeface="Arial Body"/>
                        <a:ea typeface="Open Sans"/>
                        <a:cs typeface="Open Sans"/>
                      </a:endParaRPr>
                    </a:p>
                  </a:txBody>
                  <a:tcP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bl>
          </a:graphicData>
        </a:graphic>
      </p:graphicFrame>
      <p:graphicFrame>
        <p:nvGraphicFramePr>
          <p:cNvPr id="4" name="Table 3">
            <a:extLst>
              <a:ext uri="{FF2B5EF4-FFF2-40B4-BE49-F238E27FC236}">
                <a16:creationId xmlns:a16="http://schemas.microsoft.com/office/drawing/2014/main" id="{DA9FBCF0-D764-E1B5-FE4D-0801975E2346}"/>
              </a:ext>
            </a:extLst>
          </p:cNvPr>
          <p:cNvGraphicFramePr>
            <a:graphicFrameLocks noGrp="1"/>
          </p:cNvGraphicFramePr>
          <p:nvPr/>
        </p:nvGraphicFramePr>
        <p:xfrm>
          <a:off x="1015999" y="4219221"/>
          <a:ext cx="10325152" cy="1950720"/>
        </p:xfrm>
        <a:graphic>
          <a:graphicData uri="http://schemas.openxmlformats.org/drawingml/2006/table">
            <a:tbl>
              <a:tblPr firstRow="1" bandRow="1">
                <a:tableStyleId>{B301B821-A1FF-4177-AEE7-76D212191A09}</a:tableStyleId>
              </a:tblPr>
              <a:tblGrid>
                <a:gridCol w="4101694">
                  <a:extLst>
                    <a:ext uri="{9D8B030D-6E8A-4147-A177-3AD203B41FA5}">
                      <a16:colId xmlns:a16="http://schemas.microsoft.com/office/drawing/2014/main" val="1761039118"/>
                    </a:ext>
                  </a:extLst>
                </a:gridCol>
                <a:gridCol w="6223458">
                  <a:extLst>
                    <a:ext uri="{9D8B030D-6E8A-4147-A177-3AD203B41FA5}">
                      <a16:colId xmlns:a16="http://schemas.microsoft.com/office/drawing/2014/main" val="3183531337"/>
                    </a:ext>
                  </a:extLst>
                </a:gridCol>
              </a:tblGrid>
              <a:tr h="190500">
                <a:tc>
                  <a:txBody>
                    <a:bodyPr/>
                    <a:lstStyle/>
                    <a:p>
                      <a:r>
                        <a:rPr lang="en-US" sz="1600">
                          <a:effectLst/>
                        </a:rPr>
                        <a:t>Session</a:t>
                      </a:r>
                    </a:p>
                  </a:txBody>
                  <a:tcPr marL="0" marR="0" marT="0" marB="0" anchor="ctr"/>
                </a:tc>
                <a:tc>
                  <a:txBody>
                    <a:bodyPr/>
                    <a:lstStyle/>
                    <a:p>
                      <a:r>
                        <a:rPr lang="en-US" sz="1600">
                          <a:effectLst/>
                        </a:rPr>
                        <a:t>Recording link</a:t>
                      </a:r>
                    </a:p>
                  </a:txBody>
                  <a:tcPr marL="0" marR="0" marT="0" marB="0" anchor="ctr"/>
                </a:tc>
                <a:extLst>
                  <a:ext uri="{0D108BD9-81ED-4DB2-BD59-A6C34878D82A}">
                    <a16:rowId xmlns:a16="http://schemas.microsoft.com/office/drawing/2014/main" val="2442132987"/>
                  </a:ext>
                </a:extLst>
              </a:tr>
              <a:tr h="190500">
                <a:tc>
                  <a:txBody>
                    <a:bodyPr/>
                    <a:lstStyle/>
                    <a:p>
                      <a:r>
                        <a:rPr lang="en-US" sz="1600">
                          <a:effectLst/>
                        </a:rPr>
                        <a:t>Reporting Strategy Session Recording</a:t>
                      </a:r>
                    </a:p>
                  </a:txBody>
                  <a:tcPr marL="0" marR="0" marT="0" marB="0" anchor="ctr">
                    <a:solidFill>
                      <a:schemeClr val="bg1"/>
                    </a:solidFill>
                  </a:tcPr>
                </a:tc>
                <a:tc>
                  <a:txBody>
                    <a:bodyPr/>
                    <a:lstStyle/>
                    <a:p>
                      <a:r>
                        <a:rPr lang="en-US" sz="1600">
                          <a:effectLst/>
                          <a:hlinkClick r:id="rId8"/>
                        </a:rPr>
                        <a:t>Technology_Reporting Strategy Session.mp4</a:t>
                      </a:r>
                      <a:endParaRPr lang="en-US" sz="1600">
                        <a:effectLst/>
                      </a:endParaRPr>
                    </a:p>
                  </a:txBody>
                  <a:tcPr marL="0" marR="0" marT="0" marB="0" anchor="ctr">
                    <a:solidFill>
                      <a:schemeClr val="bg1"/>
                    </a:solidFill>
                  </a:tcPr>
                </a:tc>
                <a:extLst>
                  <a:ext uri="{0D108BD9-81ED-4DB2-BD59-A6C34878D82A}">
                    <a16:rowId xmlns:a16="http://schemas.microsoft.com/office/drawing/2014/main" val="2801290347"/>
                  </a:ext>
                </a:extLst>
              </a:tr>
              <a:tr h="190500">
                <a:tc>
                  <a:txBody>
                    <a:bodyPr/>
                    <a:lstStyle/>
                    <a:p>
                      <a:r>
                        <a:rPr lang="en-US" sz="1600">
                          <a:effectLst/>
                        </a:rPr>
                        <a:t>EPM Reporting Strategy Recording</a:t>
                      </a:r>
                    </a:p>
                  </a:txBody>
                  <a:tcPr marL="0" marR="0" marT="0" marB="0" anchor="ctr">
                    <a:solidFill>
                      <a:schemeClr val="bg1"/>
                    </a:solidFill>
                  </a:tcPr>
                </a:tc>
                <a:tc>
                  <a:txBody>
                    <a:bodyPr/>
                    <a:lstStyle/>
                    <a:p>
                      <a:r>
                        <a:rPr lang="en-US" sz="1600">
                          <a:effectLst/>
                          <a:hlinkClick r:id="rId9"/>
                        </a:rPr>
                        <a:t>OP - EPM Reporting Strategy &amp; Narrative Reporting Session 12.14.2022.mp4</a:t>
                      </a:r>
                      <a:endParaRPr lang="en-US" sz="1600">
                        <a:effectLst/>
                      </a:endParaRPr>
                    </a:p>
                  </a:txBody>
                  <a:tcPr marL="0" marR="0" marT="0" marB="0" anchor="ctr">
                    <a:solidFill>
                      <a:schemeClr val="bg1"/>
                    </a:solidFill>
                  </a:tcPr>
                </a:tc>
                <a:extLst>
                  <a:ext uri="{0D108BD9-81ED-4DB2-BD59-A6C34878D82A}">
                    <a16:rowId xmlns:a16="http://schemas.microsoft.com/office/drawing/2014/main" val="4260524356"/>
                  </a:ext>
                </a:extLst>
              </a:tr>
              <a:tr h="190500">
                <a:tc>
                  <a:txBody>
                    <a:bodyPr/>
                    <a:lstStyle/>
                    <a:p>
                      <a:r>
                        <a:rPr lang="en-US" sz="1600">
                          <a:effectLst/>
                        </a:rPr>
                        <a:t>Reporting Tools Demo videos</a:t>
                      </a:r>
                    </a:p>
                  </a:txBody>
                  <a:tcPr marL="0" marR="0" marT="0" marB="0" anchor="ctr">
                    <a:solidFill>
                      <a:schemeClr val="bg1"/>
                    </a:solidFill>
                  </a:tcPr>
                </a:tc>
                <a:tc>
                  <a:txBody>
                    <a:bodyPr/>
                    <a:lstStyle/>
                    <a:p>
                      <a:r>
                        <a:rPr lang="en-US" sz="1600">
                          <a:effectLst/>
                          <a:hlinkClick r:id="rId10"/>
                        </a:rPr>
                        <a:t>Reporting Tools Demo Recordings</a:t>
                      </a:r>
                      <a:endParaRPr lang="en-US" sz="1600">
                        <a:effectLst/>
                      </a:endParaRPr>
                    </a:p>
                  </a:txBody>
                  <a:tcPr marL="0" marR="0" marT="0" marB="0" anchor="ctr">
                    <a:solidFill>
                      <a:schemeClr val="bg1"/>
                    </a:solidFill>
                  </a:tcPr>
                </a:tc>
                <a:extLst>
                  <a:ext uri="{0D108BD9-81ED-4DB2-BD59-A6C34878D82A}">
                    <a16:rowId xmlns:a16="http://schemas.microsoft.com/office/drawing/2014/main" val="3394012494"/>
                  </a:ext>
                </a:extLst>
              </a:tr>
              <a:tr h="190500">
                <a:tc>
                  <a:txBody>
                    <a:bodyPr/>
                    <a:lstStyle/>
                    <a:p>
                      <a:r>
                        <a:rPr lang="en-US" sz="1600">
                          <a:effectLst/>
                        </a:rPr>
                        <a:t>EPM Narrative reporting - Deep Dive</a:t>
                      </a:r>
                    </a:p>
                  </a:txBody>
                  <a:tcPr marL="0" marR="0" marT="0" marB="0" anchor="ctr">
                    <a:solidFill>
                      <a:schemeClr val="bg1"/>
                    </a:solidFill>
                  </a:tcPr>
                </a:tc>
                <a:tc>
                  <a:txBody>
                    <a:bodyPr/>
                    <a:lstStyle/>
                    <a:p>
                      <a:r>
                        <a:rPr lang="en-US" sz="1600">
                          <a:effectLst/>
                          <a:hlinkClick r:id="rId11"/>
                        </a:rPr>
                        <a:t>OP - EPM Narrative Reporting Deep Dive Session - Meeting Recording 01.30.2023.mp4</a:t>
                      </a:r>
                      <a:endParaRPr lang="en-US" sz="1600">
                        <a:effectLst/>
                      </a:endParaRPr>
                    </a:p>
                  </a:txBody>
                  <a:tcPr marL="0" marR="0" marT="0" marB="0" anchor="ctr">
                    <a:solidFill>
                      <a:schemeClr val="bg1"/>
                    </a:solidFill>
                  </a:tcPr>
                </a:tc>
                <a:extLst>
                  <a:ext uri="{0D108BD9-81ED-4DB2-BD59-A6C34878D82A}">
                    <a16:rowId xmlns:a16="http://schemas.microsoft.com/office/drawing/2014/main" val="4227310862"/>
                  </a:ext>
                </a:extLst>
              </a:tr>
              <a:tr h="190500">
                <a:tc>
                  <a:txBody>
                    <a:bodyPr/>
                    <a:lstStyle/>
                    <a:p>
                      <a:r>
                        <a:rPr lang="en-US" sz="1600">
                          <a:effectLst/>
                        </a:rPr>
                        <a:t>Oracle Cloud: Subledger Reporting Overview</a:t>
                      </a:r>
                    </a:p>
                  </a:txBody>
                  <a:tcPr marL="0" marR="0" marT="0" marB="0" anchor="ctr">
                    <a:solidFill>
                      <a:schemeClr val="bg1"/>
                    </a:solidFill>
                  </a:tcPr>
                </a:tc>
                <a:tc>
                  <a:txBody>
                    <a:bodyPr/>
                    <a:lstStyle/>
                    <a:p>
                      <a:r>
                        <a:rPr lang="en-US" sz="1600">
                          <a:effectLst/>
                          <a:hlinkClick r:id="rId12"/>
                        </a:rPr>
                        <a:t>Subledger Reporting Capabilities Deck and Recording</a:t>
                      </a:r>
                      <a:endParaRPr lang="en-US" sz="1600">
                        <a:effectLst/>
                      </a:endParaRPr>
                    </a:p>
                  </a:txBody>
                  <a:tcPr marL="0" marR="0" marT="0" marB="0" anchor="ctr">
                    <a:solidFill>
                      <a:schemeClr val="bg1"/>
                    </a:solidFill>
                  </a:tcPr>
                </a:tc>
                <a:extLst>
                  <a:ext uri="{0D108BD9-81ED-4DB2-BD59-A6C34878D82A}">
                    <a16:rowId xmlns:a16="http://schemas.microsoft.com/office/drawing/2014/main" val="1601813920"/>
                  </a:ext>
                </a:extLst>
              </a:tr>
            </a:tbl>
          </a:graphicData>
        </a:graphic>
      </p:graphicFrame>
    </p:spTree>
    <p:extLst>
      <p:ext uri="{BB962C8B-B14F-4D97-AF65-F5344CB8AC3E}">
        <p14:creationId xmlns:p14="http://schemas.microsoft.com/office/powerpoint/2010/main" val="236086613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576648" y="1065141"/>
            <a:ext cx="10480301" cy="794052"/>
          </a:xfrm>
        </p:spPr>
        <p:txBody>
          <a:bodyPr>
            <a:noAutofit/>
          </a:bodyPr>
          <a:lstStyle/>
          <a:p>
            <a:r>
              <a:rPr lang="en-US">
                <a:solidFill>
                  <a:schemeClr val="accent1"/>
                </a:solidFill>
                <a:ea typeface="Verdana" panose="020B0604030504040204" pitchFamily="34" charset="0"/>
              </a:rPr>
              <a:t>Reporting Categorization</a:t>
            </a:r>
            <a:br>
              <a:rPr lang="en-US">
                <a:solidFill>
                  <a:schemeClr val="accent1"/>
                </a:solidFill>
                <a:ea typeface="Verdana" panose="020B0604030504040204" pitchFamily="34" charset="0"/>
              </a:rPr>
            </a:br>
            <a:endParaRPr lang="en-US" sz="4000"/>
          </a:p>
        </p:txBody>
      </p:sp>
      <p:sp>
        <p:nvSpPr>
          <p:cNvPr id="3" name="TextBox 2">
            <a:extLst>
              <a:ext uri="{FF2B5EF4-FFF2-40B4-BE49-F238E27FC236}">
                <a16:creationId xmlns:a16="http://schemas.microsoft.com/office/drawing/2014/main" id="{450BAD7C-54BA-4E48-B990-2078CA4459CE}"/>
              </a:ext>
            </a:extLst>
          </p:cNvPr>
          <p:cNvSpPr txBox="1"/>
          <p:nvPr/>
        </p:nvSpPr>
        <p:spPr>
          <a:xfrm>
            <a:off x="543698" y="1552120"/>
            <a:ext cx="11071654"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effectLst/>
                <a:uLnTx/>
                <a:uFillTx/>
                <a:ea typeface="+mn-ea"/>
                <a:cs typeface="+mn-cs"/>
              </a:rPr>
              <a:t>At a high level, reports can be classified under such categories as operational, management and external reporting to assess the right fit for Cloud reporting tool.</a:t>
            </a:r>
          </a:p>
        </p:txBody>
      </p:sp>
      <p:grpSp>
        <p:nvGrpSpPr>
          <p:cNvPr id="33" name="Group 32">
            <a:extLst>
              <a:ext uri="{FF2B5EF4-FFF2-40B4-BE49-F238E27FC236}">
                <a16:creationId xmlns:a16="http://schemas.microsoft.com/office/drawing/2014/main" id="{D8D82157-CB11-4814-B9D3-050E18BB61E1}"/>
              </a:ext>
            </a:extLst>
          </p:cNvPr>
          <p:cNvGrpSpPr/>
          <p:nvPr/>
        </p:nvGrpSpPr>
        <p:grpSpPr>
          <a:xfrm>
            <a:off x="725650" y="2616515"/>
            <a:ext cx="7510253" cy="2153628"/>
            <a:chOff x="1732638" y="1856191"/>
            <a:chExt cx="3451462" cy="4094418"/>
          </a:xfrm>
        </p:grpSpPr>
        <p:sp>
          <p:nvSpPr>
            <p:cNvPr id="34" name="Rounded Rectangle 67">
              <a:extLst>
                <a:ext uri="{FF2B5EF4-FFF2-40B4-BE49-F238E27FC236}">
                  <a16:creationId xmlns:a16="http://schemas.microsoft.com/office/drawing/2014/main" id="{17B03837-D2D5-4B13-9D2E-FC3AFB0ABEE3}"/>
                </a:ext>
              </a:extLst>
            </p:cNvPr>
            <p:cNvSpPr/>
            <p:nvPr/>
          </p:nvSpPr>
          <p:spPr bwMode="gray">
            <a:xfrm>
              <a:off x="2582365" y="1873231"/>
              <a:ext cx="1271591" cy="905945"/>
            </a:xfrm>
            <a:prstGeom prst="roundRect">
              <a:avLst>
                <a:gd name="adj" fmla="val 14859"/>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US" sz="1200" b="1" kern="0">
                  <a:solidFill>
                    <a:srgbClr val="FFFFFF"/>
                  </a:solidFill>
                  <a:ea typeface="Verdana" panose="020B0604030504040204" pitchFamily="34" charset="0"/>
                </a:rPr>
                <a:t>Operational Reporting</a:t>
              </a:r>
            </a:p>
          </p:txBody>
        </p:sp>
        <p:sp>
          <p:nvSpPr>
            <p:cNvPr id="35" name="Rounded Rectangle 68">
              <a:extLst>
                <a:ext uri="{FF2B5EF4-FFF2-40B4-BE49-F238E27FC236}">
                  <a16:creationId xmlns:a16="http://schemas.microsoft.com/office/drawing/2014/main" id="{5493268F-1C7B-4512-8061-6738F1758A7E}"/>
                </a:ext>
              </a:extLst>
            </p:cNvPr>
            <p:cNvSpPr/>
            <p:nvPr/>
          </p:nvSpPr>
          <p:spPr bwMode="gray">
            <a:xfrm>
              <a:off x="2582365" y="2877844"/>
              <a:ext cx="1271591" cy="3072765"/>
            </a:xfrm>
            <a:prstGeom prst="roundRect">
              <a:avLst/>
            </a:prstGeom>
            <a:solidFill>
              <a:schemeClr val="bg1">
                <a:lumMod val="95000"/>
              </a:schemeClr>
            </a:solidFill>
            <a:ln w="12700" algn="ctr">
              <a:solidFill>
                <a:schemeClr val="bg1">
                  <a:lumMod val="85000"/>
                </a:schemeClr>
              </a:solidFill>
              <a:prstDash val="sysDot"/>
              <a:miter lim="800000"/>
              <a:headEnd/>
              <a:tailEnd/>
            </a:ln>
          </p:spPr>
          <p:txBody>
            <a:bodyPr wrap="square" lIns="88900" tIns="88900" rIns="88900" bIns="88900" rtlCol="0" anchor="t"/>
            <a:lstStyle/>
            <a:p>
              <a:pPr marL="115570" indent="-115570" defTabSz="91440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A formal document or report which provides the most granular level detail for business transactions and events.</a:t>
              </a:r>
              <a:endParaRPr lang="en-US">
                <a:ea typeface="Verdana"/>
                <a:cs typeface="Arial" panose="020B0604020202020204"/>
              </a:endParaRP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Item Receipt Detail, Open PO report</a:t>
              </a:r>
            </a:p>
          </p:txBody>
        </p:sp>
        <p:sp>
          <p:nvSpPr>
            <p:cNvPr id="36" name="Rounded Rectangle 69">
              <a:extLst>
                <a:ext uri="{FF2B5EF4-FFF2-40B4-BE49-F238E27FC236}">
                  <a16:creationId xmlns:a16="http://schemas.microsoft.com/office/drawing/2014/main" id="{4688586C-C6E7-43B4-8072-E547A1A4E7B8}"/>
                </a:ext>
              </a:extLst>
            </p:cNvPr>
            <p:cNvSpPr/>
            <p:nvPr/>
          </p:nvSpPr>
          <p:spPr bwMode="gray">
            <a:xfrm>
              <a:off x="3912509" y="1870182"/>
              <a:ext cx="1271591" cy="905945"/>
            </a:xfrm>
            <a:prstGeom prst="roundRect">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GB" sz="1200" b="1" kern="0">
                  <a:solidFill>
                    <a:srgbClr val="FFFFFF"/>
                  </a:solidFill>
                  <a:ea typeface="Verdana" panose="020B0604030504040204" pitchFamily="34" charset="0"/>
                </a:rPr>
                <a:t>Management Reporting </a:t>
              </a:r>
              <a:endParaRPr lang="en-US" sz="1200" b="1" kern="0">
                <a:solidFill>
                  <a:srgbClr val="FFFFFF"/>
                </a:solidFill>
                <a:ea typeface="Verdana" panose="020B0604030504040204" pitchFamily="34" charset="0"/>
              </a:endParaRPr>
            </a:p>
          </p:txBody>
        </p:sp>
        <p:sp>
          <p:nvSpPr>
            <p:cNvPr id="37" name="Rounded Rectangle 70">
              <a:extLst>
                <a:ext uri="{FF2B5EF4-FFF2-40B4-BE49-F238E27FC236}">
                  <a16:creationId xmlns:a16="http://schemas.microsoft.com/office/drawing/2014/main" id="{CA3DB7F8-C0B6-4EDB-B15C-B042F7145F6A}"/>
                </a:ext>
              </a:extLst>
            </p:cNvPr>
            <p:cNvSpPr/>
            <p:nvPr/>
          </p:nvSpPr>
          <p:spPr bwMode="gray">
            <a:xfrm>
              <a:off x="3912508" y="2877844"/>
              <a:ext cx="1271591" cy="3072765"/>
            </a:xfrm>
            <a:prstGeom prst="roundRect">
              <a:avLst/>
            </a:prstGeom>
            <a:solidFill>
              <a:schemeClr val="bg1">
                <a:lumMod val="95000"/>
              </a:schemeClr>
            </a:solidFill>
            <a:ln w="12700" algn="ctr">
              <a:noFill/>
              <a:prstDash val="sysDot"/>
              <a:miter lim="800000"/>
              <a:headEnd/>
              <a:tailEnd/>
            </a:ln>
          </p:spPr>
          <p:txBody>
            <a:bodyPr wrap="square" lIns="88900" tIns="88900" rIns="88900" bIns="88900" rtlCol="0" anchor="t"/>
            <a:lstStyle/>
            <a:p>
              <a:pPr marL="115570" indent="-115570" defTabSz="91440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Dashboards with multiple visualizations of data with drilldown capabilities to enable management to gain insights from aggregated data.</a:t>
              </a:r>
              <a:endParaRPr lang="en-US">
                <a:ea typeface="Verdana"/>
              </a:endParaRP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Supplier Spend report, Order Book Report</a:t>
              </a:r>
            </a:p>
          </p:txBody>
        </p:sp>
        <p:sp>
          <p:nvSpPr>
            <p:cNvPr id="38" name="Rounded Rectangle 34">
              <a:extLst>
                <a:ext uri="{FF2B5EF4-FFF2-40B4-BE49-F238E27FC236}">
                  <a16:creationId xmlns:a16="http://schemas.microsoft.com/office/drawing/2014/main" id="{78D0EB86-2D68-4C55-9543-5E580008CD54}"/>
                </a:ext>
              </a:extLst>
            </p:cNvPr>
            <p:cNvSpPr/>
            <p:nvPr/>
          </p:nvSpPr>
          <p:spPr bwMode="gray">
            <a:xfrm rot="5400000">
              <a:off x="458614" y="4147297"/>
              <a:ext cx="3072765" cy="524718"/>
            </a:xfrm>
            <a:prstGeom prst="roundRect">
              <a:avLst/>
            </a:prstGeom>
            <a:solidFill>
              <a:schemeClr val="bg1">
                <a:lumMod val="95000"/>
              </a:schemeClr>
            </a:solidFill>
            <a:ln w="12700" algn="ctr">
              <a:noFill/>
              <a:prstDash val="sysDot"/>
              <a:miter lim="800000"/>
              <a:headEnd/>
              <a:tailEnd/>
            </a:ln>
          </p:spPr>
          <p:txBody>
            <a:bodyPr vert="vert270" wrap="square" lIns="88900" tIns="88900" rIns="88900" bIns="889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effectLst/>
                  <a:uLnTx/>
                  <a:uFillTx/>
                  <a:ea typeface="Verdana" panose="020B0604030504040204" pitchFamily="34" charset="0"/>
                  <a:cs typeface="Verdana" panose="020B0604030504040204" pitchFamily="34" charset="0"/>
                </a:rPr>
                <a:t>Usage</a:t>
              </a:r>
            </a:p>
          </p:txBody>
        </p:sp>
        <p:sp>
          <p:nvSpPr>
            <p:cNvPr id="39" name="Rounded Rectangle 35">
              <a:extLst>
                <a:ext uri="{FF2B5EF4-FFF2-40B4-BE49-F238E27FC236}">
                  <a16:creationId xmlns:a16="http://schemas.microsoft.com/office/drawing/2014/main" id="{AF30D533-1AB2-4010-ABAB-DF0807936C9D}"/>
                </a:ext>
              </a:extLst>
            </p:cNvPr>
            <p:cNvSpPr/>
            <p:nvPr/>
          </p:nvSpPr>
          <p:spPr bwMode="gray">
            <a:xfrm rot="5400000">
              <a:off x="1546824" y="2065593"/>
              <a:ext cx="896350" cy="524720"/>
            </a:xfrm>
            <a:prstGeom prst="roundRect">
              <a:avLst/>
            </a:prstGeom>
            <a:solidFill>
              <a:schemeClr val="accent1"/>
            </a:solidFill>
            <a:ln w="12700" algn="ctr">
              <a:noFill/>
              <a:prstDash val="sysDot"/>
              <a:miter lim="800000"/>
              <a:headEnd/>
              <a:tailEnd/>
            </a:ln>
          </p:spPr>
          <p:txBody>
            <a:bodyPr vert="vert270" wrap="square" lIns="88900" tIns="88900" rIns="88900" bIns="88900" rtlCol="0" anchor="ctr"/>
            <a:lstStyle/>
            <a:p>
              <a:pPr algn="ctr">
                <a:defRPr/>
              </a:pPr>
              <a:r>
                <a:rPr lang="en-US" sz="1200" b="1" kern="0">
                  <a:solidFill>
                    <a:srgbClr val="FFFFFF"/>
                  </a:solidFill>
                  <a:ea typeface="Verdana" panose="020B0604030504040204" pitchFamily="34" charset="0"/>
                  <a:cs typeface="Verdana" panose="020B0604030504040204" pitchFamily="34" charset="0"/>
                </a:rPr>
                <a:t>Purpose</a:t>
              </a:r>
            </a:p>
          </p:txBody>
        </p:sp>
        <p:cxnSp>
          <p:nvCxnSpPr>
            <p:cNvPr id="40" name="Straight Connector 39">
              <a:extLst>
                <a:ext uri="{FF2B5EF4-FFF2-40B4-BE49-F238E27FC236}">
                  <a16:creationId xmlns:a16="http://schemas.microsoft.com/office/drawing/2014/main" id="{500DC517-BF75-4624-BE92-F3FB361A6635}"/>
                </a:ext>
              </a:extLst>
            </p:cNvPr>
            <p:cNvCxnSpPr/>
            <p:nvPr/>
          </p:nvCxnSpPr>
          <p:spPr>
            <a:xfrm>
              <a:off x="2412540" y="1856191"/>
              <a:ext cx="0" cy="933925"/>
            </a:xfrm>
            <a:prstGeom prst="line">
              <a:avLst/>
            </a:prstGeom>
            <a:noFill/>
            <a:ln w="9525" cap="flat" cmpd="sng" algn="ctr">
              <a:solidFill>
                <a:schemeClr val="accent6"/>
              </a:solidFill>
              <a:prstDash val="solid"/>
            </a:ln>
            <a:effectLst/>
          </p:spPr>
        </p:cxnSp>
        <p:cxnSp>
          <p:nvCxnSpPr>
            <p:cNvPr id="41" name="Straight Connector 40">
              <a:extLst>
                <a:ext uri="{FF2B5EF4-FFF2-40B4-BE49-F238E27FC236}">
                  <a16:creationId xmlns:a16="http://schemas.microsoft.com/office/drawing/2014/main" id="{17415407-8065-4E03-898A-9F624AB48EDE}"/>
                </a:ext>
              </a:extLst>
            </p:cNvPr>
            <p:cNvCxnSpPr/>
            <p:nvPr/>
          </p:nvCxnSpPr>
          <p:spPr>
            <a:xfrm>
              <a:off x="2412540" y="2849685"/>
              <a:ext cx="0" cy="3072767"/>
            </a:xfrm>
            <a:prstGeom prst="line">
              <a:avLst/>
            </a:prstGeom>
            <a:noFill/>
            <a:ln w="9525" cap="flat" cmpd="sng" algn="ctr">
              <a:solidFill>
                <a:schemeClr val="accent6"/>
              </a:solidFill>
              <a:prstDash val="solid"/>
            </a:ln>
            <a:effectLst/>
          </p:spPr>
        </p:cxnSp>
      </p:grpSp>
      <p:sp>
        <p:nvSpPr>
          <p:cNvPr id="18" name="Rounded Rectangle 69">
            <a:extLst>
              <a:ext uri="{FF2B5EF4-FFF2-40B4-BE49-F238E27FC236}">
                <a16:creationId xmlns:a16="http://schemas.microsoft.com/office/drawing/2014/main" id="{0C759206-E086-46BC-9B03-287E5E31DC0E}"/>
              </a:ext>
            </a:extLst>
          </p:cNvPr>
          <p:cNvSpPr/>
          <p:nvPr/>
        </p:nvSpPr>
        <p:spPr bwMode="gray">
          <a:xfrm>
            <a:off x="8363312" y="2621470"/>
            <a:ext cx="2766935" cy="476519"/>
          </a:xfrm>
          <a:prstGeom prst="roundRect">
            <a:avLst/>
          </a:prstGeom>
          <a:solidFill>
            <a:schemeClr val="accent1"/>
          </a:solidFill>
          <a:ln w="6350" algn="ctr">
            <a:noFill/>
            <a:prstDash val="sysDot"/>
            <a:miter lim="800000"/>
            <a:headEnd/>
            <a:tailEnd/>
          </a:ln>
        </p:spPr>
        <p:txBody>
          <a:bodyPr wrap="square" lIns="88900" tIns="88900" rIns="88900" bIns="88900" rtlCol="0" anchor="ctr"/>
          <a:lstStyle/>
          <a:p>
            <a:pPr algn="ctr">
              <a:spcBef>
                <a:spcPts val="300"/>
              </a:spcBef>
              <a:spcAft>
                <a:spcPts val="300"/>
              </a:spcAft>
            </a:pPr>
            <a:r>
              <a:rPr lang="en-GB" sz="1200" b="1" kern="0">
                <a:solidFill>
                  <a:srgbClr val="FFFFFF"/>
                </a:solidFill>
                <a:ea typeface="Verdana" panose="020B0604030504040204" pitchFamily="34" charset="0"/>
              </a:rPr>
              <a:t>External Reporting </a:t>
            </a:r>
            <a:endParaRPr lang="en-US" sz="1200" b="1" kern="0">
              <a:solidFill>
                <a:srgbClr val="FFFFFF"/>
              </a:solidFill>
              <a:ea typeface="Verdana" panose="020B0604030504040204" pitchFamily="34" charset="0"/>
            </a:endParaRPr>
          </a:p>
        </p:txBody>
      </p:sp>
      <p:sp>
        <p:nvSpPr>
          <p:cNvPr id="19" name="Rounded Rectangle 70">
            <a:extLst>
              <a:ext uri="{FF2B5EF4-FFF2-40B4-BE49-F238E27FC236}">
                <a16:creationId xmlns:a16="http://schemas.microsoft.com/office/drawing/2014/main" id="{99322086-99C0-4F47-888E-C3306F28F06B}"/>
              </a:ext>
            </a:extLst>
          </p:cNvPr>
          <p:cNvSpPr/>
          <p:nvPr/>
        </p:nvSpPr>
        <p:spPr bwMode="gray">
          <a:xfrm>
            <a:off x="8363310" y="3151491"/>
            <a:ext cx="2766935" cy="1616247"/>
          </a:xfrm>
          <a:prstGeom prst="roundRect">
            <a:avLst/>
          </a:prstGeom>
          <a:solidFill>
            <a:schemeClr val="bg1">
              <a:lumMod val="95000"/>
            </a:schemeClr>
          </a:solidFill>
          <a:ln w="12700" algn="ctr">
            <a:noFill/>
            <a:prstDash val="sysDot"/>
            <a:miter lim="800000"/>
            <a:headEnd/>
            <a:tailEnd/>
          </a:ln>
        </p:spPr>
        <p:txBody>
          <a:bodyPr wrap="square" lIns="88900" tIns="88900" rIns="88900" bIns="88900" rtlCol="0" anchor="t"/>
          <a:lstStyle/>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Financial statements including P&amp;L, Balance Sheet and Cash Flow for Multi-GAAP Reporting needs</a:t>
            </a:r>
          </a:p>
          <a:p>
            <a:pPr marL="115570" indent="-115570">
              <a:spcBef>
                <a:spcPts val="100"/>
              </a:spcBef>
              <a:spcAft>
                <a:spcPts val="100"/>
              </a:spcAft>
              <a:buSzPts val="1000"/>
              <a:buFont typeface="Arial" panose="020B0604020202020204" pitchFamily="34" charset="0"/>
              <a:buChar char="•"/>
            </a:pPr>
            <a:r>
              <a:rPr lang="en-US" sz="1200" kern="0">
                <a:ea typeface="Verdana"/>
                <a:cs typeface="Verdana" panose="020B0604030504040204" pitchFamily="34" charset="0"/>
              </a:rPr>
              <a:t>Examples: </a:t>
            </a:r>
            <a:r>
              <a:rPr lang="en-US" sz="1200" kern="0">
                <a:ea typeface="+mn-lt"/>
                <a:cs typeface="+mn-lt"/>
              </a:rPr>
              <a:t>10Q/10K SEC reports, Regulatory report</a:t>
            </a:r>
          </a:p>
        </p:txBody>
      </p:sp>
    </p:spTree>
    <p:extLst>
      <p:ext uri="{BB962C8B-B14F-4D97-AF65-F5344CB8AC3E}">
        <p14:creationId xmlns:p14="http://schemas.microsoft.com/office/powerpoint/2010/main" val="159833231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9900" y="402587"/>
            <a:ext cx="11242525" cy="533400"/>
          </a:xfrm>
        </p:spPr>
        <p:txBody>
          <a:bodyPr>
            <a:normAutofit fontScale="90000"/>
          </a:bodyPr>
          <a:lstStyle/>
          <a:p>
            <a:r>
              <a:rPr lang="en-US">
                <a:latin typeface="Arial" charset="0"/>
                <a:cs typeface="Arial" charset="0"/>
              </a:rPr>
              <a:t>Future State Information Delivery Architecture</a:t>
            </a:r>
            <a:endParaRPr lang="en-US"/>
          </a:p>
        </p:txBody>
      </p:sp>
      <p:sp>
        <p:nvSpPr>
          <p:cNvPr id="149" name="TextBox 148">
            <a:extLst>
              <a:ext uri="{FF2B5EF4-FFF2-40B4-BE49-F238E27FC236}">
                <a16:creationId xmlns:a16="http://schemas.microsoft.com/office/drawing/2014/main" id="{19115964-6A98-4615-A645-68E9B9CD892A}"/>
              </a:ext>
            </a:extLst>
          </p:cNvPr>
          <p:cNvSpPr txBox="1"/>
          <p:nvPr/>
        </p:nvSpPr>
        <p:spPr bwMode="gray">
          <a:xfrm rot="16200000">
            <a:off x="4049915" y="4124366"/>
            <a:ext cx="1086984" cy="307338"/>
          </a:xfrm>
          <a:prstGeom prst="rect">
            <a:avLst/>
          </a:prstGeom>
          <a:solidFill>
            <a:srgbClr val="ECEA9D"/>
          </a:solidFill>
        </p:spPr>
        <p:txBody>
          <a:bodyPr wrap="square" lIns="0" rIns="0" rtlCol="0" anchor="b" anchorCtr="0">
            <a:normAutofit/>
          </a:bodyPr>
          <a:lstStyle/>
          <a:p>
            <a:pPr>
              <a:lnSpc>
                <a:spcPts val="900"/>
              </a:lnSpc>
            </a:pPr>
            <a:endParaRPr lang="en-US" sz="1300" b="1" spc="120">
              <a:solidFill>
                <a:schemeClr val="tx1"/>
              </a:solidFill>
              <a:cs typeface="Posterama" panose="020B0502040204020203" pitchFamily="34" charset="0"/>
            </a:endParaRPr>
          </a:p>
        </p:txBody>
      </p:sp>
      <p:sp>
        <p:nvSpPr>
          <p:cNvPr id="150" name="Text Placeholder 1">
            <a:extLst>
              <a:ext uri="{FF2B5EF4-FFF2-40B4-BE49-F238E27FC236}">
                <a16:creationId xmlns:a16="http://schemas.microsoft.com/office/drawing/2014/main" id="{A8F85775-0322-4ABD-B233-15B87B7CF165}"/>
              </a:ext>
            </a:extLst>
          </p:cNvPr>
          <p:cNvSpPr txBox="1">
            <a:spLocks/>
          </p:cNvSpPr>
          <p:nvPr/>
        </p:nvSpPr>
        <p:spPr>
          <a:xfrm>
            <a:off x="391526" y="934304"/>
            <a:ext cx="11399272" cy="404682"/>
          </a:xfrm>
          <a:prstGeom prst="rect">
            <a:avLst/>
          </a:prstGeom>
        </p:spPr>
        <p:txBody>
          <a:bodyPr/>
          <a:lstStyle>
            <a:lvl1pPr marL="0" indent="0" algn="l" defTabSz="1219170" rtl="0" eaLnBrk="1" latinLnBrk="0" hangingPunct="1">
              <a:spcBef>
                <a:spcPts val="0"/>
              </a:spcBef>
              <a:spcAft>
                <a:spcPts val="1333"/>
              </a:spcAft>
              <a:buSzPct val="100000"/>
              <a:buFontTx/>
              <a:buNone/>
              <a:defRPr sz="1200" b="0" kern="1200">
                <a:solidFill>
                  <a:schemeClr val="tx1"/>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marL="0" marR="0" lvl="0" indent="0" algn="l" defTabSz="1219170" rtl="0" eaLnBrk="1" fontAlgn="auto" latinLnBrk="0" hangingPunct="1">
              <a:lnSpc>
                <a:spcPct val="100000"/>
              </a:lnSpc>
              <a:spcBef>
                <a:spcPts val="0"/>
              </a:spcBef>
              <a:spcAft>
                <a:spcPts val="1333"/>
              </a:spcAft>
              <a:buClrTx/>
              <a:buSzPct val="100000"/>
              <a:buFontTx/>
              <a:buNone/>
              <a:tabLst/>
              <a:defRPr/>
            </a:pPr>
            <a:r>
              <a:rPr lang="en-US" sz="1312">
                <a:solidFill>
                  <a:prstClr val="white">
                    <a:lumMod val="50000"/>
                  </a:prstClr>
                </a:solidFill>
                <a:latin typeface="Arial" panose="020B0604020202020204" pitchFamily="34" charset="0"/>
                <a:cs typeface="Arial" panose="020B0604020202020204" pitchFamily="34" charset="0"/>
              </a:rPr>
              <a:t>Seamlessly integrated Financial Enterprise Performance model enables Digital Transformation, Process Improvement, and Workflow Efficiency</a:t>
            </a:r>
            <a:endParaRPr kumimoji="0" lang="en-US" sz="1312" b="0" i="0" u="none" strike="noStrike" kern="1200" cap="none" spc="0" normalizeH="0" baseline="0" noProof="0">
              <a:ln>
                <a:noFill/>
              </a:ln>
              <a:solidFill>
                <a:prstClr val="white">
                  <a:lumMod val="50000"/>
                </a:prstClr>
              </a:solidFill>
              <a:effectLst/>
              <a:uLnTx/>
              <a:uFillTx/>
              <a:latin typeface="Arial" panose="020B0604020202020204" pitchFamily="34" charset="0"/>
              <a:ea typeface="+mn-ea"/>
              <a:cs typeface="Arial" panose="020B0604020202020204" pitchFamily="34" charset="0"/>
            </a:endParaRPr>
          </a:p>
        </p:txBody>
      </p:sp>
      <p:sp>
        <p:nvSpPr>
          <p:cNvPr id="151" name="TextBox 150">
            <a:extLst>
              <a:ext uri="{FF2B5EF4-FFF2-40B4-BE49-F238E27FC236}">
                <a16:creationId xmlns:a16="http://schemas.microsoft.com/office/drawing/2014/main" id="{4D367C7A-379D-4EE4-A0E7-4D96E69FB815}"/>
              </a:ext>
            </a:extLst>
          </p:cNvPr>
          <p:cNvSpPr txBox="1"/>
          <p:nvPr/>
        </p:nvSpPr>
        <p:spPr>
          <a:xfrm>
            <a:off x="469900" y="1434950"/>
            <a:ext cx="4970197" cy="553998"/>
          </a:xfrm>
          <a:prstGeom prst="rect">
            <a:avLst/>
          </a:prstGeom>
          <a:noFill/>
        </p:spPr>
        <p:txBody>
          <a:bodyPr vert="horz" wrap="square" lIns="0" tIns="0" rIns="0" bIns="0" rtlCol="0">
            <a:spAutoFit/>
          </a:bodyPr>
          <a:lstStyle/>
          <a:p>
            <a:pPr marL="0" marR="0" lvl="0" indent="0" algn="just" defTabSz="914400" rtl="0" eaLnBrk="1" fontAlgn="auto" latinLnBrk="0" hangingPunct="1">
              <a:lnSpc>
                <a:spcPct val="100000"/>
              </a:lnSpc>
              <a:spcBef>
                <a:spcPts val="200"/>
              </a:spcBef>
              <a:spcAft>
                <a:spcPts val="0"/>
              </a:spcAft>
              <a:buClrTx/>
              <a:buSzPct val="100000"/>
              <a:buFontTx/>
              <a:buNone/>
              <a:tabLst/>
              <a:defRPr/>
            </a:pPr>
            <a:r>
              <a:rPr lang="en-US" sz="1200" i="1">
                <a:solidFill>
                  <a:prstClr val="black"/>
                </a:solidFill>
                <a:latin typeface="Arial" panose="020B0604020202020204" pitchFamily="34" charset="0"/>
                <a:cs typeface="Arial" panose="020B0604020202020204" pitchFamily="34" charset="0"/>
              </a:rPr>
              <a:t>EPM &amp; ERP applications will work together to provide operational control, tactical analysis and strategic management outlook needed to drive growth and improvements.</a:t>
            </a:r>
            <a:endParaRPr kumimoji="0" lang="en-US" sz="120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52" name="Text Placeholder 2">
            <a:extLst>
              <a:ext uri="{FF2B5EF4-FFF2-40B4-BE49-F238E27FC236}">
                <a16:creationId xmlns:a16="http://schemas.microsoft.com/office/drawing/2014/main" id="{0882BF0F-F4A2-406F-894C-DF3D18959AE4}"/>
              </a:ext>
            </a:extLst>
          </p:cNvPr>
          <p:cNvSpPr txBox="1">
            <a:spLocks/>
          </p:cNvSpPr>
          <p:nvPr/>
        </p:nvSpPr>
        <p:spPr>
          <a:xfrm>
            <a:off x="668359" y="2352125"/>
            <a:ext cx="2038350" cy="43629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1600" b="1"/>
              <a:t>EPM</a:t>
            </a:r>
          </a:p>
        </p:txBody>
      </p:sp>
      <p:sp>
        <p:nvSpPr>
          <p:cNvPr id="153" name="Rounded Rectangle 18">
            <a:extLst>
              <a:ext uri="{FF2B5EF4-FFF2-40B4-BE49-F238E27FC236}">
                <a16:creationId xmlns:a16="http://schemas.microsoft.com/office/drawing/2014/main" id="{FE8E0648-DE46-45E7-9F4B-4A2921791E89}"/>
              </a:ext>
            </a:extLst>
          </p:cNvPr>
          <p:cNvSpPr/>
          <p:nvPr/>
        </p:nvSpPr>
        <p:spPr bwMode="gray">
          <a:xfrm>
            <a:off x="2754076" y="3483967"/>
            <a:ext cx="2038350" cy="3021356"/>
          </a:xfrm>
          <a:prstGeom prst="roundRect">
            <a:avLst/>
          </a:prstGeom>
          <a:noFill/>
          <a:ln>
            <a:headEnd/>
            <a:tailEnd/>
          </a:ln>
        </p:spPr>
        <p:style>
          <a:lnRef idx="2">
            <a:schemeClr val="accent6"/>
          </a:lnRef>
          <a:fillRef idx="1">
            <a:schemeClr val="lt1"/>
          </a:fillRef>
          <a:effectRef idx="0">
            <a:schemeClr val="accent6"/>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54" name="TextBox 153">
            <a:extLst>
              <a:ext uri="{FF2B5EF4-FFF2-40B4-BE49-F238E27FC236}">
                <a16:creationId xmlns:a16="http://schemas.microsoft.com/office/drawing/2014/main" id="{E90AABB5-16E9-46A3-A9DD-CDF858ACAC53}"/>
              </a:ext>
            </a:extLst>
          </p:cNvPr>
          <p:cNvSpPr txBox="1"/>
          <p:nvPr/>
        </p:nvSpPr>
        <p:spPr>
          <a:xfrm>
            <a:off x="9217163" y="3954680"/>
            <a:ext cx="23902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Tactical</a:t>
            </a:r>
          </a:p>
        </p:txBody>
      </p:sp>
      <p:sp>
        <p:nvSpPr>
          <p:cNvPr id="155" name="TextBox 154">
            <a:extLst>
              <a:ext uri="{FF2B5EF4-FFF2-40B4-BE49-F238E27FC236}">
                <a16:creationId xmlns:a16="http://schemas.microsoft.com/office/drawing/2014/main" id="{7A33CF0A-6D3F-4EFE-937E-BC4B2F5509F3}"/>
              </a:ext>
            </a:extLst>
          </p:cNvPr>
          <p:cNvSpPr txBox="1"/>
          <p:nvPr/>
        </p:nvSpPr>
        <p:spPr>
          <a:xfrm>
            <a:off x="8487703" y="2817300"/>
            <a:ext cx="2871537"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Strategic</a:t>
            </a:r>
          </a:p>
        </p:txBody>
      </p:sp>
      <p:sp>
        <p:nvSpPr>
          <p:cNvPr id="156" name="Text Placeholder 2">
            <a:extLst>
              <a:ext uri="{FF2B5EF4-FFF2-40B4-BE49-F238E27FC236}">
                <a16:creationId xmlns:a16="http://schemas.microsoft.com/office/drawing/2014/main" id="{A30CF0AC-6D22-4744-A405-43BB5B5C0714}"/>
              </a:ext>
            </a:extLst>
          </p:cNvPr>
          <p:cNvSpPr txBox="1">
            <a:spLocks/>
          </p:cNvSpPr>
          <p:nvPr/>
        </p:nvSpPr>
        <p:spPr>
          <a:xfrm>
            <a:off x="2674448" y="3562852"/>
            <a:ext cx="2038350" cy="436298"/>
          </a:xfrm>
          <a:prstGeom prst="rect">
            <a:avLst/>
          </a:prstGeom>
        </p:spPr>
        <p:txBody>
          <a:bodyPr vert="horz" lIns="0" tIns="0" rIns="0" bIns="0" rtlCol="0">
            <a:noAutofit/>
          </a:bodyPr>
          <a:lstStyle>
            <a:lvl1pPr marL="0" indent="0" algn="l" defTabSz="1219170" rtl="0" eaLnBrk="1" latinLnBrk="0" hangingPunct="1">
              <a:spcBef>
                <a:spcPts val="0"/>
              </a:spcBef>
              <a:spcAft>
                <a:spcPts val="1333"/>
              </a:spcAft>
              <a:buSzPct val="100000"/>
              <a:buFontTx/>
              <a:buNone/>
              <a:defRPr sz="2000" b="0" kern="1200">
                <a:solidFill>
                  <a:srgbClr val="575757"/>
                </a:solidFill>
                <a:latin typeface="+mn-lt"/>
                <a:ea typeface="+mn-ea"/>
                <a:cs typeface="+mn-cs"/>
              </a:defRPr>
            </a:lvl1pPr>
            <a:lvl2pPr marL="127000" indent="-127000" algn="l" defTabSz="1219170" rtl="0" eaLnBrk="1" latinLnBrk="0" hangingPunct="1">
              <a:spcBef>
                <a:spcPts val="0"/>
              </a:spcBef>
              <a:spcAft>
                <a:spcPts val="1333"/>
              </a:spcAft>
              <a:buClrTx/>
              <a:buSzPct val="100000"/>
              <a:buFont typeface="Arial" panose="020B0604020202020204" pitchFamily="34" charset="0"/>
              <a:buChar char="•"/>
              <a:defRPr lang="en-US" sz="1200" b="0" kern="1200" dirty="0" smtClean="0">
                <a:solidFill>
                  <a:schemeClr val="tx1"/>
                </a:solidFill>
                <a:latin typeface="+mn-lt"/>
                <a:ea typeface="+mn-ea"/>
                <a:cs typeface="+mn-cs"/>
              </a:defRPr>
            </a:lvl2pPr>
            <a:lvl3pPr marL="2794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dirty="0" smtClean="0">
                <a:solidFill>
                  <a:schemeClr val="tx1"/>
                </a:solidFill>
                <a:latin typeface="+mn-lt"/>
                <a:ea typeface="+mn-ea"/>
                <a:cs typeface="+mn-cs"/>
              </a:defRPr>
            </a:lvl3pPr>
            <a:lvl4pPr marL="431800" indent="-127000" algn="l" defTabSz="1219170" rtl="0" eaLnBrk="1" latinLnBrk="0" hangingPunct="1">
              <a:spcBef>
                <a:spcPts val="0"/>
              </a:spcBef>
              <a:spcAft>
                <a:spcPts val="1333"/>
              </a:spcAft>
              <a:buClrTx/>
              <a:buSzPct val="100000"/>
              <a:buFont typeface="Arial" panose="020B0604020202020204" pitchFamily="34" charset="0"/>
              <a:buChar char="◦"/>
              <a:defRPr lang="en-US" sz="1200" kern="1200" baseline="0" dirty="0" smtClean="0">
                <a:solidFill>
                  <a:schemeClr val="tx1"/>
                </a:solidFill>
                <a:latin typeface="+mn-lt"/>
                <a:ea typeface="+mn-ea"/>
                <a:cs typeface="+mn-cs"/>
              </a:defRPr>
            </a:lvl4pPr>
            <a:lvl5pPr marL="584200" indent="-127000" algn="l" defTabSz="1064657" rtl="0" eaLnBrk="1" latinLnBrk="0" hangingPunct="1">
              <a:spcBef>
                <a:spcPts val="0"/>
              </a:spcBef>
              <a:spcAft>
                <a:spcPts val="1333"/>
              </a:spcAft>
              <a:buClrTx/>
              <a:buSzPct val="100000"/>
              <a:buFont typeface="Arial" panose="020B0604020202020204" pitchFamily="34" charset="0"/>
              <a:buChar char="−"/>
              <a:tabLst/>
              <a:defRPr lang="en-US" sz="1200" kern="1200" baseline="0" dirty="0" smtClean="0">
                <a:solidFill>
                  <a:schemeClr val="tx1"/>
                </a:solidFill>
                <a:latin typeface="+mn-lt"/>
                <a:ea typeface="+mn-ea"/>
                <a:cs typeface="+mn-cs"/>
              </a:defRPr>
            </a:lvl5pPr>
            <a:lvl6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6pPr>
            <a:lvl7pPr marL="710382" indent="-235194" algn="l" defTabSz="1219170" rtl="0" eaLnBrk="1" latinLnBrk="0" hangingPunct="1">
              <a:spcBef>
                <a:spcPts val="0"/>
              </a:spcBef>
              <a:spcAft>
                <a:spcPts val="1333"/>
              </a:spcAft>
              <a:buFont typeface="Verdana" panose="020B0604030504040204" pitchFamily="34" charset="0"/>
              <a:buChar char="−"/>
              <a:defRPr sz="1600" kern="1200">
                <a:solidFill>
                  <a:schemeClr val="tx1"/>
                </a:solidFill>
                <a:latin typeface="+mn-lt"/>
                <a:ea typeface="+mn-ea"/>
                <a:cs typeface="+mn-cs"/>
              </a:defRPr>
            </a:lvl7pPr>
            <a:lvl8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8pPr>
            <a:lvl9pPr marL="710382" indent="-235194" algn="l" defTabSz="1219170" rtl="0" eaLnBrk="1" latinLnBrk="0" hangingPunct="1">
              <a:spcBef>
                <a:spcPts val="0"/>
              </a:spcBef>
              <a:spcAft>
                <a:spcPts val="1333"/>
              </a:spcAft>
              <a:buFont typeface="Verdana" panose="020B0604030504040204" pitchFamily="34" charset="0"/>
              <a:buChar char="−"/>
              <a:defRPr sz="1600" kern="1200" baseline="0">
                <a:solidFill>
                  <a:schemeClr val="tx1"/>
                </a:solidFill>
                <a:latin typeface="+mn-lt"/>
                <a:ea typeface="+mn-ea"/>
                <a:cs typeface="+mn-cs"/>
              </a:defRPr>
            </a:lvl9pPr>
          </a:lstStyle>
          <a:p>
            <a:pPr algn="ctr"/>
            <a:r>
              <a:rPr lang="en-US" sz="1600" b="1"/>
              <a:t>ERP</a:t>
            </a:r>
          </a:p>
        </p:txBody>
      </p:sp>
      <p:sp>
        <p:nvSpPr>
          <p:cNvPr id="157" name="TextBox 156">
            <a:extLst>
              <a:ext uri="{FF2B5EF4-FFF2-40B4-BE49-F238E27FC236}">
                <a16:creationId xmlns:a16="http://schemas.microsoft.com/office/drawing/2014/main" id="{DF1D46D2-7477-40A1-B4CC-75FD92EE98E1}"/>
              </a:ext>
            </a:extLst>
          </p:cNvPr>
          <p:cNvSpPr txBox="1"/>
          <p:nvPr/>
        </p:nvSpPr>
        <p:spPr bwMode="gray">
          <a:xfrm rot="16200000">
            <a:off x="1836778" y="3215405"/>
            <a:ext cx="1424189" cy="306912"/>
          </a:xfrm>
          <a:prstGeom prst="rect">
            <a:avLst/>
          </a:prstGeom>
          <a:solidFill>
            <a:srgbClr val="A1D4C9"/>
          </a:solidFill>
        </p:spPr>
        <p:txBody>
          <a:bodyPr wrap="square" lIns="0" rIns="0" rtlCol="0" anchor="b" anchorCtr="0">
            <a:normAutofit/>
          </a:bodyPr>
          <a:lstStyle/>
          <a:p>
            <a:pPr>
              <a:lnSpc>
                <a:spcPts val="900"/>
              </a:lnSpc>
            </a:pPr>
            <a:r>
              <a:rPr lang="en-US" sz="1300" b="1" spc="120">
                <a:solidFill>
                  <a:schemeClr val="tx1"/>
                </a:solidFill>
                <a:latin typeface="Arial" panose="020B0604020202020204" pitchFamily="34" charset="0"/>
                <a:cs typeface="Arial" panose="020B0604020202020204" pitchFamily="34" charset="0"/>
              </a:rPr>
              <a:t> ANALYTICAL</a:t>
            </a:r>
          </a:p>
        </p:txBody>
      </p:sp>
      <p:sp>
        <p:nvSpPr>
          <p:cNvPr id="158" name="TextBox 157">
            <a:extLst>
              <a:ext uri="{FF2B5EF4-FFF2-40B4-BE49-F238E27FC236}">
                <a16:creationId xmlns:a16="http://schemas.microsoft.com/office/drawing/2014/main" id="{7362EB65-5CEF-4E46-A869-D974EE233131}"/>
              </a:ext>
            </a:extLst>
          </p:cNvPr>
          <p:cNvSpPr txBox="1"/>
          <p:nvPr/>
        </p:nvSpPr>
        <p:spPr bwMode="gray">
          <a:xfrm rot="16200000">
            <a:off x="3645792" y="5267492"/>
            <a:ext cx="1887243" cy="299356"/>
          </a:xfrm>
          <a:prstGeom prst="rect">
            <a:avLst/>
          </a:prstGeom>
          <a:solidFill>
            <a:srgbClr val="7EC670"/>
          </a:solidFill>
        </p:spPr>
        <p:txBody>
          <a:bodyPr wrap="square" lIns="0" rIns="0" rtlCol="0" anchor="b" anchorCtr="0">
            <a:normAutofit/>
          </a:bodyPr>
          <a:lstStyle/>
          <a:p>
            <a:pPr>
              <a:lnSpc>
                <a:spcPts val="900"/>
              </a:lnSpc>
            </a:pPr>
            <a:r>
              <a:rPr lang="en-US" sz="1300" b="1" spc="120">
                <a:solidFill>
                  <a:schemeClr val="tx1"/>
                </a:solidFill>
                <a:latin typeface="Arial" panose="020B0604020202020204" pitchFamily="34" charset="0"/>
                <a:cs typeface="Arial" panose="020B0604020202020204" pitchFamily="34" charset="0"/>
              </a:rPr>
              <a:t> TRANSACTIONAL</a:t>
            </a:r>
          </a:p>
        </p:txBody>
      </p:sp>
      <p:sp>
        <p:nvSpPr>
          <p:cNvPr id="159" name="TextBox 158">
            <a:extLst>
              <a:ext uri="{FF2B5EF4-FFF2-40B4-BE49-F238E27FC236}">
                <a16:creationId xmlns:a16="http://schemas.microsoft.com/office/drawing/2014/main" id="{0C48EC0F-D55F-4814-935D-77561562FA57}"/>
              </a:ext>
            </a:extLst>
          </p:cNvPr>
          <p:cNvSpPr txBox="1"/>
          <p:nvPr/>
        </p:nvSpPr>
        <p:spPr bwMode="gray">
          <a:xfrm rot="16200000">
            <a:off x="2276962" y="4187032"/>
            <a:ext cx="540647" cy="306911"/>
          </a:xfrm>
          <a:prstGeom prst="rect">
            <a:avLst/>
          </a:prstGeom>
          <a:solidFill>
            <a:srgbClr val="ECEA9D"/>
          </a:solidFill>
        </p:spPr>
        <p:txBody>
          <a:bodyPr wrap="square" lIns="0" rIns="0" rtlCol="0" anchor="b" anchorCtr="0">
            <a:normAutofit/>
          </a:bodyPr>
          <a:lstStyle/>
          <a:p>
            <a:pPr>
              <a:lnSpc>
                <a:spcPts val="900"/>
              </a:lnSpc>
            </a:pPr>
            <a:endParaRPr lang="en-US" sz="1300" b="1" spc="120">
              <a:solidFill>
                <a:schemeClr val="tx1"/>
              </a:solidFill>
              <a:cs typeface="Posterama" panose="020B0502040204020203" pitchFamily="34" charset="0"/>
            </a:endParaRPr>
          </a:p>
        </p:txBody>
      </p:sp>
      <p:sp>
        <p:nvSpPr>
          <p:cNvPr id="160" name="Rounded Rectangle 18">
            <a:extLst>
              <a:ext uri="{FF2B5EF4-FFF2-40B4-BE49-F238E27FC236}">
                <a16:creationId xmlns:a16="http://schemas.microsoft.com/office/drawing/2014/main" id="{C2BA8BFD-B2B7-4500-8BE6-A72C9FC4A814}"/>
              </a:ext>
            </a:extLst>
          </p:cNvPr>
          <p:cNvSpPr/>
          <p:nvPr/>
        </p:nvSpPr>
        <p:spPr bwMode="gray">
          <a:xfrm>
            <a:off x="668359" y="2262534"/>
            <a:ext cx="2038350" cy="3021355"/>
          </a:xfrm>
          <a:prstGeom prst="roundRect">
            <a:avLst/>
          </a:prstGeom>
          <a:noFill/>
          <a:ln>
            <a:headEnd/>
            <a:tailEnd/>
          </a:ln>
        </p:spPr>
        <p:style>
          <a:lnRef idx="2">
            <a:schemeClr val="accent6"/>
          </a:lnRef>
          <a:fillRef idx="1">
            <a:schemeClr val="lt1"/>
          </a:fillRef>
          <a:effectRef idx="0">
            <a:schemeClr val="accent6"/>
          </a:effectRef>
          <a:fontRef idx="minor">
            <a:schemeClr val="dk1"/>
          </a:fontRef>
        </p:style>
        <p:txBody>
          <a:bodyPr wrap="square" lIns="88900" tIns="88900" rIns="88900" bIns="88900" rtlCol="0" anchor="ctr"/>
          <a:lstStyle/>
          <a:p>
            <a:pPr algn="ctr">
              <a:lnSpc>
                <a:spcPct val="106000"/>
              </a:lnSpc>
              <a:buFont typeface="Wingdings 2" pitchFamily="18" charset="2"/>
              <a:buNone/>
            </a:pPr>
            <a:endParaRPr lang="en-US" sz="1600" b="1">
              <a:solidFill>
                <a:schemeClr val="bg1"/>
              </a:solidFill>
            </a:endParaRPr>
          </a:p>
        </p:txBody>
      </p:sp>
      <p:sp>
        <p:nvSpPr>
          <p:cNvPr id="161" name="TextBox 160">
            <a:extLst>
              <a:ext uri="{FF2B5EF4-FFF2-40B4-BE49-F238E27FC236}">
                <a16:creationId xmlns:a16="http://schemas.microsoft.com/office/drawing/2014/main" id="{98645C7A-54DB-4AD7-9670-A0BB4C58DA35}"/>
              </a:ext>
            </a:extLst>
          </p:cNvPr>
          <p:cNvSpPr txBox="1"/>
          <p:nvPr/>
        </p:nvSpPr>
        <p:spPr>
          <a:xfrm>
            <a:off x="806431" y="2637883"/>
            <a:ext cx="1608958" cy="2839239"/>
          </a:xfrm>
          <a:prstGeom prst="rect">
            <a:avLst/>
          </a:prstGeom>
          <a:noFill/>
        </p:spPr>
        <p:txBody>
          <a:bodyPr vert="horz" wrap="square" lIns="0" tIns="0" rIns="0" bIns="0" rtlCol="0">
            <a:spAutoFit/>
          </a:bodyPr>
          <a:lstStyle/>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Financial Budgeting &amp;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CAPEX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Project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Long Range Planning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Consolidations &amp; Close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Reporting &amp; Analytics</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Slice/Dice/Pivot</a:t>
            </a:r>
          </a:p>
          <a:p>
            <a:pPr>
              <a:spcBef>
                <a:spcPts val="600"/>
              </a:spcBef>
              <a:spcAft>
                <a:spcPts val="300"/>
              </a:spcAft>
              <a:buClr>
                <a:schemeClr val="tx1"/>
              </a:buClr>
              <a:buSzPct val="80000"/>
            </a:pPr>
            <a:endParaRPr lang="en-US" sz="1100">
              <a:latin typeface="Arial" panose="020B0604020202020204" pitchFamily="34" charset="0"/>
              <a:cs typeface="Arial" panose="020B0604020202020204" pitchFamily="34" charset="0"/>
            </a:endParaRPr>
          </a:p>
        </p:txBody>
      </p:sp>
      <p:sp>
        <p:nvSpPr>
          <p:cNvPr id="162" name="TextBox 161">
            <a:extLst>
              <a:ext uri="{FF2B5EF4-FFF2-40B4-BE49-F238E27FC236}">
                <a16:creationId xmlns:a16="http://schemas.microsoft.com/office/drawing/2014/main" id="{1B3F3F7B-C748-4CCE-B609-32C46FB22B29}"/>
              </a:ext>
            </a:extLst>
          </p:cNvPr>
          <p:cNvSpPr txBox="1"/>
          <p:nvPr/>
        </p:nvSpPr>
        <p:spPr>
          <a:xfrm>
            <a:off x="2788958" y="3882707"/>
            <a:ext cx="1608958" cy="2500685"/>
          </a:xfrm>
          <a:prstGeom prst="rect">
            <a:avLst/>
          </a:prstGeom>
          <a:noFill/>
        </p:spPr>
        <p:txBody>
          <a:bodyPr vert="horz" wrap="square" lIns="0" tIns="0" rIns="0" bIns="0" rtlCol="0">
            <a:spAutoFit/>
          </a:bodyPr>
          <a:lstStyle/>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General Ledger</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Accounts Payable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Accounts Receivable</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Fixed Assets</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Order-to-Cash</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Sub-Ledger Accounting</a:t>
            </a:r>
          </a:p>
          <a:p>
            <a:pPr marL="285750" indent="-285750">
              <a:spcBef>
                <a:spcPts val="600"/>
              </a:spcBef>
              <a:spcAft>
                <a:spcPts val="300"/>
              </a:spcAft>
              <a:buClr>
                <a:schemeClr val="tx1"/>
              </a:buClr>
              <a:buSzPct val="80000"/>
              <a:buFont typeface="Wingdings" panose="05000000000000000000" pitchFamily="2" charset="2"/>
              <a:buChar char="ü"/>
            </a:pPr>
            <a:r>
              <a:rPr lang="en-US" sz="1100">
                <a:latin typeface="Arial" panose="020B0604020202020204" pitchFamily="34" charset="0"/>
                <a:cs typeface="Arial" panose="020B0604020202020204" pitchFamily="34" charset="0"/>
              </a:rPr>
              <a:t>Transactional BI &amp; Reporting</a:t>
            </a:r>
          </a:p>
          <a:p>
            <a:pPr marL="285750" indent="-285750">
              <a:spcBef>
                <a:spcPts val="600"/>
              </a:spcBef>
              <a:spcAft>
                <a:spcPts val="300"/>
              </a:spcAft>
              <a:buClr>
                <a:schemeClr val="tx1"/>
              </a:buClr>
              <a:buSzPct val="80000"/>
              <a:buFont typeface="Wingdings" panose="05000000000000000000" pitchFamily="2" charset="2"/>
              <a:buChar char="§"/>
            </a:pPr>
            <a:endParaRPr lang="en-US" sz="1100">
              <a:latin typeface="Arial" panose="020B0604020202020204" pitchFamily="34" charset="0"/>
              <a:cs typeface="Arial" panose="020B0604020202020204" pitchFamily="34" charset="0"/>
            </a:endParaRPr>
          </a:p>
        </p:txBody>
      </p:sp>
      <p:sp>
        <p:nvSpPr>
          <p:cNvPr id="163" name="TextBox 162">
            <a:extLst>
              <a:ext uri="{FF2B5EF4-FFF2-40B4-BE49-F238E27FC236}">
                <a16:creationId xmlns:a16="http://schemas.microsoft.com/office/drawing/2014/main" id="{CDAA9150-4328-40ED-8618-2DB9F9C6F53C}"/>
              </a:ext>
            </a:extLst>
          </p:cNvPr>
          <p:cNvSpPr txBox="1"/>
          <p:nvPr/>
        </p:nvSpPr>
        <p:spPr>
          <a:xfrm>
            <a:off x="5861085" y="1445444"/>
            <a:ext cx="5699637" cy="738664"/>
          </a:xfrm>
          <a:prstGeom prst="rect">
            <a:avLst/>
          </a:prstGeom>
          <a:noFill/>
        </p:spPr>
        <p:txBody>
          <a:bodyPr vert="horz" wrap="square" lIns="0" tIns="0" rIns="0" bIns="0" rtlCol="0">
            <a:spAutoFit/>
          </a:bodyPr>
          <a:lstStyle/>
          <a:p>
            <a:pPr marL="0" marR="0" lvl="0" indent="0" algn="just" defTabSz="914400" rtl="0" eaLnBrk="1" fontAlgn="auto" latinLnBrk="0" hangingPunct="1">
              <a:lnSpc>
                <a:spcPct val="100000"/>
              </a:lnSpc>
              <a:spcBef>
                <a:spcPts val="200"/>
              </a:spcBef>
              <a:spcAft>
                <a:spcPts val="0"/>
              </a:spcAft>
              <a:buClrTx/>
              <a:buSzPct val="100000"/>
              <a:buFontTx/>
              <a:buNone/>
              <a:tabLst/>
              <a:defRPr/>
            </a:pPr>
            <a:r>
              <a:rPr lang="en-US" sz="1200" i="1">
                <a:solidFill>
                  <a:prstClr val="black"/>
                </a:solidFill>
                <a:latin typeface="Arial" panose="020B0604020202020204" pitchFamily="34" charset="0"/>
                <a:cs typeface="Arial" panose="020B0604020202020204" pitchFamily="34" charset="0"/>
              </a:rPr>
              <a:t>Information model for reporting can be represented by the pyramid below. From transaction/operational detail to summaries, ERP and EPM technology combine to deliver integrated reporting functionality at all levels of operations and financial management.</a:t>
            </a:r>
            <a:endParaRPr kumimoji="0" lang="en-US" sz="1200" i="1"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164" name="Picture 2">
            <a:extLst>
              <a:ext uri="{FF2B5EF4-FFF2-40B4-BE49-F238E27FC236}">
                <a16:creationId xmlns:a16="http://schemas.microsoft.com/office/drawing/2014/main" id="{7EF048DE-E067-48F3-B998-BCAB659B4A5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7888" y="2352125"/>
            <a:ext cx="4824412" cy="4463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 name="TextBox 164">
            <a:extLst>
              <a:ext uri="{FF2B5EF4-FFF2-40B4-BE49-F238E27FC236}">
                <a16:creationId xmlns:a16="http://schemas.microsoft.com/office/drawing/2014/main" id="{89CD3669-EFC5-4D01-BD13-755BD0AE91F1}"/>
              </a:ext>
            </a:extLst>
          </p:cNvPr>
          <p:cNvSpPr txBox="1"/>
          <p:nvPr/>
        </p:nvSpPr>
        <p:spPr>
          <a:xfrm>
            <a:off x="9733232" y="4994645"/>
            <a:ext cx="3304674" cy="400110"/>
          </a:xfrm>
          <a:prstGeom prst="rect">
            <a:avLst/>
          </a:prstGeom>
          <a:noFill/>
        </p:spPr>
        <p:txBody>
          <a:bodyPr wrap="square" rtlCol="0">
            <a:spAutoFit/>
          </a:bodyPr>
          <a:lstStyle/>
          <a:p>
            <a:r>
              <a:rPr lang="en-US" sz="2000">
                <a:latin typeface="Arial" panose="020B0604020202020204" pitchFamily="34" charset="0"/>
                <a:cs typeface="Arial" panose="020B0604020202020204" pitchFamily="34" charset="0"/>
              </a:rPr>
              <a:t>Operational</a:t>
            </a:r>
          </a:p>
        </p:txBody>
      </p:sp>
    </p:spTree>
    <p:extLst>
      <p:ext uri="{BB962C8B-B14F-4D97-AF65-F5344CB8AC3E}">
        <p14:creationId xmlns:p14="http://schemas.microsoft.com/office/powerpoint/2010/main" val="2991544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bwMode="gray">
          <a:xfrm>
            <a:off x="469899" y="736688"/>
            <a:ext cx="9438223" cy="757025"/>
          </a:xfrm>
        </p:spPr>
        <p:txBody>
          <a:bodyPr/>
          <a:lstStyle/>
          <a:p>
            <a:r>
              <a:rPr lang="en-US" sz="1400">
                <a:solidFill>
                  <a:schemeClr val="tx1"/>
                </a:solidFill>
              </a:rPr>
              <a:t>The EPM solution will provide core, supplemental, and analytical external &amp; internal reporting for the finance function.</a:t>
            </a:r>
          </a:p>
        </p:txBody>
      </p:sp>
      <p:sp>
        <p:nvSpPr>
          <p:cNvPr id="2" name="Title 1"/>
          <p:cNvSpPr>
            <a:spLocks noGrp="1"/>
          </p:cNvSpPr>
          <p:nvPr>
            <p:ph type="title"/>
          </p:nvPr>
        </p:nvSpPr>
        <p:spPr bwMode="gray">
          <a:xfrm>
            <a:off x="469900" y="402587"/>
            <a:ext cx="11188700" cy="334101"/>
          </a:xfrm>
        </p:spPr>
        <p:txBody>
          <a:bodyPr vert="horz" lIns="0" tIns="0" rIns="0" bIns="0" rtlCol="0" anchor="t" anchorCtr="0">
            <a:noAutofit/>
          </a:bodyPr>
          <a:lstStyle/>
          <a:p>
            <a:r>
              <a:rPr lang="en-US"/>
              <a:t>Reporting Use Cases Supported By Oracle Cloud</a:t>
            </a:r>
          </a:p>
        </p:txBody>
      </p:sp>
      <p:graphicFrame>
        <p:nvGraphicFramePr>
          <p:cNvPr id="48" name="Table 47"/>
          <p:cNvGraphicFramePr>
            <a:graphicFrameLocks noGrp="1"/>
          </p:cNvGraphicFramePr>
          <p:nvPr>
            <p:extLst>
              <p:ext uri="{D42A27DB-BD31-4B8C-83A1-F6EECF244321}">
                <p14:modId xmlns:p14="http://schemas.microsoft.com/office/powerpoint/2010/main" val="837282503"/>
              </p:ext>
            </p:extLst>
          </p:nvPr>
        </p:nvGraphicFramePr>
        <p:xfrm>
          <a:off x="469899" y="1057559"/>
          <a:ext cx="11188698" cy="5166002"/>
        </p:xfrm>
        <a:graphic>
          <a:graphicData uri="http://schemas.openxmlformats.org/drawingml/2006/table">
            <a:tbl>
              <a:tblPr firstRow="1" bandRow="1">
                <a:tableStyleId>{5C22544A-7EE6-4342-B048-85BDC9FD1C3A}</a:tableStyleId>
              </a:tblPr>
              <a:tblGrid>
                <a:gridCol w="8464551">
                  <a:extLst>
                    <a:ext uri="{9D8B030D-6E8A-4147-A177-3AD203B41FA5}">
                      <a16:colId xmlns:a16="http://schemas.microsoft.com/office/drawing/2014/main" val="20000"/>
                    </a:ext>
                  </a:extLst>
                </a:gridCol>
                <a:gridCol w="908049">
                  <a:extLst>
                    <a:ext uri="{9D8B030D-6E8A-4147-A177-3AD203B41FA5}">
                      <a16:colId xmlns:a16="http://schemas.microsoft.com/office/drawing/2014/main" val="831938702"/>
                    </a:ext>
                  </a:extLst>
                </a:gridCol>
                <a:gridCol w="908049">
                  <a:extLst>
                    <a:ext uri="{9D8B030D-6E8A-4147-A177-3AD203B41FA5}">
                      <a16:colId xmlns:a16="http://schemas.microsoft.com/office/drawing/2014/main" val="20001"/>
                    </a:ext>
                  </a:extLst>
                </a:gridCol>
                <a:gridCol w="908049">
                  <a:extLst>
                    <a:ext uri="{9D8B030D-6E8A-4147-A177-3AD203B41FA5}">
                      <a16:colId xmlns:a16="http://schemas.microsoft.com/office/drawing/2014/main" val="20002"/>
                    </a:ext>
                  </a:extLst>
                </a:gridCol>
              </a:tblGrid>
              <a:tr h="375049">
                <a:tc>
                  <a:txBody>
                    <a:bodyPr/>
                    <a:lstStyle/>
                    <a:p>
                      <a:pPr algn="ctr"/>
                      <a:r>
                        <a:rPr lang="en-US" sz="1100" b="1" dirty="0"/>
                        <a:t>Report Type</a:t>
                      </a:r>
                    </a:p>
                  </a:txBody>
                  <a:tcPr marL="91667" marR="91667" marT="91667" marB="91667" anchor="ctr">
                    <a:lnL w="12700" cmpd="sng">
                      <a:noFill/>
                    </a:lnL>
                    <a:lnR w="6350" cap="flat" cmpd="sng" algn="ctr">
                      <a:solidFill>
                        <a:schemeClr val="bg1"/>
                      </a:solidFill>
                      <a:prstDash val="solid"/>
                      <a:round/>
                      <a:headEnd type="none" w="med" len="med"/>
                      <a:tailEnd type="none" w="med" len="med"/>
                    </a:lnR>
                    <a:lnT w="12700" cmpd="sng">
                      <a:noFill/>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marL="0" algn="ctr" defTabSz="1218570" rtl="0" eaLnBrk="1" latinLnBrk="0" hangingPunct="1">
                        <a:lnSpc>
                          <a:spcPts val="1200"/>
                        </a:lnSpc>
                      </a:pPr>
                      <a:r>
                        <a:rPr lang="en-US" sz="1100" b="1" kern="1200">
                          <a:solidFill>
                            <a:schemeClr val="lt1"/>
                          </a:solidFill>
                          <a:latin typeface="+mn-lt"/>
                          <a:ea typeface="+mn-ea"/>
                          <a:cs typeface="+mn-cs"/>
                        </a:rPr>
                        <a:t>ERP</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lnSpc>
                          <a:spcPts val="1200"/>
                        </a:lnSpc>
                      </a:pPr>
                      <a:r>
                        <a:rPr lang="en-US" sz="1100" b="1"/>
                        <a:t>FCC</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a:lnSpc>
                          <a:spcPts val="1200"/>
                        </a:lnSpc>
                      </a:pPr>
                      <a:r>
                        <a:rPr lang="en-US" sz="1100" b="1"/>
                        <a:t>EPB</a:t>
                      </a:r>
                    </a:p>
                  </a:txBody>
                  <a:tcPr marL="45720" marR="4572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10000"/>
                  </a:ext>
                </a:extLst>
              </a:tr>
              <a:tr h="332950">
                <a:tc>
                  <a:txBody>
                    <a:bodyPr/>
                    <a:lstStyle/>
                    <a:p>
                      <a:pPr algn="ctr"/>
                      <a:r>
                        <a:rPr lang="en-US" sz="1200" b="1" u="none">
                          <a:solidFill>
                            <a:schemeClr val="accent6"/>
                          </a:solidFill>
                        </a:rPr>
                        <a:t>External Reporting</a:t>
                      </a:r>
                    </a:p>
                  </a:txBody>
                  <a:tcPr marL="45833" marR="45833" marT="45833" marB="45833" anchor="ctr">
                    <a:lnL w="12700" cmpd="sng">
                      <a:noFill/>
                    </a:lnL>
                    <a:lnR w="12700" cap="flat" cmpd="sng" algn="ctr">
                      <a:solidFill>
                        <a:schemeClr val="bg2">
                          <a:lumMod val="40000"/>
                          <a:lumOff val="60000"/>
                        </a:schemeClr>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1"/>
                  </a:ext>
                </a:extLst>
              </a:tr>
              <a:tr h="332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Income Statement</a:t>
                      </a:r>
                      <a:r>
                        <a:rPr lang="en-US" sz="1100" b="1" baseline="0"/>
                        <a:t> </a:t>
                      </a:r>
                      <a:r>
                        <a:rPr lang="en-US" sz="1100" b="0"/>
                        <a:t>– Consolidated</a:t>
                      </a:r>
                      <a:r>
                        <a:rPr lang="en-US" sz="1100" b="0" baseline="0"/>
                        <a:t> financial statement of income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32950">
                <a:tc>
                  <a:txBody>
                    <a:bodyPr/>
                    <a:lstStyle/>
                    <a:p>
                      <a:pPr algn="l"/>
                      <a:r>
                        <a:rPr lang="en-US" sz="1100" b="1"/>
                        <a:t>Balance Sheet </a:t>
                      </a:r>
                      <a:r>
                        <a:rPr lang="en-US" sz="1100" b="0"/>
                        <a:t>– Consolidated</a:t>
                      </a:r>
                      <a:r>
                        <a:rPr lang="en-US" sz="1100" b="0" baseline="0"/>
                        <a:t> financial statement of financial position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32950">
                <a:tc>
                  <a:txBody>
                    <a:bodyPr/>
                    <a:lstStyle/>
                    <a:p>
                      <a:pPr algn="l"/>
                      <a:r>
                        <a:rPr lang="en-US" sz="1100" b="1"/>
                        <a:t>Cash Flow Statement </a:t>
                      </a:r>
                      <a:r>
                        <a:rPr lang="en-US" sz="1100" b="0"/>
                        <a:t>– Consolidated</a:t>
                      </a:r>
                      <a:r>
                        <a:rPr lang="en-US" sz="1100" b="0" baseline="0"/>
                        <a:t> financial statement of cash flows that forms the basis for external reporting</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63537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10K and 10Q </a:t>
                      </a:r>
                      <a:r>
                        <a:rPr lang="en-US" sz="1100" b="0"/>
                        <a:t>– Consolidated</a:t>
                      </a:r>
                      <a:r>
                        <a:rPr lang="en-US" sz="1100" b="0" baseline="0"/>
                        <a:t> financial statements including income statement, balance sheet and statement of cash flows as well as exhibits depicting ratios, detailed views of current asset and liability accounts, pension and benefit obligations, taxes, leases, depreciation, amortization and reconciliations</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56233">
                <a:tc>
                  <a:txBody>
                    <a:bodyPr/>
                    <a:lstStyle/>
                    <a:p>
                      <a:pPr algn="l"/>
                      <a:r>
                        <a:rPr lang="en-US" sz="1100" b="1"/>
                        <a:t>Variance Package (Actuals) </a:t>
                      </a:r>
                      <a:r>
                        <a:rPr lang="en-US" sz="1100" b="0"/>
                        <a:t>– Financial Summaries of Sales and Profit, detailed</a:t>
                      </a:r>
                      <a:r>
                        <a:rPr lang="en-US" sz="1100" b="0" baseline="0"/>
                        <a:t> income statement, balance sheet and cash flow data, GAAP Adjusted Operating Income and Net Income</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32950">
                <a:tc>
                  <a:txBody>
                    <a:bodyPr/>
                    <a:lstStyle/>
                    <a:p>
                      <a:pPr algn="ctr"/>
                      <a:r>
                        <a:rPr lang="en-US" sz="1200" b="1" u="none">
                          <a:solidFill>
                            <a:schemeClr val="accent6"/>
                          </a:solidFill>
                        </a:rPr>
                        <a:t>Management Reporting</a:t>
                      </a:r>
                    </a:p>
                  </a:txBody>
                  <a:tcPr marL="45833" marR="45833" marT="45833" marB="45833" anchor="ctr">
                    <a:lnL w="12700" cmpd="sng">
                      <a:noFill/>
                    </a:lnL>
                    <a:lnR w="12700" cap="flat" cmpd="sng" algn="ctr">
                      <a:solidFill>
                        <a:schemeClr val="bg2">
                          <a:lumMod val="40000"/>
                          <a:lumOff val="60000"/>
                        </a:schemeClr>
                      </a:solidFill>
                      <a:prstDash val="solid"/>
                      <a:round/>
                      <a:headEnd type="none" w="med" len="med"/>
                      <a:tailEnd type="none" w="med" len="med"/>
                    </a:lnR>
                    <a:lnT w="6350" cap="flat" cmpd="sng" algn="ctr">
                      <a:solidFill>
                        <a:schemeClr val="bg2"/>
                      </a:solidFill>
                      <a:prstDash val="solid"/>
                      <a:round/>
                      <a:headEnd type="none" w="med" len="med"/>
                      <a:tailEnd type="none" w="med" len="med"/>
                    </a:lnT>
                    <a:lnB w="635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tc>
                  <a:txBody>
                    <a:bodyPr/>
                    <a:lstStyle/>
                    <a:p>
                      <a:pPr algn="ctr"/>
                      <a:endParaRPr lang="en-US" sz="900"/>
                    </a:p>
                  </a:txBody>
                  <a:tcPr marL="45833" marR="45833" marT="45833" marB="45833" anchor="ctr">
                    <a:lnL w="12700" cap="flat" cmpd="sng" algn="ctr">
                      <a:solidFill>
                        <a:schemeClr val="bg2">
                          <a:lumMod val="40000"/>
                          <a:lumOff val="60000"/>
                        </a:schemeClr>
                      </a:solidFill>
                      <a:prstDash val="solid"/>
                      <a:round/>
                      <a:headEnd type="none" w="med" len="med"/>
                      <a:tailEnd type="none" w="med" len="med"/>
                    </a:lnL>
                    <a:lnR w="12700" cap="flat" cmpd="sng" algn="ctr">
                      <a:solidFill>
                        <a:schemeClr val="bg2">
                          <a:lumMod val="40000"/>
                          <a:lumOff val="60000"/>
                        </a:schemeClr>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10007"/>
                  </a:ext>
                </a:extLst>
              </a:tr>
              <a:tr h="456233">
                <a:tc>
                  <a:txBody>
                    <a:bodyPr/>
                    <a:lstStyle/>
                    <a:p>
                      <a:pPr algn="l"/>
                      <a:r>
                        <a:rPr lang="en-US" sz="1100" b="1" baseline="0" dirty="0"/>
                        <a:t>P&amp;L, Balance Sheet, </a:t>
                      </a:r>
                      <a:r>
                        <a:rPr lang="en-US" sz="1100" b="1" baseline="0" dirty="0">
                          <a:solidFill>
                            <a:schemeClr val="tx1"/>
                          </a:solidFill>
                        </a:rPr>
                        <a:t>Cash Flow </a:t>
                      </a:r>
                      <a:r>
                        <a:rPr lang="en-US" sz="1100" b="1" baseline="0" dirty="0"/>
                        <a:t>(Actuals) -</a:t>
                      </a:r>
                      <a:r>
                        <a:rPr lang="en-US" sz="1100" b="0" baseline="0" dirty="0"/>
                        <a:t> Revenue, Sales, Gross Profit, EBIA, Net Income at an aggregated level, as well, as Balance Sheet </a:t>
                      </a:r>
                      <a:r>
                        <a:rPr lang="en-US" sz="1100" b="0" baseline="0" dirty="0">
                          <a:solidFill>
                            <a:schemeClr val="tx1"/>
                          </a:solidFill>
                        </a:rPr>
                        <a:t>and Cash Flow data</a:t>
                      </a:r>
                    </a:p>
                  </a:txBody>
                  <a:tcPr marL="45833" marR="45833" marT="45833" marB="45833" anchor="ctr">
                    <a:lnL w="12700" cmpd="sng">
                      <a:noFill/>
                    </a:lnL>
                    <a:lnR w="12700" cap="flat" cmpd="sng" algn="ctr">
                      <a:solidFill>
                        <a:schemeClr val="bg1"/>
                      </a:solidFill>
                      <a:prstDash val="solid"/>
                      <a:round/>
                      <a:headEnd type="none" w="med" len="med"/>
                      <a:tailEnd type="none" w="med" len="med"/>
                    </a:lnR>
                    <a:lnT w="635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8"/>
                  </a:ext>
                </a:extLst>
              </a:tr>
              <a:tr h="456233">
                <a:tc>
                  <a:txBody>
                    <a:bodyPr/>
                    <a:lstStyle/>
                    <a:p>
                      <a:pPr algn="l"/>
                      <a:r>
                        <a:rPr lang="en-US" sz="1100" b="1" baseline="0">
                          <a:solidFill>
                            <a:schemeClr val="accent6">
                              <a:lumMod val="50000"/>
                              <a:lumOff val="50000"/>
                            </a:schemeClr>
                          </a:solidFill>
                        </a:rPr>
                        <a:t>Variance Analysis (Actual vs Plan vs Budget/Forecast)</a:t>
                      </a:r>
                      <a:r>
                        <a:rPr lang="en-US" sz="1100" b="0" baseline="0">
                          <a:solidFill>
                            <a:schemeClr val="accent6">
                              <a:lumMod val="50000"/>
                              <a:lumOff val="50000"/>
                            </a:schemeClr>
                          </a:solidFill>
                        </a:rPr>
                        <a:t> – Financials comparison across different scenarios from actuals recorded vs forecasted data</a:t>
                      </a:r>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6036590"/>
                  </a:ext>
                </a:extLst>
              </a:tr>
              <a:tr h="3329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1"/>
                        <a:t>CAPEX</a:t>
                      </a:r>
                      <a:r>
                        <a:rPr lang="en-US" sz="1100" b="0"/>
                        <a:t> – Detailed long-term expenses to be capitalized (e.g. PPE)</a:t>
                      </a:r>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09"/>
                  </a:ext>
                </a:extLst>
              </a:tr>
              <a:tr h="456233">
                <a:tc>
                  <a:txBody>
                    <a:bodyPr/>
                    <a:lstStyle/>
                    <a:p>
                      <a:pPr marL="0" marR="0" lvl="0" indent="0" algn="l" defTabSz="1218570" rtl="0" eaLnBrk="1" fontAlgn="auto" latinLnBrk="0" hangingPunct="1">
                        <a:lnSpc>
                          <a:spcPct val="100000"/>
                        </a:lnSpc>
                        <a:spcBef>
                          <a:spcPts val="0"/>
                        </a:spcBef>
                        <a:spcAft>
                          <a:spcPts val="0"/>
                        </a:spcAft>
                        <a:buClrTx/>
                        <a:buSzTx/>
                        <a:buFontTx/>
                        <a:buNone/>
                        <a:tabLst/>
                        <a:defRPr/>
                      </a:pPr>
                      <a:r>
                        <a:rPr lang="en-US" sz="1100" b="1"/>
                        <a:t>OPEX </a:t>
                      </a:r>
                      <a:r>
                        <a:rPr lang="en-US" sz="1100" b="0" baseline="0"/>
                        <a:t>– D</a:t>
                      </a:r>
                      <a:r>
                        <a:rPr lang="en-US" sz="1100" b="0"/>
                        <a:t>etailed Expenses</a:t>
                      </a:r>
                      <a:r>
                        <a:rPr lang="en-US" sz="1100" b="0" baseline="0"/>
                        <a:t> reports for Operating Expenses (Department overheads and Corporate allocations)</a:t>
                      </a:r>
                      <a:endParaRPr lang="en-US" sz="1100" b="1" u="none"/>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solidFill>
                  </a:tcPr>
                </a:tc>
                <a:extLst>
                  <a:ext uri="{0D108BD9-81ED-4DB2-BD59-A6C34878D82A}">
                    <a16:rowId xmlns:a16="http://schemas.microsoft.com/office/drawing/2014/main" val="10010"/>
                  </a:ext>
                </a:extLst>
              </a:tr>
              <a:tr h="332950">
                <a:tc>
                  <a:txBody>
                    <a:bodyPr/>
                    <a:lstStyle/>
                    <a:p>
                      <a:pPr algn="l"/>
                      <a:r>
                        <a:rPr lang="en-US" sz="1100" b="1"/>
                        <a:t>Operational Reporting </a:t>
                      </a:r>
                      <a:r>
                        <a:rPr lang="en-US" sz="1100" b="1" baseline="0"/>
                        <a:t>–</a:t>
                      </a:r>
                      <a:r>
                        <a:rPr lang="en-US" sz="1100" b="0" baseline="0"/>
                        <a:t>Logistics, Vendor and Purchasing order reports </a:t>
                      </a:r>
                      <a:endParaRPr lang="en-US" sz="1100" b="0"/>
                    </a:p>
                  </a:txBody>
                  <a:tcPr marL="45833" marR="45833" marT="45833" marB="45833" anchor="ctr">
                    <a:lnL w="12700" cmpd="sng">
                      <a:noFill/>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endParaRPr lang="en-US" sz="900" kern="1200">
                        <a:solidFill>
                          <a:schemeClr val="dk1"/>
                        </a:solidFill>
                        <a:latin typeface="+mn-lt"/>
                        <a:ea typeface="+mn-ea"/>
                        <a:cs typeface="+mn-cs"/>
                      </a:endParaRPr>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sz="900"/>
                    </a:p>
                  </a:txBody>
                  <a:tcPr marL="45833" marR="45833" marT="45833" marB="4583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9016626"/>
                  </a:ext>
                </a:extLst>
              </a:tr>
            </a:tbl>
          </a:graphicData>
        </a:graphic>
      </p:graphicFrame>
      <p:grpSp>
        <p:nvGrpSpPr>
          <p:cNvPr id="5" name="Group 4"/>
          <p:cNvGrpSpPr/>
          <p:nvPr/>
        </p:nvGrpSpPr>
        <p:grpSpPr>
          <a:xfrm>
            <a:off x="9741474" y="634443"/>
            <a:ext cx="2145729" cy="431762"/>
            <a:chOff x="9985515" y="172279"/>
            <a:chExt cx="2140420" cy="430694"/>
          </a:xfrm>
        </p:grpSpPr>
        <p:sp>
          <p:nvSpPr>
            <p:cNvPr id="6" name="Rectangle 5"/>
            <p:cNvSpPr/>
            <p:nvPr/>
          </p:nvSpPr>
          <p:spPr bwMode="gray">
            <a:xfrm>
              <a:off x="9985515" y="172279"/>
              <a:ext cx="583096" cy="198782"/>
            </a:xfrm>
            <a:prstGeom prst="rect">
              <a:avLst/>
            </a:prstGeom>
            <a:solidFill>
              <a:schemeClr val="accent1"/>
            </a:solidFill>
            <a:ln w="19050" algn="ctr">
              <a:noFill/>
              <a:miter lim="800000"/>
              <a:headEnd/>
              <a:tailEnd/>
            </a:ln>
          </p:spPr>
          <p:txBody>
            <a:bodyPr wrap="square" lIns="89120" tIns="89120" rIns="89120" bIns="89120" rtlCol="0" anchor="ctr"/>
            <a:lstStyle/>
            <a:p>
              <a:pPr algn="ctr">
                <a:lnSpc>
                  <a:spcPct val="106000"/>
                </a:lnSpc>
                <a:buFont typeface="Wingdings 2" pitchFamily="18" charset="2"/>
                <a:buNone/>
              </a:pPr>
              <a:endParaRPr lang="en-US" sz="1003">
                <a:solidFill>
                  <a:schemeClr val="tx2"/>
                </a:solidFill>
              </a:endParaRPr>
            </a:p>
          </p:txBody>
        </p:sp>
        <p:sp>
          <p:nvSpPr>
            <p:cNvPr id="7" name="TextBox 6"/>
            <p:cNvSpPr txBox="1"/>
            <p:nvPr/>
          </p:nvSpPr>
          <p:spPr>
            <a:xfrm>
              <a:off x="10601738" y="198783"/>
              <a:ext cx="1524197" cy="353068"/>
            </a:xfrm>
            <a:prstGeom prst="rect">
              <a:avLst/>
            </a:prstGeom>
            <a:noFill/>
          </p:spPr>
          <p:txBody>
            <a:bodyPr wrap="square" lIns="0" tIns="0" rIns="0" bIns="0" rtlCol="0">
              <a:spAutoFit/>
            </a:bodyPr>
            <a:lstStyle/>
            <a:p>
              <a:pPr>
                <a:spcBef>
                  <a:spcPts val="602"/>
                </a:spcBef>
                <a:buSzPct val="100000"/>
              </a:pPr>
              <a:r>
                <a:rPr lang="en-US" sz="900" i="1">
                  <a:solidFill>
                    <a:schemeClr val="tx2"/>
                  </a:solidFill>
                  <a:latin typeface="Arial" panose="020B0604020202020204" pitchFamily="34" charset="0"/>
                  <a:cs typeface="Arial" panose="020B0604020202020204" pitchFamily="34" charset="0"/>
                </a:rPr>
                <a:t>Primary reporting source</a:t>
              </a:r>
            </a:p>
            <a:p>
              <a:pPr>
                <a:spcBef>
                  <a:spcPts val="602"/>
                </a:spcBef>
                <a:buSzPct val="100000"/>
              </a:pPr>
              <a:r>
                <a:rPr lang="en-US" sz="900" i="1">
                  <a:solidFill>
                    <a:schemeClr val="tx2"/>
                  </a:solidFill>
                  <a:latin typeface="Arial" panose="020B0604020202020204" pitchFamily="34" charset="0"/>
                  <a:cs typeface="Arial" panose="020B0604020202020204" pitchFamily="34" charset="0"/>
                </a:rPr>
                <a:t>Secondary reporting source</a:t>
              </a:r>
            </a:p>
          </p:txBody>
        </p:sp>
        <p:sp>
          <p:nvSpPr>
            <p:cNvPr id="8" name="Rectangle 7"/>
            <p:cNvSpPr/>
            <p:nvPr/>
          </p:nvSpPr>
          <p:spPr bwMode="gray">
            <a:xfrm>
              <a:off x="9985515" y="404191"/>
              <a:ext cx="583096" cy="198782"/>
            </a:xfrm>
            <a:prstGeom prst="rect">
              <a:avLst/>
            </a:prstGeom>
            <a:solidFill>
              <a:srgbClr val="0083CA"/>
            </a:solidFill>
            <a:ln w="19050" algn="ctr">
              <a:noFill/>
              <a:miter lim="800000"/>
              <a:headEnd/>
              <a:tailEnd/>
            </a:ln>
          </p:spPr>
          <p:txBody>
            <a:bodyPr wrap="square" lIns="89120" tIns="89120" rIns="89120" bIns="89120" rtlCol="0" anchor="ctr"/>
            <a:lstStyle/>
            <a:p>
              <a:pPr algn="ctr">
                <a:lnSpc>
                  <a:spcPct val="106000"/>
                </a:lnSpc>
                <a:buFont typeface="Wingdings 2" pitchFamily="18" charset="2"/>
                <a:buNone/>
              </a:pPr>
              <a:endParaRPr lang="en-US" sz="1003">
                <a:solidFill>
                  <a:schemeClr val="tx2"/>
                </a:solidFill>
              </a:endParaRPr>
            </a:p>
          </p:txBody>
        </p:sp>
      </p:grpSp>
    </p:spTree>
    <p:extLst>
      <p:ext uri="{BB962C8B-B14F-4D97-AF65-F5344CB8AC3E}">
        <p14:creationId xmlns:p14="http://schemas.microsoft.com/office/powerpoint/2010/main" val="3332607393"/>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4">
            <a:extLst>
              <a:ext uri="{FF2B5EF4-FFF2-40B4-BE49-F238E27FC236}">
                <a16:creationId xmlns:a16="http://schemas.microsoft.com/office/drawing/2014/main" id="{25B8E9DB-CD57-4E99-85A9-C889D8E81E27}"/>
              </a:ext>
            </a:extLst>
          </p:cNvPr>
          <p:cNvSpPr/>
          <p:nvPr/>
        </p:nvSpPr>
        <p:spPr>
          <a:xfrm>
            <a:off x="4193315" y="1796329"/>
            <a:ext cx="3692769" cy="378655"/>
          </a:xfrm>
          <a:prstGeom prst="chevron">
            <a:avLst/>
          </a:prstGeom>
          <a:solidFill>
            <a:srgbClr val="75787B"/>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panose="020B0604020202020204"/>
                <a:ea typeface="+mn-ea"/>
                <a:cs typeface="Calibri"/>
              </a:rPr>
              <a:t>PAIN POINTS</a:t>
            </a:r>
            <a:endParaRPr kumimoji="0" lang="en-US" sz="1400" b="0" i="0" u="none" strike="noStrike" kern="0" cap="none" spc="0" normalizeH="0" baseline="0" noProof="0">
              <a:ln>
                <a:noFill/>
              </a:ln>
              <a:solidFill>
                <a:prstClr val="black"/>
              </a:solidFill>
              <a:effectLst/>
              <a:uLnTx/>
              <a:uFillTx/>
              <a:latin typeface="Arial" panose="020B0604020202020204"/>
              <a:ea typeface="+mn-ea"/>
              <a:cs typeface="Calibri"/>
            </a:endParaRPr>
          </a:p>
        </p:txBody>
      </p:sp>
      <p:sp>
        <p:nvSpPr>
          <p:cNvPr id="3" name="object 46">
            <a:extLst>
              <a:ext uri="{FF2B5EF4-FFF2-40B4-BE49-F238E27FC236}">
                <a16:creationId xmlns:a16="http://schemas.microsoft.com/office/drawing/2014/main" id="{E4EB0F8A-16CF-4C9B-BBC7-287A3E0981A5}"/>
              </a:ext>
            </a:extLst>
          </p:cNvPr>
          <p:cNvSpPr/>
          <p:nvPr/>
        </p:nvSpPr>
        <p:spPr>
          <a:xfrm>
            <a:off x="7765689" y="1796329"/>
            <a:ext cx="3692769" cy="378655"/>
          </a:xfrm>
          <a:prstGeom prst="chevron">
            <a:avLst/>
          </a:prstGeom>
          <a:solidFill>
            <a:srgbClr val="43B02A"/>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5" normalizeH="0" baseline="0" noProof="0">
                <a:ln>
                  <a:noFill/>
                </a:ln>
                <a:solidFill>
                  <a:prstClr val="white"/>
                </a:solidFill>
                <a:effectLst/>
                <a:uLnTx/>
                <a:uFillTx/>
                <a:latin typeface="Arial" panose="020B0604020202020204"/>
                <a:ea typeface="+mn-ea"/>
                <a:cs typeface="Calibri"/>
              </a:rPr>
              <a:t>NARRATIVE REPORTING SOLUTION</a:t>
            </a:r>
            <a:endParaRPr kumimoji="0" lang="en-US" sz="1400" b="0" i="0" u="none" strike="noStrike" kern="1200" cap="none" spc="0" normalizeH="0" baseline="0" noProof="0">
              <a:ln>
                <a:noFill/>
              </a:ln>
              <a:solidFill>
                <a:prstClr val="white"/>
              </a:solidFill>
              <a:effectLst/>
              <a:uLnTx/>
              <a:uFillTx/>
              <a:latin typeface="Arial" panose="020B0604020202020204"/>
              <a:ea typeface="+mn-ea"/>
              <a:cs typeface="Calibri"/>
            </a:endParaRPr>
          </a:p>
        </p:txBody>
      </p:sp>
      <p:sp>
        <p:nvSpPr>
          <p:cNvPr id="4" name="object 48">
            <a:extLst>
              <a:ext uri="{FF2B5EF4-FFF2-40B4-BE49-F238E27FC236}">
                <a16:creationId xmlns:a16="http://schemas.microsoft.com/office/drawing/2014/main" id="{D5DAD873-A1E8-4662-82DD-515772560F37}"/>
              </a:ext>
            </a:extLst>
          </p:cNvPr>
          <p:cNvSpPr/>
          <p:nvPr/>
        </p:nvSpPr>
        <p:spPr>
          <a:xfrm>
            <a:off x="620940" y="1796329"/>
            <a:ext cx="3692769" cy="378655"/>
          </a:xfrm>
          <a:prstGeom prst="chevron">
            <a:avLst/>
          </a:prstGeom>
          <a:solidFill>
            <a:srgbClr val="62B5E5"/>
          </a:solidFill>
        </p:spPr>
        <p:txBody>
          <a:bodyPr wrap="square" lIns="105508" tIns="0" rIns="0" b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Arial" panose="020B0604020202020204"/>
                <a:ea typeface="+mn-ea"/>
                <a:cs typeface="Calibri"/>
              </a:rPr>
              <a:t>BUSINESS CHALLANGE</a:t>
            </a:r>
            <a:endParaRPr kumimoji="0" lang="en-US" sz="1400" b="0" i="0" u="none" strike="noStrike" kern="1200" cap="none" spc="0" normalizeH="0" baseline="0" noProof="0">
              <a:ln>
                <a:noFill/>
              </a:ln>
              <a:solidFill>
                <a:prstClr val="black"/>
              </a:solidFill>
              <a:effectLst/>
              <a:uLnTx/>
              <a:uFillTx/>
              <a:latin typeface="Arial" panose="020B0604020202020204"/>
              <a:ea typeface="+mn-ea"/>
              <a:cs typeface="Calibri"/>
            </a:endParaRPr>
          </a:p>
        </p:txBody>
      </p:sp>
      <p:grpSp>
        <p:nvGrpSpPr>
          <p:cNvPr id="5" name="Group 412">
            <a:extLst>
              <a:ext uri="{FF2B5EF4-FFF2-40B4-BE49-F238E27FC236}">
                <a16:creationId xmlns:a16="http://schemas.microsoft.com/office/drawing/2014/main" id="{013BF50C-A66F-40CB-BD21-1C60C6065C9F}"/>
              </a:ext>
            </a:extLst>
          </p:cNvPr>
          <p:cNvGrpSpPr>
            <a:grpSpLocks noChangeAspect="1"/>
          </p:cNvGrpSpPr>
          <p:nvPr/>
        </p:nvGrpSpPr>
        <p:grpSpPr bwMode="auto">
          <a:xfrm>
            <a:off x="605839" y="2399020"/>
            <a:ext cx="424190" cy="424190"/>
            <a:chOff x="2297" y="1592"/>
            <a:chExt cx="340" cy="340"/>
          </a:xfrm>
          <a:solidFill>
            <a:srgbClr val="0097A9"/>
          </a:solidFill>
        </p:grpSpPr>
        <p:sp>
          <p:nvSpPr>
            <p:cNvPr id="6" name="Freeform 54">
              <a:extLst>
                <a:ext uri="{FF2B5EF4-FFF2-40B4-BE49-F238E27FC236}">
                  <a16:creationId xmlns:a16="http://schemas.microsoft.com/office/drawing/2014/main" id="{D36F8C2E-310E-4FA6-88D8-9CEBC3115CB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23" b="0" i="0" u="none" strike="noStrike" kern="0" cap="none" spc="0" normalizeH="0" baseline="0" noProof="0">
                <a:ln>
                  <a:noFill/>
                </a:ln>
                <a:solidFill>
                  <a:prstClr val="black"/>
                </a:solidFill>
                <a:effectLst/>
                <a:uLnTx/>
                <a:uFillTx/>
                <a:latin typeface="Open Sans"/>
                <a:ea typeface="+mn-ea"/>
                <a:cs typeface="+mn-cs"/>
              </a:endParaRPr>
            </a:p>
          </p:txBody>
        </p:sp>
        <p:sp>
          <p:nvSpPr>
            <p:cNvPr id="7" name="Freeform 55">
              <a:extLst>
                <a:ext uri="{FF2B5EF4-FFF2-40B4-BE49-F238E27FC236}">
                  <a16:creationId xmlns:a16="http://schemas.microsoft.com/office/drawing/2014/main" id="{96A66C0B-9651-43F0-A979-8521B235007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solidFill>
              <a:srgbClr val="00A3E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923" b="0" i="0" u="none" strike="noStrike" kern="0" cap="none" spc="0" normalizeH="0" baseline="0" noProof="0">
                <a:ln>
                  <a:noFill/>
                </a:ln>
                <a:solidFill>
                  <a:prstClr val="black"/>
                </a:solidFill>
                <a:effectLst/>
                <a:uLnTx/>
                <a:uFillTx/>
                <a:latin typeface="Open Sans"/>
                <a:ea typeface="+mn-ea"/>
                <a:cs typeface="+mn-cs"/>
              </a:endParaRPr>
            </a:p>
          </p:txBody>
        </p:sp>
      </p:grpSp>
      <p:sp>
        <p:nvSpPr>
          <p:cNvPr id="8" name="object 50">
            <a:extLst>
              <a:ext uri="{FF2B5EF4-FFF2-40B4-BE49-F238E27FC236}">
                <a16:creationId xmlns:a16="http://schemas.microsoft.com/office/drawing/2014/main" id="{920C155E-7D88-4897-BBC9-CDD50351B373}"/>
              </a:ext>
            </a:extLst>
          </p:cNvPr>
          <p:cNvSpPr txBox="1"/>
          <p:nvPr/>
        </p:nvSpPr>
        <p:spPr>
          <a:xfrm>
            <a:off x="1204961" y="2493682"/>
            <a:ext cx="2666622" cy="216043"/>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Version Control</a:t>
            </a:r>
            <a:endParaRPr kumimoji="0" sz="1400" b="0"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endParaRPr>
          </a:p>
        </p:txBody>
      </p:sp>
      <p:sp>
        <p:nvSpPr>
          <p:cNvPr id="9" name="object 4">
            <a:extLst>
              <a:ext uri="{FF2B5EF4-FFF2-40B4-BE49-F238E27FC236}">
                <a16:creationId xmlns:a16="http://schemas.microsoft.com/office/drawing/2014/main" id="{9E62B595-3A83-4BC7-854E-80BF180808E3}"/>
              </a:ext>
            </a:extLst>
          </p:cNvPr>
          <p:cNvSpPr txBox="1">
            <a:spLocks/>
          </p:cNvSpPr>
          <p:nvPr/>
        </p:nvSpPr>
        <p:spPr bwMode="gray">
          <a:xfrm>
            <a:off x="620940" y="653077"/>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034971"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43"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Why Narrative Reporting?</a:t>
            </a:r>
          </a:p>
        </p:txBody>
      </p:sp>
      <p:sp>
        <p:nvSpPr>
          <p:cNvPr id="10" name="Text Placeholder 3">
            <a:extLst>
              <a:ext uri="{FF2B5EF4-FFF2-40B4-BE49-F238E27FC236}">
                <a16:creationId xmlns:a16="http://schemas.microsoft.com/office/drawing/2014/main" id="{63DF7E59-1077-46A4-BB3E-7094DFB0D6D3}"/>
              </a:ext>
            </a:extLst>
          </p:cNvPr>
          <p:cNvSpPr txBox="1">
            <a:spLocks/>
          </p:cNvSpPr>
          <p:nvPr/>
        </p:nvSpPr>
        <p:spPr>
          <a:xfrm>
            <a:off x="172586" y="1089240"/>
            <a:ext cx="11568942" cy="498102"/>
          </a:xfrm>
          <a:prstGeom prst="rect">
            <a:avLst/>
          </a:prstGeom>
        </p:spPr>
        <p:txBody>
          <a:bodyPr/>
          <a:lstStyle>
            <a:lvl1pPr marL="0" indent="0" algn="l" rtl="0" fontAlgn="base">
              <a:spcBef>
                <a:spcPct val="0"/>
              </a:spcBef>
              <a:spcAft>
                <a:spcPct val="0"/>
              </a:spcAft>
              <a:buClr>
                <a:schemeClr val="accent1"/>
              </a:buClr>
              <a:buSzPct val="120000"/>
              <a:buFont typeface="Times" pitchFamily="18" charset="0"/>
              <a:buNone/>
              <a:defRPr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48"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75116" indent="-365669" algn="l" rtl="0" fontAlgn="base">
              <a:spcBef>
                <a:spcPct val="0"/>
              </a:spcBef>
              <a:spcAft>
                <a:spcPct val="0"/>
              </a:spcAft>
              <a:buClr>
                <a:schemeClr val="accent1"/>
              </a:buClr>
              <a:buFont typeface="Times" pitchFamily="18"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40785" indent="-365669" algn="l" rtl="0" fontAlgn="base">
              <a:spcBef>
                <a:spcPct val="0"/>
              </a:spcBef>
              <a:spcAft>
                <a:spcPct val="0"/>
              </a:spcAft>
              <a:buClr>
                <a:schemeClr val="accent1"/>
              </a:buClr>
              <a:buFont typeface="Estrangelo Edessa" panose="03080600000000000000" pitchFamily="66"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706453"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742514" indent="-298376" algn="l" rtl="0" fontAlgn="base">
              <a:spcBef>
                <a:spcPct val="0"/>
              </a:spcBef>
              <a:spcAft>
                <a:spcPct val="0"/>
              </a:spcAft>
              <a:buChar char="»"/>
              <a:defRPr sz="2666">
                <a:solidFill>
                  <a:schemeClr val="tx1"/>
                </a:solidFill>
                <a:latin typeface="+mn-lt"/>
              </a:defRPr>
            </a:lvl6pPr>
            <a:lvl7pPr marL="3351962" indent="-298376" algn="l" rtl="0" fontAlgn="base">
              <a:spcBef>
                <a:spcPct val="0"/>
              </a:spcBef>
              <a:spcAft>
                <a:spcPct val="0"/>
              </a:spcAft>
              <a:buChar char="»"/>
              <a:defRPr sz="2666">
                <a:solidFill>
                  <a:schemeClr val="tx1"/>
                </a:solidFill>
                <a:latin typeface="+mn-lt"/>
              </a:defRPr>
            </a:lvl7pPr>
            <a:lvl8pPr marL="3961409" indent="-298376" algn="l" rtl="0" fontAlgn="base">
              <a:spcBef>
                <a:spcPct val="0"/>
              </a:spcBef>
              <a:spcAft>
                <a:spcPct val="0"/>
              </a:spcAft>
              <a:buChar char="»"/>
              <a:defRPr sz="2666">
                <a:solidFill>
                  <a:schemeClr val="tx1"/>
                </a:solidFill>
                <a:latin typeface="+mn-lt"/>
              </a:defRPr>
            </a:lvl8pPr>
            <a:lvl9pPr marL="4570857" indent="-298376" algn="l" rtl="0" fontAlgn="base">
              <a:spcBef>
                <a:spcPct val="0"/>
              </a:spcBef>
              <a:spcAft>
                <a:spcPct val="0"/>
              </a:spcAft>
              <a:buChar char="»"/>
              <a:defRPr sz="2666">
                <a:solidFill>
                  <a:schemeClr val="tx1"/>
                </a:solidFill>
                <a:latin typeface="+mn-lt"/>
              </a:defRPr>
            </a:lvl9pPr>
          </a:lstStyle>
          <a:p>
            <a:pPr marL="342900" marR="353695" lvl="0" indent="0" algn="l" defTabSz="914400" rtl="0" eaLnBrk="1" fontAlgn="base" latinLnBrk="0" hangingPunct="1">
              <a:lnSpc>
                <a:spcPct val="100000"/>
              </a:lnSpc>
              <a:spcBef>
                <a:spcPts val="105"/>
              </a:spcBef>
              <a:spcAft>
                <a:spcPct val="0"/>
              </a:spcAft>
              <a:buClr>
                <a:srgbClr val="F3753F"/>
              </a:buClr>
              <a:buSzPct val="120000"/>
              <a:buFont typeface="Times" pitchFamily="18" charset="0"/>
              <a:buNone/>
              <a:tabLst/>
              <a:defRPr/>
            </a:pPr>
            <a:r>
              <a:rPr kumimoji="0" lang="en-US" sz="1400" b="0" i="0" u="none" strike="noStrike" kern="1200" cap="none" spc="-5"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Narrative reporting provides </a:t>
            </a:r>
            <a:r>
              <a:rPr kumimoji="0" lang="en-US" sz="1400" b="0" i="0" u="none" strike="noStrike" kern="1200" cap="none" spc="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 </a:t>
            </a:r>
            <a:r>
              <a:rPr kumimoji="0" lang="en-US" sz="1400" b="0" i="0" u="none" strike="noStrike" kern="1200" cap="none" spc="-1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secure, collaborative, </a:t>
            </a:r>
            <a:r>
              <a:rPr kumimoji="0" lang="en-US" sz="1400" b="0" i="0" u="none" strike="noStrike" kern="1200" cap="none" spc="-5"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and process-driven </a:t>
            </a:r>
            <a:r>
              <a:rPr kumimoji="0" lang="en-US" sz="1400" b="0" i="0" u="none" strike="noStrike" kern="1200" cap="none" spc="-1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approach that e</a:t>
            </a:r>
            <a:r>
              <a:rPr kumimoji="0" lang="en-US" sz="1400" b="0" i="0" u="none" strike="noStrike" kern="1200" cap="none" spc="0" normalizeH="0" baseline="0" noProof="0">
                <a:ln>
                  <a:noFill/>
                </a:ln>
                <a:solidFill>
                  <a:srgbClr val="6B767D">
                    <a:lumMod val="75000"/>
                  </a:srgbClr>
                </a:solidFill>
                <a:effectLst/>
                <a:uLnTx/>
                <a:uFillTx/>
                <a:latin typeface="Arial" panose="020B0604020202020204"/>
                <a:ea typeface="Open Sans" panose="020B0606030504020204" pitchFamily="34" charset="0"/>
                <a:cs typeface="Calibri"/>
              </a:rPr>
              <a:t>nables to manage the lifecycle of deliverables from information gathering, review and presenting to stakeholders.</a:t>
            </a:r>
          </a:p>
        </p:txBody>
      </p:sp>
      <p:sp>
        <p:nvSpPr>
          <p:cNvPr id="11" name="Freeform 109">
            <a:extLst>
              <a:ext uri="{FF2B5EF4-FFF2-40B4-BE49-F238E27FC236}">
                <a16:creationId xmlns:a16="http://schemas.microsoft.com/office/drawing/2014/main" id="{932CA3DC-180B-4357-A375-D80336F6A51F}"/>
              </a:ext>
            </a:extLst>
          </p:cNvPr>
          <p:cNvSpPr>
            <a:spLocks noChangeAspect="1" noEditPoints="1"/>
          </p:cNvSpPr>
          <p:nvPr/>
        </p:nvSpPr>
        <p:spPr bwMode="auto">
          <a:xfrm>
            <a:off x="604235" y="3207248"/>
            <a:ext cx="425793" cy="425793"/>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2" name="object 50">
            <a:extLst>
              <a:ext uri="{FF2B5EF4-FFF2-40B4-BE49-F238E27FC236}">
                <a16:creationId xmlns:a16="http://schemas.microsoft.com/office/drawing/2014/main" id="{3B215441-CD77-4064-9F79-9E782D1B78FE}"/>
              </a:ext>
            </a:extLst>
          </p:cNvPr>
          <p:cNvSpPr txBox="1"/>
          <p:nvPr/>
        </p:nvSpPr>
        <p:spPr>
          <a:xfrm>
            <a:off x="1204962" y="3312809"/>
            <a:ext cx="2485495" cy="216043"/>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Workflow Management</a:t>
            </a:r>
            <a:endParaRPr kumimoji="0" lang="en-US" sz="1400" b="0"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endParaRPr>
          </a:p>
        </p:txBody>
      </p:sp>
      <p:sp>
        <p:nvSpPr>
          <p:cNvPr id="13" name="Freeform 272">
            <a:extLst>
              <a:ext uri="{FF2B5EF4-FFF2-40B4-BE49-F238E27FC236}">
                <a16:creationId xmlns:a16="http://schemas.microsoft.com/office/drawing/2014/main" id="{40E2BF0F-C372-40B0-96D8-29D2139C15CF}"/>
              </a:ext>
            </a:extLst>
          </p:cNvPr>
          <p:cNvSpPr>
            <a:spLocks noChangeAspect="1" noEditPoints="1"/>
          </p:cNvSpPr>
          <p:nvPr/>
        </p:nvSpPr>
        <p:spPr bwMode="auto">
          <a:xfrm>
            <a:off x="608280" y="4016876"/>
            <a:ext cx="426549" cy="426549"/>
          </a:xfrm>
          <a:custGeom>
            <a:avLst/>
            <a:gdLst>
              <a:gd name="T0" fmla="*/ 160 w 512"/>
              <a:gd name="T1" fmla="*/ 245 h 512"/>
              <a:gd name="T2" fmla="*/ 181 w 512"/>
              <a:gd name="T3" fmla="*/ 224 h 512"/>
              <a:gd name="T4" fmla="*/ 202 w 512"/>
              <a:gd name="T5" fmla="*/ 245 h 512"/>
              <a:gd name="T6" fmla="*/ 181 w 512"/>
              <a:gd name="T7" fmla="*/ 266 h 512"/>
              <a:gd name="T8" fmla="*/ 160 w 512"/>
              <a:gd name="T9" fmla="*/ 24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38 w 512"/>
              <a:gd name="T21" fmla="*/ 245 h 512"/>
              <a:gd name="T22" fmla="*/ 181 w 512"/>
              <a:gd name="T23" fmla="*/ 288 h 512"/>
              <a:gd name="T24" fmla="*/ 224 w 512"/>
              <a:gd name="T25" fmla="*/ 245 h 512"/>
              <a:gd name="T26" fmla="*/ 181 w 512"/>
              <a:gd name="T27" fmla="*/ 202 h 512"/>
              <a:gd name="T28" fmla="*/ 138 w 512"/>
              <a:gd name="T29" fmla="*/ 245 h 512"/>
              <a:gd name="T30" fmla="*/ 256 w 512"/>
              <a:gd name="T31" fmla="*/ 320 h 512"/>
              <a:gd name="T32" fmla="*/ 245 w 512"/>
              <a:gd name="T33" fmla="*/ 309 h 512"/>
              <a:gd name="T34" fmla="*/ 117 w 512"/>
              <a:gd name="T35" fmla="*/ 309 h 512"/>
              <a:gd name="T36" fmla="*/ 106 w 512"/>
              <a:gd name="T37" fmla="*/ 320 h 512"/>
              <a:gd name="T38" fmla="*/ 106 w 512"/>
              <a:gd name="T39" fmla="*/ 352 h 512"/>
              <a:gd name="T40" fmla="*/ 117 w 512"/>
              <a:gd name="T41" fmla="*/ 362 h 512"/>
              <a:gd name="T42" fmla="*/ 128 w 512"/>
              <a:gd name="T43" fmla="*/ 352 h 512"/>
              <a:gd name="T44" fmla="*/ 128 w 512"/>
              <a:gd name="T45" fmla="*/ 330 h 512"/>
              <a:gd name="T46" fmla="*/ 234 w 512"/>
              <a:gd name="T47" fmla="*/ 330 h 512"/>
              <a:gd name="T48" fmla="*/ 234 w 512"/>
              <a:gd name="T49" fmla="*/ 352 h 512"/>
              <a:gd name="T50" fmla="*/ 245 w 512"/>
              <a:gd name="T51" fmla="*/ 362 h 512"/>
              <a:gd name="T52" fmla="*/ 256 w 512"/>
              <a:gd name="T53" fmla="*/ 352 h 512"/>
              <a:gd name="T54" fmla="*/ 256 w 512"/>
              <a:gd name="T55" fmla="*/ 320 h 512"/>
              <a:gd name="T56" fmla="*/ 288 w 512"/>
              <a:gd name="T57" fmla="*/ 244 h 512"/>
              <a:gd name="T58" fmla="*/ 277 w 512"/>
              <a:gd name="T59" fmla="*/ 215 h 512"/>
              <a:gd name="T60" fmla="*/ 262 w 512"/>
              <a:gd name="T61" fmla="*/ 215 h 512"/>
              <a:gd name="T62" fmla="*/ 261 w 512"/>
              <a:gd name="T63" fmla="*/ 230 h 512"/>
              <a:gd name="T64" fmla="*/ 267 w 512"/>
              <a:gd name="T65" fmla="*/ 244 h 512"/>
              <a:gd name="T66" fmla="*/ 261 w 512"/>
              <a:gd name="T67" fmla="*/ 258 h 512"/>
              <a:gd name="T68" fmla="*/ 262 w 512"/>
              <a:gd name="T69" fmla="*/ 274 h 512"/>
              <a:gd name="T70" fmla="*/ 269 w 512"/>
              <a:gd name="T71" fmla="*/ 276 h 512"/>
              <a:gd name="T72" fmla="*/ 277 w 512"/>
              <a:gd name="T73" fmla="*/ 273 h 512"/>
              <a:gd name="T74" fmla="*/ 288 w 512"/>
              <a:gd name="T75" fmla="*/ 244 h 512"/>
              <a:gd name="T76" fmla="*/ 345 w 512"/>
              <a:gd name="T77" fmla="*/ 244 h 512"/>
              <a:gd name="T78" fmla="*/ 310 w 512"/>
              <a:gd name="T79" fmla="*/ 172 h 512"/>
              <a:gd name="T80" fmla="*/ 295 w 512"/>
              <a:gd name="T81" fmla="*/ 173 h 512"/>
              <a:gd name="T82" fmla="*/ 296 w 512"/>
              <a:gd name="T83" fmla="*/ 188 h 512"/>
              <a:gd name="T84" fmla="*/ 323 w 512"/>
              <a:gd name="T85" fmla="*/ 244 h 512"/>
              <a:gd name="T86" fmla="*/ 296 w 512"/>
              <a:gd name="T87" fmla="*/ 301 h 512"/>
              <a:gd name="T88" fmla="*/ 295 w 512"/>
              <a:gd name="T89" fmla="*/ 316 h 512"/>
              <a:gd name="T90" fmla="*/ 303 w 512"/>
              <a:gd name="T91" fmla="*/ 319 h 512"/>
              <a:gd name="T92" fmla="*/ 310 w 512"/>
              <a:gd name="T93" fmla="*/ 317 h 512"/>
              <a:gd name="T94" fmla="*/ 345 w 512"/>
              <a:gd name="T95" fmla="*/ 244 h 512"/>
              <a:gd name="T96" fmla="*/ 401 w 512"/>
              <a:gd name="T97" fmla="*/ 244 h 512"/>
              <a:gd name="T98" fmla="*/ 344 w 512"/>
              <a:gd name="T99" fmla="*/ 128 h 512"/>
              <a:gd name="T100" fmla="*/ 329 w 512"/>
              <a:gd name="T101" fmla="*/ 130 h 512"/>
              <a:gd name="T102" fmla="*/ 331 w 512"/>
              <a:gd name="T103" fmla="*/ 145 h 512"/>
              <a:gd name="T104" fmla="*/ 380 w 512"/>
              <a:gd name="T105" fmla="*/ 244 h 512"/>
              <a:gd name="T106" fmla="*/ 331 w 512"/>
              <a:gd name="T107" fmla="*/ 343 h 512"/>
              <a:gd name="T108" fmla="*/ 329 w 512"/>
              <a:gd name="T109" fmla="*/ 358 h 512"/>
              <a:gd name="T110" fmla="*/ 337 w 512"/>
              <a:gd name="T111" fmla="*/ 362 h 512"/>
              <a:gd name="T112" fmla="*/ 344 w 512"/>
              <a:gd name="T113" fmla="*/ 360 h 512"/>
              <a:gd name="T114" fmla="*/ 401 w 512"/>
              <a:gd name="T115" fmla="*/ 2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60" y="245"/>
                </a:moveTo>
                <a:cubicBezTo>
                  <a:pt x="160" y="233"/>
                  <a:pt x="169" y="224"/>
                  <a:pt x="181" y="224"/>
                </a:cubicBezTo>
                <a:cubicBezTo>
                  <a:pt x="193" y="224"/>
                  <a:pt x="202" y="233"/>
                  <a:pt x="202" y="245"/>
                </a:cubicBezTo>
                <a:cubicBezTo>
                  <a:pt x="202" y="257"/>
                  <a:pt x="193" y="266"/>
                  <a:pt x="181" y="266"/>
                </a:cubicBezTo>
                <a:cubicBezTo>
                  <a:pt x="169" y="266"/>
                  <a:pt x="160" y="257"/>
                  <a:pt x="160"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38" y="245"/>
                </a:moveTo>
                <a:cubicBezTo>
                  <a:pt x="138" y="269"/>
                  <a:pt x="157" y="288"/>
                  <a:pt x="181" y="288"/>
                </a:cubicBezTo>
                <a:cubicBezTo>
                  <a:pt x="205" y="288"/>
                  <a:pt x="224" y="269"/>
                  <a:pt x="224" y="245"/>
                </a:cubicBezTo>
                <a:cubicBezTo>
                  <a:pt x="224" y="221"/>
                  <a:pt x="205" y="202"/>
                  <a:pt x="181" y="202"/>
                </a:cubicBezTo>
                <a:cubicBezTo>
                  <a:pt x="157" y="202"/>
                  <a:pt x="138" y="221"/>
                  <a:pt x="138" y="245"/>
                </a:cubicBezTo>
                <a:close/>
                <a:moveTo>
                  <a:pt x="256" y="320"/>
                </a:moveTo>
                <a:cubicBezTo>
                  <a:pt x="256" y="314"/>
                  <a:pt x="251" y="309"/>
                  <a:pt x="245" y="309"/>
                </a:cubicBezTo>
                <a:cubicBezTo>
                  <a:pt x="117" y="309"/>
                  <a:pt x="117" y="309"/>
                  <a:pt x="117" y="309"/>
                </a:cubicBezTo>
                <a:cubicBezTo>
                  <a:pt x="111" y="309"/>
                  <a:pt x="106" y="314"/>
                  <a:pt x="106" y="320"/>
                </a:cubicBezTo>
                <a:cubicBezTo>
                  <a:pt x="106" y="352"/>
                  <a:pt x="106" y="352"/>
                  <a:pt x="106" y="352"/>
                </a:cubicBezTo>
                <a:cubicBezTo>
                  <a:pt x="106" y="358"/>
                  <a:pt x="111" y="362"/>
                  <a:pt x="117" y="362"/>
                </a:cubicBezTo>
                <a:cubicBezTo>
                  <a:pt x="123" y="362"/>
                  <a:pt x="128" y="358"/>
                  <a:pt x="128" y="352"/>
                </a:cubicBezTo>
                <a:cubicBezTo>
                  <a:pt x="128" y="330"/>
                  <a:pt x="128" y="330"/>
                  <a:pt x="128" y="330"/>
                </a:cubicBezTo>
                <a:cubicBezTo>
                  <a:pt x="234" y="330"/>
                  <a:pt x="234" y="330"/>
                  <a:pt x="234" y="330"/>
                </a:cubicBezTo>
                <a:cubicBezTo>
                  <a:pt x="234" y="352"/>
                  <a:pt x="234" y="352"/>
                  <a:pt x="234" y="352"/>
                </a:cubicBezTo>
                <a:cubicBezTo>
                  <a:pt x="234" y="358"/>
                  <a:pt x="239" y="362"/>
                  <a:pt x="245" y="362"/>
                </a:cubicBezTo>
                <a:cubicBezTo>
                  <a:pt x="251" y="362"/>
                  <a:pt x="256" y="358"/>
                  <a:pt x="256" y="352"/>
                </a:cubicBezTo>
                <a:lnTo>
                  <a:pt x="256" y="320"/>
                </a:lnTo>
                <a:close/>
                <a:moveTo>
                  <a:pt x="288" y="244"/>
                </a:moveTo>
                <a:cubicBezTo>
                  <a:pt x="288" y="234"/>
                  <a:pt x="284" y="223"/>
                  <a:pt x="277" y="215"/>
                </a:cubicBezTo>
                <a:cubicBezTo>
                  <a:pt x="273" y="211"/>
                  <a:pt x="266" y="211"/>
                  <a:pt x="262" y="215"/>
                </a:cubicBezTo>
                <a:cubicBezTo>
                  <a:pt x="257" y="219"/>
                  <a:pt x="257" y="226"/>
                  <a:pt x="261" y="230"/>
                </a:cubicBezTo>
                <a:cubicBezTo>
                  <a:pt x="265" y="234"/>
                  <a:pt x="267" y="239"/>
                  <a:pt x="267" y="244"/>
                </a:cubicBezTo>
                <a:cubicBezTo>
                  <a:pt x="267" y="249"/>
                  <a:pt x="265" y="255"/>
                  <a:pt x="261" y="258"/>
                </a:cubicBezTo>
                <a:cubicBezTo>
                  <a:pt x="257" y="263"/>
                  <a:pt x="257" y="269"/>
                  <a:pt x="262" y="274"/>
                </a:cubicBezTo>
                <a:cubicBezTo>
                  <a:pt x="264" y="275"/>
                  <a:pt x="266" y="276"/>
                  <a:pt x="269" y="276"/>
                </a:cubicBezTo>
                <a:cubicBezTo>
                  <a:pt x="272" y="276"/>
                  <a:pt x="275" y="275"/>
                  <a:pt x="277" y="273"/>
                </a:cubicBezTo>
                <a:cubicBezTo>
                  <a:pt x="284" y="265"/>
                  <a:pt x="288" y="255"/>
                  <a:pt x="288" y="244"/>
                </a:cubicBezTo>
                <a:close/>
                <a:moveTo>
                  <a:pt x="345" y="244"/>
                </a:moveTo>
                <a:cubicBezTo>
                  <a:pt x="345" y="216"/>
                  <a:pt x="332" y="190"/>
                  <a:pt x="310" y="172"/>
                </a:cubicBezTo>
                <a:cubicBezTo>
                  <a:pt x="306" y="168"/>
                  <a:pt x="299" y="168"/>
                  <a:pt x="295" y="173"/>
                </a:cubicBezTo>
                <a:cubicBezTo>
                  <a:pt x="291" y="177"/>
                  <a:pt x="292" y="184"/>
                  <a:pt x="296" y="188"/>
                </a:cubicBezTo>
                <a:cubicBezTo>
                  <a:pt x="313" y="202"/>
                  <a:pt x="323" y="223"/>
                  <a:pt x="323" y="244"/>
                </a:cubicBezTo>
                <a:cubicBezTo>
                  <a:pt x="323" y="266"/>
                  <a:pt x="313" y="286"/>
                  <a:pt x="296" y="301"/>
                </a:cubicBezTo>
                <a:cubicBezTo>
                  <a:pt x="292" y="304"/>
                  <a:pt x="291" y="311"/>
                  <a:pt x="295" y="316"/>
                </a:cubicBezTo>
                <a:cubicBezTo>
                  <a:pt x="297" y="318"/>
                  <a:pt x="300" y="319"/>
                  <a:pt x="303" y="319"/>
                </a:cubicBezTo>
                <a:cubicBezTo>
                  <a:pt x="306" y="319"/>
                  <a:pt x="308" y="319"/>
                  <a:pt x="310" y="317"/>
                </a:cubicBezTo>
                <a:cubicBezTo>
                  <a:pt x="332" y="299"/>
                  <a:pt x="345" y="272"/>
                  <a:pt x="345" y="244"/>
                </a:cubicBezTo>
                <a:close/>
                <a:moveTo>
                  <a:pt x="401" y="244"/>
                </a:moveTo>
                <a:cubicBezTo>
                  <a:pt x="401" y="199"/>
                  <a:pt x="380" y="157"/>
                  <a:pt x="344" y="128"/>
                </a:cubicBezTo>
                <a:cubicBezTo>
                  <a:pt x="339" y="125"/>
                  <a:pt x="333" y="126"/>
                  <a:pt x="329" y="130"/>
                </a:cubicBezTo>
                <a:cubicBezTo>
                  <a:pt x="325" y="135"/>
                  <a:pt x="326" y="142"/>
                  <a:pt x="331" y="145"/>
                </a:cubicBezTo>
                <a:cubicBezTo>
                  <a:pt x="362" y="170"/>
                  <a:pt x="380" y="206"/>
                  <a:pt x="380" y="244"/>
                </a:cubicBezTo>
                <a:cubicBezTo>
                  <a:pt x="380" y="283"/>
                  <a:pt x="362" y="319"/>
                  <a:pt x="331" y="343"/>
                </a:cubicBezTo>
                <a:cubicBezTo>
                  <a:pt x="326" y="347"/>
                  <a:pt x="325" y="354"/>
                  <a:pt x="329" y="358"/>
                </a:cubicBezTo>
                <a:cubicBezTo>
                  <a:pt x="331" y="361"/>
                  <a:pt x="334" y="362"/>
                  <a:pt x="337" y="362"/>
                </a:cubicBezTo>
                <a:cubicBezTo>
                  <a:pt x="340" y="362"/>
                  <a:pt x="342" y="362"/>
                  <a:pt x="344" y="360"/>
                </a:cubicBezTo>
                <a:cubicBezTo>
                  <a:pt x="380" y="331"/>
                  <a:pt x="401" y="289"/>
                  <a:pt x="401" y="244"/>
                </a:cubicBez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4" name="object 50">
            <a:extLst>
              <a:ext uri="{FF2B5EF4-FFF2-40B4-BE49-F238E27FC236}">
                <a16:creationId xmlns:a16="http://schemas.microsoft.com/office/drawing/2014/main" id="{775993C5-E94F-419F-9BBD-A755AF6EBB9C}"/>
              </a:ext>
            </a:extLst>
          </p:cNvPr>
          <p:cNvSpPr txBox="1"/>
          <p:nvPr/>
        </p:nvSpPr>
        <p:spPr>
          <a:xfrm>
            <a:off x="1204962" y="4056207"/>
            <a:ext cx="2485495" cy="433667"/>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Document Update Coordination</a:t>
            </a:r>
          </a:p>
        </p:txBody>
      </p:sp>
      <p:sp>
        <p:nvSpPr>
          <p:cNvPr id="15" name="Freeform 364">
            <a:extLst>
              <a:ext uri="{FF2B5EF4-FFF2-40B4-BE49-F238E27FC236}">
                <a16:creationId xmlns:a16="http://schemas.microsoft.com/office/drawing/2014/main" id="{5366C63A-1CF6-4590-A774-FDACD1EECD69}"/>
              </a:ext>
            </a:extLst>
          </p:cNvPr>
          <p:cNvSpPr>
            <a:spLocks noChangeAspect="1" noEditPoints="1"/>
          </p:cNvSpPr>
          <p:nvPr/>
        </p:nvSpPr>
        <p:spPr bwMode="auto">
          <a:xfrm>
            <a:off x="607654" y="4819143"/>
            <a:ext cx="425843" cy="424595"/>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6" name="object 50">
            <a:extLst>
              <a:ext uri="{FF2B5EF4-FFF2-40B4-BE49-F238E27FC236}">
                <a16:creationId xmlns:a16="http://schemas.microsoft.com/office/drawing/2014/main" id="{FF9006B2-7192-4921-9070-97365FBBE3E7}"/>
              </a:ext>
            </a:extLst>
          </p:cNvPr>
          <p:cNvSpPr txBox="1"/>
          <p:nvPr/>
        </p:nvSpPr>
        <p:spPr>
          <a:xfrm>
            <a:off x="1204962" y="4842010"/>
            <a:ext cx="2485495" cy="433667"/>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Dynamic Data and Graph Updates</a:t>
            </a:r>
          </a:p>
        </p:txBody>
      </p:sp>
      <p:sp>
        <p:nvSpPr>
          <p:cNvPr id="17" name="Freeform 254">
            <a:extLst>
              <a:ext uri="{FF2B5EF4-FFF2-40B4-BE49-F238E27FC236}">
                <a16:creationId xmlns:a16="http://schemas.microsoft.com/office/drawing/2014/main" id="{83C9E3E4-83CA-43F1-ACBF-58C1C32889A1}"/>
              </a:ext>
            </a:extLst>
          </p:cNvPr>
          <p:cNvSpPr>
            <a:spLocks noChangeAspect="1" noEditPoints="1"/>
          </p:cNvSpPr>
          <p:nvPr/>
        </p:nvSpPr>
        <p:spPr bwMode="auto">
          <a:xfrm>
            <a:off x="607654" y="5619458"/>
            <a:ext cx="427803" cy="426549"/>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218 w 512"/>
              <a:gd name="T15" fmla="*/ 352 h 512"/>
              <a:gd name="T16" fmla="*/ 168 w 512"/>
              <a:gd name="T17" fmla="*/ 412 h 512"/>
              <a:gd name="T18" fmla="*/ 160 w 512"/>
              <a:gd name="T19" fmla="*/ 416 h 512"/>
              <a:gd name="T20" fmla="*/ 156 w 512"/>
              <a:gd name="T21" fmla="*/ 415 h 512"/>
              <a:gd name="T22" fmla="*/ 149 w 512"/>
              <a:gd name="T23" fmla="*/ 405 h 512"/>
              <a:gd name="T24" fmla="*/ 149 w 512"/>
              <a:gd name="T25" fmla="*/ 352 h 512"/>
              <a:gd name="T26" fmla="*/ 106 w 512"/>
              <a:gd name="T27" fmla="*/ 352 h 512"/>
              <a:gd name="T28" fmla="*/ 96 w 512"/>
              <a:gd name="T29" fmla="*/ 341 h 512"/>
              <a:gd name="T30" fmla="*/ 96 w 512"/>
              <a:gd name="T31" fmla="*/ 149 h 512"/>
              <a:gd name="T32" fmla="*/ 106 w 512"/>
              <a:gd name="T33" fmla="*/ 138 h 512"/>
              <a:gd name="T34" fmla="*/ 405 w 512"/>
              <a:gd name="T35" fmla="*/ 138 h 512"/>
              <a:gd name="T36" fmla="*/ 416 w 512"/>
              <a:gd name="T37" fmla="*/ 149 h 512"/>
              <a:gd name="T38" fmla="*/ 416 w 512"/>
              <a:gd name="T39" fmla="*/ 341 h 512"/>
              <a:gd name="T40" fmla="*/ 117 w 512"/>
              <a:gd name="T41" fmla="*/ 330 h 512"/>
              <a:gd name="T42" fmla="*/ 160 w 512"/>
              <a:gd name="T43" fmla="*/ 330 h 512"/>
              <a:gd name="T44" fmla="*/ 170 w 512"/>
              <a:gd name="T45" fmla="*/ 341 h 512"/>
              <a:gd name="T46" fmla="*/ 170 w 512"/>
              <a:gd name="T47" fmla="*/ 376 h 512"/>
              <a:gd name="T48" fmla="*/ 205 w 512"/>
              <a:gd name="T49" fmla="*/ 334 h 512"/>
              <a:gd name="T50" fmla="*/ 213 w 512"/>
              <a:gd name="T51" fmla="*/ 330 h 512"/>
              <a:gd name="T52" fmla="*/ 394 w 512"/>
              <a:gd name="T53" fmla="*/ 330 h 512"/>
              <a:gd name="T54" fmla="*/ 394 w 512"/>
              <a:gd name="T55" fmla="*/ 160 h 512"/>
              <a:gd name="T56" fmla="*/ 117 w 512"/>
              <a:gd name="T57" fmla="*/ 160 h 512"/>
              <a:gd name="T58" fmla="*/ 117 w 512"/>
              <a:gd name="T59" fmla="*/ 330 h 512"/>
              <a:gd name="T60" fmla="*/ 149 w 512"/>
              <a:gd name="T61" fmla="*/ 192 h 512"/>
              <a:gd name="T62" fmla="*/ 362 w 512"/>
              <a:gd name="T63" fmla="*/ 192 h 512"/>
              <a:gd name="T64" fmla="*/ 373 w 512"/>
              <a:gd name="T65" fmla="*/ 202 h 512"/>
              <a:gd name="T66" fmla="*/ 362 w 512"/>
              <a:gd name="T67" fmla="*/ 213 h 512"/>
              <a:gd name="T68" fmla="*/ 149 w 512"/>
              <a:gd name="T69" fmla="*/ 213 h 512"/>
              <a:gd name="T70" fmla="*/ 138 w 512"/>
              <a:gd name="T71" fmla="*/ 202 h 512"/>
              <a:gd name="T72" fmla="*/ 149 w 512"/>
              <a:gd name="T73" fmla="*/ 192 h 512"/>
              <a:gd name="T74" fmla="*/ 149 w 512"/>
              <a:gd name="T75" fmla="*/ 234 h 512"/>
              <a:gd name="T76" fmla="*/ 362 w 512"/>
              <a:gd name="T77" fmla="*/ 234 h 512"/>
              <a:gd name="T78" fmla="*/ 373 w 512"/>
              <a:gd name="T79" fmla="*/ 245 h 512"/>
              <a:gd name="T80" fmla="*/ 362 w 512"/>
              <a:gd name="T81" fmla="*/ 256 h 512"/>
              <a:gd name="T82" fmla="*/ 149 w 512"/>
              <a:gd name="T83" fmla="*/ 256 h 512"/>
              <a:gd name="T84" fmla="*/ 138 w 512"/>
              <a:gd name="T85" fmla="*/ 245 h 512"/>
              <a:gd name="T86" fmla="*/ 149 w 512"/>
              <a:gd name="T87" fmla="*/ 234 h 512"/>
              <a:gd name="T88" fmla="*/ 149 w 512"/>
              <a:gd name="T89" fmla="*/ 277 h 512"/>
              <a:gd name="T90" fmla="*/ 362 w 512"/>
              <a:gd name="T91" fmla="*/ 277 h 512"/>
              <a:gd name="T92" fmla="*/ 373 w 512"/>
              <a:gd name="T93" fmla="*/ 288 h 512"/>
              <a:gd name="T94" fmla="*/ 362 w 512"/>
              <a:gd name="T95" fmla="*/ 298 h 512"/>
              <a:gd name="T96" fmla="*/ 149 w 512"/>
              <a:gd name="T97" fmla="*/ 298 h 512"/>
              <a:gd name="T98" fmla="*/ 138 w 512"/>
              <a:gd name="T99" fmla="*/ 288 h 512"/>
              <a:gd name="T100" fmla="*/ 149 w 512"/>
              <a:gd name="T101"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218" y="352"/>
                  <a:pt x="218" y="352"/>
                  <a:pt x="218" y="352"/>
                </a:cubicBezTo>
                <a:cubicBezTo>
                  <a:pt x="168" y="412"/>
                  <a:pt x="168" y="412"/>
                  <a:pt x="168" y="412"/>
                </a:cubicBezTo>
                <a:cubicBezTo>
                  <a:pt x="166" y="414"/>
                  <a:pt x="163" y="416"/>
                  <a:pt x="160" y="416"/>
                </a:cubicBezTo>
                <a:cubicBezTo>
                  <a:pt x="158" y="416"/>
                  <a:pt x="157" y="415"/>
                  <a:pt x="156" y="415"/>
                </a:cubicBezTo>
                <a:cubicBezTo>
                  <a:pt x="152" y="414"/>
                  <a:pt x="149" y="409"/>
                  <a:pt x="149" y="405"/>
                </a:cubicBezTo>
                <a:cubicBezTo>
                  <a:pt x="149" y="352"/>
                  <a:pt x="149" y="352"/>
                  <a:pt x="149" y="352"/>
                </a:cubicBezTo>
                <a:cubicBezTo>
                  <a:pt x="106" y="352"/>
                  <a:pt x="106" y="352"/>
                  <a:pt x="106" y="352"/>
                </a:cubicBezTo>
                <a:cubicBezTo>
                  <a:pt x="100" y="352"/>
                  <a:pt x="96" y="347"/>
                  <a:pt x="96" y="341"/>
                </a:cubicBezTo>
                <a:cubicBezTo>
                  <a:pt x="96" y="149"/>
                  <a:pt x="96" y="149"/>
                  <a:pt x="96" y="149"/>
                </a:cubicBezTo>
                <a:cubicBezTo>
                  <a:pt x="96" y="143"/>
                  <a:pt x="100" y="138"/>
                  <a:pt x="106" y="138"/>
                </a:cubicBezTo>
                <a:cubicBezTo>
                  <a:pt x="405" y="138"/>
                  <a:pt x="405" y="138"/>
                  <a:pt x="405" y="138"/>
                </a:cubicBezTo>
                <a:cubicBezTo>
                  <a:pt x="411" y="138"/>
                  <a:pt x="416" y="143"/>
                  <a:pt x="416" y="149"/>
                </a:cubicBezTo>
                <a:lnTo>
                  <a:pt x="416" y="341"/>
                </a:lnTo>
                <a:close/>
                <a:moveTo>
                  <a:pt x="117" y="330"/>
                </a:moveTo>
                <a:cubicBezTo>
                  <a:pt x="160" y="330"/>
                  <a:pt x="160" y="330"/>
                  <a:pt x="160" y="330"/>
                </a:cubicBezTo>
                <a:cubicBezTo>
                  <a:pt x="166" y="330"/>
                  <a:pt x="170" y="335"/>
                  <a:pt x="170" y="341"/>
                </a:cubicBezTo>
                <a:cubicBezTo>
                  <a:pt x="170" y="376"/>
                  <a:pt x="170" y="376"/>
                  <a:pt x="170" y="376"/>
                </a:cubicBezTo>
                <a:cubicBezTo>
                  <a:pt x="205" y="334"/>
                  <a:pt x="205" y="334"/>
                  <a:pt x="205" y="334"/>
                </a:cubicBezTo>
                <a:cubicBezTo>
                  <a:pt x="207" y="332"/>
                  <a:pt x="210" y="330"/>
                  <a:pt x="213" y="330"/>
                </a:cubicBezTo>
                <a:cubicBezTo>
                  <a:pt x="394" y="330"/>
                  <a:pt x="394" y="330"/>
                  <a:pt x="394" y="330"/>
                </a:cubicBezTo>
                <a:cubicBezTo>
                  <a:pt x="394" y="160"/>
                  <a:pt x="394" y="160"/>
                  <a:pt x="394" y="160"/>
                </a:cubicBezTo>
                <a:cubicBezTo>
                  <a:pt x="117" y="160"/>
                  <a:pt x="117" y="160"/>
                  <a:pt x="117" y="160"/>
                </a:cubicBezTo>
                <a:lnTo>
                  <a:pt x="117" y="330"/>
                </a:lnTo>
                <a:close/>
                <a:moveTo>
                  <a:pt x="149" y="192"/>
                </a:moveTo>
                <a:cubicBezTo>
                  <a:pt x="362" y="192"/>
                  <a:pt x="362" y="192"/>
                  <a:pt x="362" y="192"/>
                </a:cubicBezTo>
                <a:cubicBezTo>
                  <a:pt x="368" y="192"/>
                  <a:pt x="373" y="196"/>
                  <a:pt x="373" y="202"/>
                </a:cubicBezTo>
                <a:cubicBezTo>
                  <a:pt x="373" y="208"/>
                  <a:pt x="368" y="213"/>
                  <a:pt x="362" y="213"/>
                </a:cubicBezTo>
                <a:cubicBezTo>
                  <a:pt x="149" y="213"/>
                  <a:pt x="149" y="213"/>
                  <a:pt x="149" y="213"/>
                </a:cubicBezTo>
                <a:cubicBezTo>
                  <a:pt x="143" y="213"/>
                  <a:pt x="138" y="208"/>
                  <a:pt x="138" y="202"/>
                </a:cubicBezTo>
                <a:cubicBezTo>
                  <a:pt x="138" y="196"/>
                  <a:pt x="143" y="192"/>
                  <a:pt x="149" y="192"/>
                </a:cubicBezTo>
                <a:close/>
                <a:moveTo>
                  <a:pt x="149" y="234"/>
                </a:moveTo>
                <a:cubicBezTo>
                  <a:pt x="362" y="234"/>
                  <a:pt x="362" y="234"/>
                  <a:pt x="362" y="234"/>
                </a:cubicBezTo>
                <a:cubicBezTo>
                  <a:pt x="368" y="234"/>
                  <a:pt x="373" y="239"/>
                  <a:pt x="373" y="245"/>
                </a:cubicBezTo>
                <a:cubicBezTo>
                  <a:pt x="373" y="251"/>
                  <a:pt x="368" y="256"/>
                  <a:pt x="362" y="256"/>
                </a:cubicBezTo>
                <a:cubicBezTo>
                  <a:pt x="149" y="256"/>
                  <a:pt x="149" y="256"/>
                  <a:pt x="149" y="256"/>
                </a:cubicBezTo>
                <a:cubicBezTo>
                  <a:pt x="143" y="256"/>
                  <a:pt x="138" y="251"/>
                  <a:pt x="138" y="245"/>
                </a:cubicBezTo>
                <a:cubicBezTo>
                  <a:pt x="138" y="239"/>
                  <a:pt x="143" y="234"/>
                  <a:pt x="149" y="234"/>
                </a:cubicBezTo>
                <a:close/>
                <a:moveTo>
                  <a:pt x="149" y="277"/>
                </a:moveTo>
                <a:cubicBezTo>
                  <a:pt x="362" y="277"/>
                  <a:pt x="362" y="277"/>
                  <a:pt x="362" y="277"/>
                </a:cubicBezTo>
                <a:cubicBezTo>
                  <a:pt x="368" y="277"/>
                  <a:pt x="373" y="282"/>
                  <a:pt x="373" y="288"/>
                </a:cubicBezTo>
                <a:cubicBezTo>
                  <a:pt x="373" y="294"/>
                  <a:pt x="368" y="298"/>
                  <a:pt x="362" y="298"/>
                </a:cubicBezTo>
                <a:cubicBezTo>
                  <a:pt x="149" y="298"/>
                  <a:pt x="149" y="298"/>
                  <a:pt x="149" y="298"/>
                </a:cubicBezTo>
                <a:cubicBezTo>
                  <a:pt x="143" y="298"/>
                  <a:pt x="138" y="294"/>
                  <a:pt x="138" y="288"/>
                </a:cubicBezTo>
                <a:cubicBezTo>
                  <a:pt x="138" y="282"/>
                  <a:pt x="143" y="277"/>
                  <a:pt x="149" y="277"/>
                </a:cubicBezTo>
                <a:close/>
              </a:path>
            </a:pathLst>
          </a:custGeom>
          <a:solidFill>
            <a:srgbClr val="00A3E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923" b="1" i="0" u="none" strike="noStrike" kern="0" cap="none" spc="0" normalizeH="0" baseline="0" noProof="0">
              <a:ln>
                <a:noFill/>
              </a:ln>
              <a:solidFill>
                <a:prstClr val="white"/>
              </a:solidFill>
              <a:effectLst/>
              <a:uLnTx/>
              <a:uFillTx/>
              <a:latin typeface="Open Sans"/>
              <a:ea typeface="+mn-ea"/>
              <a:cs typeface="+mn-cs"/>
            </a:endParaRPr>
          </a:p>
        </p:txBody>
      </p:sp>
      <p:sp>
        <p:nvSpPr>
          <p:cNvPr id="18" name="object 50">
            <a:extLst>
              <a:ext uri="{FF2B5EF4-FFF2-40B4-BE49-F238E27FC236}">
                <a16:creationId xmlns:a16="http://schemas.microsoft.com/office/drawing/2014/main" id="{3AE8498D-24AA-449F-9852-52540BD5E86C}"/>
              </a:ext>
            </a:extLst>
          </p:cNvPr>
          <p:cNvSpPr txBox="1"/>
          <p:nvPr/>
        </p:nvSpPr>
        <p:spPr>
          <a:xfrm>
            <a:off x="1224576" y="5627813"/>
            <a:ext cx="2485495" cy="433667"/>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1" i="1" u="none" strike="noStrike" kern="120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Embed Comments &amp; Responses</a:t>
            </a:r>
          </a:p>
        </p:txBody>
      </p:sp>
      <p:sp>
        <p:nvSpPr>
          <p:cNvPr id="19" name="object 50">
            <a:extLst>
              <a:ext uri="{FF2B5EF4-FFF2-40B4-BE49-F238E27FC236}">
                <a16:creationId xmlns:a16="http://schemas.microsoft.com/office/drawing/2014/main" id="{F0624F14-89A8-409C-8178-824DCB4D16EE}"/>
              </a:ext>
            </a:extLst>
          </p:cNvPr>
          <p:cNvSpPr txBox="1"/>
          <p:nvPr/>
        </p:nvSpPr>
        <p:spPr>
          <a:xfrm>
            <a:off x="4229460" y="2405363"/>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Work has been lost or copied over due to mismanagement of shared files</a:t>
            </a:r>
          </a:p>
        </p:txBody>
      </p:sp>
      <p:sp>
        <p:nvSpPr>
          <p:cNvPr id="20" name="object 50">
            <a:extLst>
              <a:ext uri="{FF2B5EF4-FFF2-40B4-BE49-F238E27FC236}">
                <a16:creationId xmlns:a16="http://schemas.microsoft.com/office/drawing/2014/main" id="{79F9D7FB-3B90-4EBA-BFA4-E34801EB96D5}"/>
              </a:ext>
            </a:extLst>
          </p:cNvPr>
          <p:cNvSpPr txBox="1"/>
          <p:nvPr/>
        </p:nvSpPr>
        <p:spPr>
          <a:xfrm>
            <a:off x="4229460" y="3218664"/>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Authors are not notified when a document is ready for review</a:t>
            </a:r>
          </a:p>
        </p:txBody>
      </p:sp>
      <p:sp>
        <p:nvSpPr>
          <p:cNvPr id="21" name="object 50">
            <a:extLst>
              <a:ext uri="{FF2B5EF4-FFF2-40B4-BE49-F238E27FC236}">
                <a16:creationId xmlns:a16="http://schemas.microsoft.com/office/drawing/2014/main" id="{3BC10183-4DB1-4F55-8B2B-DB6DEB3C9AF4}"/>
              </a:ext>
            </a:extLst>
          </p:cNvPr>
          <p:cNvSpPr txBox="1"/>
          <p:nvPr/>
        </p:nvSpPr>
        <p:spPr>
          <a:xfrm>
            <a:off x="4229460" y="4031964"/>
            <a:ext cx="3455195" cy="651291"/>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Multiple authors are making updates to a document at the same time without knowing</a:t>
            </a:r>
          </a:p>
        </p:txBody>
      </p:sp>
      <p:sp>
        <p:nvSpPr>
          <p:cNvPr id="22" name="object 50">
            <a:extLst>
              <a:ext uri="{FF2B5EF4-FFF2-40B4-BE49-F238E27FC236}">
                <a16:creationId xmlns:a16="http://schemas.microsoft.com/office/drawing/2014/main" id="{33728234-3975-4D62-89B7-1F58B751F3D6}"/>
              </a:ext>
            </a:extLst>
          </p:cNvPr>
          <p:cNvSpPr txBox="1"/>
          <p:nvPr/>
        </p:nvSpPr>
        <p:spPr>
          <a:xfrm>
            <a:off x="4229460" y="4842010"/>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Data tables and graphs are time consuming to update</a:t>
            </a:r>
          </a:p>
        </p:txBody>
      </p:sp>
      <p:sp>
        <p:nvSpPr>
          <p:cNvPr id="23" name="object 50">
            <a:extLst>
              <a:ext uri="{FF2B5EF4-FFF2-40B4-BE49-F238E27FC236}">
                <a16:creationId xmlns:a16="http://schemas.microsoft.com/office/drawing/2014/main" id="{1FF881BA-5335-4C5B-9DA8-4E89692A445A}"/>
              </a:ext>
            </a:extLst>
          </p:cNvPr>
          <p:cNvSpPr txBox="1"/>
          <p:nvPr/>
        </p:nvSpPr>
        <p:spPr>
          <a:xfrm>
            <a:off x="4229460" y="5655310"/>
            <a:ext cx="3455195" cy="442836"/>
          </a:xfrm>
          <a:prstGeom prst="rect">
            <a:avLst/>
          </a:prstGeom>
        </p:spPr>
        <p:txBody>
          <a:bodyPr vert="horz" wrap="square" lIns="0" tIns="11833"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mn-ea"/>
                <a:cs typeface="+mn-cs"/>
              </a:rPr>
              <a:t>Comments and responses must be maintained in emails or offline</a:t>
            </a:r>
          </a:p>
        </p:txBody>
      </p:sp>
      <p:grpSp>
        <p:nvGrpSpPr>
          <p:cNvPr id="24" name="Group 23">
            <a:extLst>
              <a:ext uri="{FF2B5EF4-FFF2-40B4-BE49-F238E27FC236}">
                <a16:creationId xmlns:a16="http://schemas.microsoft.com/office/drawing/2014/main" id="{1B13C07C-FF9B-4471-8A2B-4A84D573F878}"/>
              </a:ext>
            </a:extLst>
          </p:cNvPr>
          <p:cNvGrpSpPr/>
          <p:nvPr/>
        </p:nvGrpSpPr>
        <p:grpSpPr>
          <a:xfrm>
            <a:off x="7820153" y="2399019"/>
            <a:ext cx="3725609" cy="440009"/>
            <a:chOff x="6322396" y="2079150"/>
            <a:chExt cx="3228858" cy="381341"/>
          </a:xfrm>
        </p:grpSpPr>
        <p:grpSp>
          <p:nvGrpSpPr>
            <p:cNvPr id="25" name="Group 412">
              <a:extLst>
                <a:ext uri="{FF2B5EF4-FFF2-40B4-BE49-F238E27FC236}">
                  <a16:creationId xmlns:a16="http://schemas.microsoft.com/office/drawing/2014/main" id="{F5F1D134-A40F-4391-84EE-DA250126B69B}"/>
                </a:ext>
              </a:extLst>
            </p:cNvPr>
            <p:cNvGrpSpPr>
              <a:grpSpLocks noChangeAspect="1"/>
            </p:cNvGrpSpPr>
            <p:nvPr/>
          </p:nvGrpSpPr>
          <p:grpSpPr bwMode="auto">
            <a:xfrm>
              <a:off x="6322396" y="2079150"/>
              <a:ext cx="367631" cy="367631"/>
              <a:chOff x="2297" y="1592"/>
              <a:chExt cx="340" cy="340"/>
            </a:xfrm>
            <a:solidFill>
              <a:srgbClr val="43B02A"/>
            </a:solidFill>
          </p:grpSpPr>
          <p:sp>
            <p:nvSpPr>
              <p:cNvPr id="27" name="Freeform 54">
                <a:extLst>
                  <a:ext uri="{FF2B5EF4-FFF2-40B4-BE49-F238E27FC236}">
                    <a16:creationId xmlns:a16="http://schemas.microsoft.com/office/drawing/2014/main" id="{713C3E66-2759-44F5-AA82-10295E4535AC}"/>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8" name="Freeform 55">
                <a:extLst>
                  <a:ext uri="{FF2B5EF4-FFF2-40B4-BE49-F238E27FC236}">
                    <a16:creationId xmlns:a16="http://schemas.microsoft.com/office/drawing/2014/main" id="{05E13016-BCAB-4BD3-8C4A-6007EB220893}"/>
                  </a:ext>
                </a:extLst>
              </p:cNvPr>
              <p:cNvSpPr>
                <a:spLocks noEditPoints="1"/>
              </p:cNvSpPr>
              <p:nvPr/>
            </p:nvSpPr>
            <p:spPr bwMode="auto">
              <a:xfrm>
                <a:off x="2297" y="1592"/>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163 w 512"/>
                  <a:gd name="T11" fmla="*/ 269 h 512"/>
                  <a:gd name="T12" fmla="*/ 178 w 512"/>
                  <a:gd name="T13" fmla="*/ 269 h 512"/>
                  <a:gd name="T14" fmla="*/ 245 w 512"/>
                  <a:gd name="T15" fmla="*/ 337 h 512"/>
                  <a:gd name="T16" fmla="*/ 245 w 512"/>
                  <a:gd name="T17" fmla="*/ 106 h 512"/>
                  <a:gd name="T18" fmla="*/ 256 w 512"/>
                  <a:gd name="T19" fmla="*/ 96 h 512"/>
                  <a:gd name="T20" fmla="*/ 266 w 512"/>
                  <a:gd name="T21" fmla="*/ 106 h 512"/>
                  <a:gd name="T22" fmla="*/ 266 w 512"/>
                  <a:gd name="T23" fmla="*/ 337 h 512"/>
                  <a:gd name="T24" fmla="*/ 333 w 512"/>
                  <a:gd name="T25" fmla="*/ 269 h 512"/>
                  <a:gd name="T26" fmla="*/ 349 w 512"/>
                  <a:gd name="T27" fmla="*/ 269 h 512"/>
                  <a:gd name="T28" fmla="*/ 349 w 512"/>
                  <a:gd name="T29" fmla="*/ 285 h 512"/>
                  <a:gd name="T30" fmla="*/ 263 w 512"/>
                  <a:gd name="T31" fmla="*/ 370 h 512"/>
                  <a:gd name="T32" fmla="*/ 260 w 512"/>
                  <a:gd name="T33" fmla="*/ 372 h 512"/>
                  <a:gd name="T34" fmla="*/ 256 w 512"/>
                  <a:gd name="T35" fmla="*/ 373 h 512"/>
                  <a:gd name="T36" fmla="*/ 252 w 512"/>
                  <a:gd name="T37" fmla="*/ 372 h 512"/>
                  <a:gd name="T38" fmla="*/ 248 w 512"/>
                  <a:gd name="T39" fmla="*/ 370 h 512"/>
                  <a:gd name="T40" fmla="*/ 163 w 512"/>
                  <a:gd name="T41" fmla="*/ 285 h 512"/>
                  <a:gd name="T42" fmla="*/ 163 w 512"/>
                  <a:gd name="T43" fmla="*/ 269 h 512"/>
                  <a:gd name="T44" fmla="*/ 373 w 512"/>
                  <a:gd name="T45" fmla="*/ 405 h 512"/>
                  <a:gd name="T46" fmla="*/ 362 w 512"/>
                  <a:gd name="T47" fmla="*/ 416 h 512"/>
                  <a:gd name="T48" fmla="*/ 149 w 512"/>
                  <a:gd name="T49" fmla="*/ 416 h 512"/>
                  <a:gd name="T50" fmla="*/ 138 w 512"/>
                  <a:gd name="T51" fmla="*/ 405 h 512"/>
                  <a:gd name="T52" fmla="*/ 138 w 512"/>
                  <a:gd name="T53" fmla="*/ 362 h 512"/>
                  <a:gd name="T54" fmla="*/ 149 w 512"/>
                  <a:gd name="T55" fmla="*/ 352 h 512"/>
                  <a:gd name="T56" fmla="*/ 160 w 512"/>
                  <a:gd name="T57" fmla="*/ 362 h 512"/>
                  <a:gd name="T58" fmla="*/ 160 w 512"/>
                  <a:gd name="T59" fmla="*/ 394 h 512"/>
                  <a:gd name="T60" fmla="*/ 352 w 512"/>
                  <a:gd name="T61" fmla="*/ 394 h 512"/>
                  <a:gd name="T62" fmla="*/ 352 w 512"/>
                  <a:gd name="T63" fmla="*/ 362 h 512"/>
                  <a:gd name="T64" fmla="*/ 362 w 512"/>
                  <a:gd name="T65" fmla="*/ 352 h 512"/>
                  <a:gd name="T66" fmla="*/ 373 w 512"/>
                  <a:gd name="T67" fmla="*/ 362 h 512"/>
                  <a:gd name="T68" fmla="*/ 373 w 512"/>
                  <a:gd name="T69" fmla="*/ 40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63" y="269"/>
                    </a:moveTo>
                    <a:cubicBezTo>
                      <a:pt x="167" y="265"/>
                      <a:pt x="174" y="265"/>
                      <a:pt x="178" y="269"/>
                    </a:cubicBezTo>
                    <a:cubicBezTo>
                      <a:pt x="245" y="337"/>
                      <a:pt x="245" y="337"/>
                      <a:pt x="245" y="337"/>
                    </a:cubicBezTo>
                    <a:cubicBezTo>
                      <a:pt x="245" y="106"/>
                      <a:pt x="245" y="106"/>
                      <a:pt x="245" y="106"/>
                    </a:cubicBezTo>
                    <a:cubicBezTo>
                      <a:pt x="245" y="100"/>
                      <a:pt x="250" y="96"/>
                      <a:pt x="256" y="96"/>
                    </a:cubicBezTo>
                    <a:cubicBezTo>
                      <a:pt x="262" y="96"/>
                      <a:pt x="266" y="100"/>
                      <a:pt x="266" y="106"/>
                    </a:cubicBezTo>
                    <a:cubicBezTo>
                      <a:pt x="266" y="337"/>
                      <a:pt x="266" y="337"/>
                      <a:pt x="266" y="337"/>
                    </a:cubicBezTo>
                    <a:cubicBezTo>
                      <a:pt x="333" y="269"/>
                      <a:pt x="333" y="269"/>
                      <a:pt x="333" y="269"/>
                    </a:cubicBezTo>
                    <a:cubicBezTo>
                      <a:pt x="338" y="265"/>
                      <a:pt x="344" y="265"/>
                      <a:pt x="349" y="269"/>
                    </a:cubicBezTo>
                    <a:cubicBezTo>
                      <a:pt x="353" y="274"/>
                      <a:pt x="353" y="280"/>
                      <a:pt x="349" y="285"/>
                    </a:cubicBezTo>
                    <a:cubicBezTo>
                      <a:pt x="263" y="370"/>
                      <a:pt x="263" y="370"/>
                      <a:pt x="263" y="370"/>
                    </a:cubicBezTo>
                    <a:cubicBezTo>
                      <a:pt x="262" y="371"/>
                      <a:pt x="261" y="372"/>
                      <a:pt x="260" y="372"/>
                    </a:cubicBezTo>
                    <a:cubicBezTo>
                      <a:pt x="258" y="373"/>
                      <a:pt x="257" y="373"/>
                      <a:pt x="256" y="373"/>
                    </a:cubicBezTo>
                    <a:cubicBezTo>
                      <a:pt x="254" y="373"/>
                      <a:pt x="253" y="373"/>
                      <a:pt x="252" y="372"/>
                    </a:cubicBezTo>
                    <a:cubicBezTo>
                      <a:pt x="250" y="372"/>
                      <a:pt x="249" y="371"/>
                      <a:pt x="248" y="370"/>
                    </a:cubicBezTo>
                    <a:cubicBezTo>
                      <a:pt x="163" y="285"/>
                      <a:pt x="163" y="285"/>
                      <a:pt x="163" y="285"/>
                    </a:cubicBezTo>
                    <a:cubicBezTo>
                      <a:pt x="159" y="280"/>
                      <a:pt x="159" y="274"/>
                      <a:pt x="163" y="269"/>
                    </a:cubicBezTo>
                    <a:close/>
                    <a:moveTo>
                      <a:pt x="373" y="405"/>
                    </a:moveTo>
                    <a:cubicBezTo>
                      <a:pt x="373" y="411"/>
                      <a:pt x="368" y="416"/>
                      <a:pt x="362" y="416"/>
                    </a:cubicBezTo>
                    <a:cubicBezTo>
                      <a:pt x="149" y="416"/>
                      <a:pt x="149" y="416"/>
                      <a:pt x="149" y="416"/>
                    </a:cubicBezTo>
                    <a:cubicBezTo>
                      <a:pt x="143" y="416"/>
                      <a:pt x="138" y="411"/>
                      <a:pt x="138" y="405"/>
                    </a:cubicBezTo>
                    <a:cubicBezTo>
                      <a:pt x="138" y="362"/>
                      <a:pt x="138" y="362"/>
                      <a:pt x="138" y="362"/>
                    </a:cubicBezTo>
                    <a:cubicBezTo>
                      <a:pt x="138" y="356"/>
                      <a:pt x="143" y="352"/>
                      <a:pt x="149" y="352"/>
                    </a:cubicBezTo>
                    <a:cubicBezTo>
                      <a:pt x="155" y="352"/>
                      <a:pt x="160" y="356"/>
                      <a:pt x="160" y="362"/>
                    </a:cubicBezTo>
                    <a:cubicBezTo>
                      <a:pt x="160" y="394"/>
                      <a:pt x="160" y="394"/>
                      <a:pt x="160" y="394"/>
                    </a:cubicBezTo>
                    <a:cubicBezTo>
                      <a:pt x="352" y="394"/>
                      <a:pt x="352" y="394"/>
                      <a:pt x="352" y="394"/>
                    </a:cubicBezTo>
                    <a:cubicBezTo>
                      <a:pt x="352" y="362"/>
                      <a:pt x="352" y="362"/>
                      <a:pt x="352" y="362"/>
                    </a:cubicBezTo>
                    <a:cubicBezTo>
                      <a:pt x="352" y="356"/>
                      <a:pt x="356" y="352"/>
                      <a:pt x="362" y="352"/>
                    </a:cubicBezTo>
                    <a:cubicBezTo>
                      <a:pt x="368" y="352"/>
                      <a:pt x="373" y="356"/>
                      <a:pt x="373" y="362"/>
                    </a:cubicBezTo>
                    <a:lnTo>
                      <a:pt x="373" y="40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400" b="0" i="0" u="none" strike="noStrike" kern="0" cap="none" spc="0" normalizeH="0" baseline="0" noProof="0">
                  <a:ln>
                    <a:noFill/>
                  </a:ln>
                  <a:solidFill>
                    <a:prstClr val="black"/>
                  </a:solidFill>
                  <a:effectLst/>
                  <a:uLnTx/>
                  <a:uFillTx/>
                  <a:latin typeface="Arial" panose="020B0604020202020204"/>
                  <a:ea typeface="+mn-ea"/>
                  <a:cs typeface="+mn-cs"/>
                </a:endParaRPr>
              </a:p>
            </p:txBody>
          </p:sp>
        </p:grpSp>
        <p:sp>
          <p:nvSpPr>
            <p:cNvPr id="26" name="object 50">
              <a:extLst>
                <a:ext uri="{FF2B5EF4-FFF2-40B4-BE49-F238E27FC236}">
                  <a16:creationId xmlns:a16="http://schemas.microsoft.com/office/drawing/2014/main" id="{FDFB3ACE-D3DA-4D26-885E-290FE26EEB1B}"/>
                </a:ext>
              </a:extLst>
            </p:cNvPr>
            <p:cNvSpPr txBox="1"/>
            <p:nvPr/>
          </p:nvSpPr>
          <p:spPr>
            <a:xfrm>
              <a:off x="6790275" y="2084647"/>
              <a:ext cx="2760979" cy="375844"/>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Allows users to store and manage versions of reports in the system</a:t>
              </a:r>
            </a:p>
          </p:txBody>
        </p:sp>
      </p:grpSp>
      <p:grpSp>
        <p:nvGrpSpPr>
          <p:cNvPr id="29" name="Group 28">
            <a:extLst>
              <a:ext uri="{FF2B5EF4-FFF2-40B4-BE49-F238E27FC236}">
                <a16:creationId xmlns:a16="http://schemas.microsoft.com/office/drawing/2014/main" id="{630D68B1-D1BF-40A5-BE57-0422978058D2}"/>
              </a:ext>
            </a:extLst>
          </p:cNvPr>
          <p:cNvGrpSpPr/>
          <p:nvPr/>
        </p:nvGrpSpPr>
        <p:grpSpPr>
          <a:xfrm>
            <a:off x="7818542" y="3207246"/>
            <a:ext cx="3727209" cy="445083"/>
            <a:chOff x="6321006" y="2779614"/>
            <a:chExt cx="3230248" cy="385739"/>
          </a:xfrm>
        </p:grpSpPr>
        <p:sp>
          <p:nvSpPr>
            <p:cNvPr id="30" name="Freeform 109">
              <a:extLst>
                <a:ext uri="{FF2B5EF4-FFF2-40B4-BE49-F238E27FC236}">
                  <a16:creationId xmlns:a16="http://schemas.microsoft.com/office/drawing/2014/main" id="{276E24B1-200D-4710-9435-D38A031F8147}"/>
                </a:ext>
              </a:extLst>
            </p:cNvPr>
            <p:cNvSpPr>
              <a:spLocks noChangeAspect="1" noEditPoints="1"/>
            </p:cNvSpPr>
            <p:nvPr/>
          </p:nvSpPr>
          <p:spPr bwMode="auto">
            <a:xfrm>
              <a:off x="6321006" y="2779614"/>
              <a:ext cx="369021" cy="369021"/>
            </a:xfrm>
            <a:custGeom>
              <a:avLst/>
              <a:gdLst>
                <a:gd name="T0" fmla="*/ 235 w 512"/>
                <a:gd name="T1" fmla="*/ 150 h 512"/>
                <a:gd name="T2" fmla="*/ 277 w 512"/>
                <a:gd name="T3" fmla="*/ 118 h 512"/>
                <a:gd name="T4" fmla="*/ 235 w 512"/>
                <a:gd name="T5" fmla="*/ 342 h 512"/>
                <a:gd name="T6" fmla="*/ 277 w 512"/>
                <a:gd name="T7" fmla="*/ 320 h 512"/>
                <a:gd name="T8" fmla="*/ 235 w 512"/>
                <a:gd name="T9" fmla="*/ 342 h 512"/>
                <a:gd name="T10" fmla="*/ 160 w 512"/>
                <a:gd name="T11" fmla="*/ 342 h 512"/>
                <a:gd name="T12" fmla="*/ 117 w 512"/>
                <a:gd name="T13" fmla="*/ 320 h 512"/>
                <a:gd name="T14" fmla="*/ 512 w 512"/>
                <a:gd name="T15" fmla="*/ 256 h 512"/>
                <a:gd name="T16" fmla="*/ 0 w 512"/>
                <a:gd name="T17" fmla="*/ 256 h 512"/>
                <a:gd name="T18" fmla="*/ 512 w 512"/>
                <a:gd name="T19" fmla="*/ 256 h 512"/>
                <a:gd name="T20" fmla="*/ 405 w 512"/>
                <a:gd name="T21" fmla="*/ 299 h 512"/>
                <a:gd name="T22" fmla="*/ 384 w 512"/>
                <a:gd name="T23" fmla="*/ 235 h 512"/>
                <a:gd name="T24" fmla="*/ 267 w 512"/>
                <a:gd name="T25" fmla="*/ 224 h 512"/>
                <a:gd name="T26" fmla="*/ 288 w 512"/>
                <a:gd name="T27" fmla="*/ 171 h 512"/>
                <a:gd name="T28" fmla="*/ 299 w 512"/>
                <a:gd name="T29" fmla="*/ 107 h 512"/>
                <a:gd name="T30" fmla="*/ 224 w 512"/>
                <a:gd name="T31" fmla="*/ 96 h 512"/>
                <a:gd name="T32" fmla="*/ 213 w 512"/>
                <a:gd name="T33" fmla="*/ 160 h 512"/>
                <a:gd name="T34" fmla="*/ 245 w 512"/>
                <a:gd name="T35" fmla="*/ 171 h 512"/>
                <a:gd name="T36" fmla="*/ 139 w 512"/>
                <a:gd name="T37" fmla="*/ 224 h 512"/>
                <a:gd name="T38" fmla="*/ 128 w 512"/>
                <a:gd name="T39" fmla="*/ 299 h 512"/>
                <a:gd name="T40" fmla="*/ 96 w 512"/>
                <a:gd name="T41" fmla="*/ 310 h 512"/>
                <a:gd name="T42" fmla="*/ 107 w 512"/>
                <a:gd name="T43" fmla="*/ 363 h 512"/>
                <a:gd name="T44" fmla="*/ 181 w 512"/>
                <a:gd name="T45" fmla="*/ 352 h 512"/>
                <a:gd name="T46" fmla="*/ 171 w 512"/>
                <a:gd name="T47" fmla="*/ 299 h 512"/>
                <a:gd name="T48" fmla="*/ 149 w 512"/>
                <a:gd name="T49" fmla="*/ 246 h 512"/>
                <a:gd name="T50" fmla="*/ 245 w 512"/>
                <a:gd name="T51" fmla="*/ 299 h 512"/>
                <a:gd name="T52" fmla="*/ 213 w 512"/>
                <a:gd name="T53" fmla="*/ 310 h 512"/>
                <a:gd name="T54" fmla="*/ 224 w 512"/>
                <a:gd name="T55" fmla="*/ 363 h 512"/>
                <a:gd name="T56" fmla="*/ 299 w 512"/>
                <a:gd name="T57" fmla="*/ 352 h 512"/>
                <a:gd name="T58" fmla="*/ 288 w 512"/>
                <a:gd name="T59" fmla="*/ 299 h 512"/>
                <a:gd name="T60" fmla="*/ 267 w 512"/>
                <a:gd name="T61" fmla="*/ 246 h 512"/>
                <a:gd name="T62" fmla="*/ 363 w 512"/>
                <a:gd name="T63" fmla="*/ 299 h 512"/>
                <a:gd name="T64" fmla="*/ 331 w 512"/>
                <a:gd name="T65" fmla="*/ 310 h 512"/>
                <a:gd name="T66" fmla="*/ 341 w 512"/>
                <a:gd name="T67" fmla="*/ 363 h 512"/>
                <a:gd name="T68" fmla="*/ 416 w 512"/>
                <a:gd name="T69" fmla="*/ 352 h 512"/>
                <a:gd name="T70" fmla="*/ 352 w 512"/>
                <a:gd name="T71" fmla="*/ 342 h 512"/>
                <a:gd name="T72" fmla="*/ 395 w 512"/>
                <a:gd name="T73" fmla="*/ 320 h 512"/>
                <a:gd name="T74" fmla="*/ 352 w 512"/>
                <a:gd name="T75" fmla="*/ 34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77" y="150"/>
                  </a:moveTo>
                  <a:cubicBezTo>
                    <a:pt x="235" y="150"/>
                    <a:pt x="235" y="150"/>
                    <a:pt x="235" y="150"/>
                  </a:cubicBezTo>
                  <a:cubicBezTo>
                    <a:pt x="235" y="118"/>
                    <a:pt x="235" y="118"/>
                    <a:pt x="235" y="118"/>
                  </a:cubicBezTo>
                  <a:cubicBezTo>
                    <a:pt x="277" y="118"/>
                    <a:pt x="277" y="118"/>
                    <a:pt x="277" y="118"/>
                  </a:cubicBezTo>
                  <a:lnTo>
                    <a:pt x="277" y="150"/>
                  </a:lnTo>
                  <a:close/>
                  <a:moveTo>
                    <a:pt x="235" y="342"/>
                  </a:moveTo>
                  <a:cubicBezTo>
                    <a:pt x="277" y="342"/>
                    <a:pt x="277" y="342"/>
                    <a:pt x="277" y="342"/>
                  </a:cubicBezTo>
                  <a:cubicBezTo>
                    <a:pt x="277" y="320"/>
                    <a:pt x="277" y="320"/>
                    <a:pt x="277" y="320"/>
                  </a:cubicBezTo>
                  <a:cubicBezTo>
                    <a:pt x="235" y="320"/>
                    <a:pt x="235" y="320"/>
                    <a:pt x="235" y="320"/>
                  </a:cubicBezTo>
                  <a:lnTo>
                    <a:pt x="235" y="342"/>
                  </a:lnTo>
                  <a:close/>
                  <a:moveTo>
                    <a:pt x="117" y="342"/>
                  </a:moveTo>
                  <a:cubicBezTo>
                    <a:pt x="160" y="342"/>
                    <a:pt x="160" y="342"/>
                    <a:pt x="160" y="342"/>
                  </a:cubicBezTo>
                  <a:cubicBezTo>
                    <a:pt x="160" y="320"/>
                    <a:pt x="160" y="320"/>
                    <a:pt x="160" y="320"/>
                  </a:cubicBezTo>
                  <a:cubicBezTo>
                    <a:pt x="117" y="320"/>
                    <a:pt x="117" y="320"/>
                    <a:pt x="117" y="320"/>
                  </a:cubicBezTo>
                  <a:lnTo>
                    <a:pt x="117" y="342"/>
                  </a:lnTo>
                  <a:close/>
                  <a:moveTo>
                    <a:pt x="512" y="256"/>
                  </a:moveTo>
                  <a:cubicBezTo>
                    <a:pt x="512" y="398"/>
                    <a:pt x="397" y="512"/>
                    <a:pt x="256" y="512"/>
                  </a:cubicBezTo>
                  <a:cubicBezTo>
                    <a:pt x="115" y="512"/>
                    <a:pt x="0" y="398"/>
                    <a:pt x="0" y="256"/>
                  </a:cubicBezTo>
                  <a:cubicBezTo>
                    <a:pt x="0" y="115"/>
                    <a:pt x="115" y="0"/>
                    <a:pt x="256" y="0"/>
                  </a:cubicBezTo>
                  <a:cubicBezTo>
                    <a:pt x="397" y="0"/>
                    <a:pt x="512" y="115"/>
                    <a:pt x="512" y="256"/>
                  </a:cubicBezTo>
                  <a:close/>
                  <a:moveTo>
                    <a:pt x="416" y="310"/>
                  </a:moveTo>
                  <a:cubicBezTo>
                    <a:pt x="416" y="304"/>
                    <a:pt x="411" y="299"/>
                    <a:pt x="405" y="299"/>
                  </a:cubicBezTo>
                  <a:cubicBezTo>
                    <a:pt x="384" y="299"/>
                    <a:pt x="384" y="299"/>
                    <a:pt x="384" y="299"/>
                  </a:cubicBezTo>
                  <a:cubicBezTo>
                    <a:pt x="384" y="235"/>
                    <a:pt x="384" y="235"/>
                    <a:pt x="384" y="235"/>
                  </a:cubicBezTo>
                  <a:cubicBezTo>
                    <a:pt x="384" y="229"/>
                    <a:pt x="379" y="224"/>
                    <a:pt x="373" y="224"/>
                  </a:cubicBezTo>
                  <a:cubicBezTo>
                    <a:pt x="267" y="224"/>
                    <a:pt x="267" y="224"/>
                    <a:pt x="267" y="224"/>
                  </a:cubicBezTo>
                  <a:cubicBezTo>
                    <a:pt x="267" y="171"/>
                    <a:pt x="267" y="171"/>
                    <a:pt x="267" y="171"/>
                  </a:cubicBezTo>
                  <a:cubicBezTo>
                    <a:pt x="288" y="171"/>
                    <a:pt x="288" y="171"/>
                    <a:pt x="288" y="171"/>
                  </a:cubicBezTo>
                  <a:cubicBezTo>
                    <a:pt x="294" y="171"/>
                    <a:pt x="299" y="166"/>
                    <a:pt x="299" y="160"/>
                  </a:cubicBezTo>
                  <a:cubicBezTo>
                    <a:pt x="299" y="107"/>
                    <a:pt x="299" y="107"/>
                    <a:pt x="299" y="107"/>
                  </a:cubicBezTo>
                  <a:cubicBezTo>
                    <a:pt x="299" y="101"/>
                    <a:pt x="294" y="96"/>
                    <a:pt x="288" y="96"/>
                  </a:cubicBezTo>
                  <a:cubicBezTo>
                    <a:pt x="224" y="96"/>
                    <a:pt x="224" y="96"/>
                    <a:pt x="224" y="96"/>
                  </a:cubicBezTo>
                  <a:cubicBezTo>
                    <a:pt x="218" y="96"/>
                    <a:pt x="213" y="101"/>
                    <a:pt x="213" y="107"/>
                  </a:cubicBezTo>
                  <a:cubicBezTo>
                    <a:pt x="213" y="160"/>
                    <a:pt x="213" y="160"/>
                    <a:pt x="213" y="160"/>
                  </a:cubicBezTo>
                  <a:cubicBezTo>
                    <a:pt x="213" y="166"/>
                    <a:pt x="218" y="171"/>
                    <a:pt x="224" y="171"/>
                  </a:cubicBezTo>
                  <a:cubicBezTo>
                    <a:pt x="245" y="171"/>
                    <a:pt x="245" y="171"/>
                    <a:pt x="245" y="171"/>
                  </a:cubicBezTo>
                  <a:cubicBezTo>
                    <a:pt x="245" y="224"/>
                    <a:pt x="245" y="224"/>
                    <a:pt x="245" y="224"/>
                  </a:cubicBezTo>
                  <a:cubicBezTo>
                    <a:pt x="139" y="224"/>
                    <a:pt x="139" y="224"/>
                    <a:pt x="139" y="224"/>
                  </a:cubicBezTo>
                  <a:cubicBezTo>
                    <a:pt x="133" y="224"/>
                    <a:pt x="128" y="229"/>
                    <a:pt x="128" y="235"/>
                  </a:cubicBezTo>
                  <a:cubicBezTo>
                    <a:pt x="128" y="299"/>
                    <a:pt x="128" y="299"/>
                    <a:pt x="128" y="299"/>
                  </a:cubicBezTo>
                  <a:cubicBezTo>
                    <a:pt x="107" y="299"/>
                    <a:pt x="107" y="299"/>
                    <a:pt x="107" y="299"/>
                  </a:cubicBezTo>
                  <a:cubicBezTo>
                    <a:pt x="101" y="299"/>
                    <a:pt x="96" y="304"/>
                    <a:pt x="96" y="310"/>
                  </a:cubicBezTo>
                  <a:cubicBezTo>
                    <a:pt x="96" y="352"/>
                    <a:pt x="96" y="352"/>
                    <a:pt x="96" y="352"/>
                  </a:cubicBezTo>
                  <a:cubicBezTo>
                    <a:pt x="96" y="358"/>
                    <a:pt x="101" y="363"/>
                    <a:pt x="107" y="363"/>
                  </a:cubicBezTo>
                  <a:cubicBezTo>
                    <a:pt x="171" y="363"/>
                    <a:pt x="171" y="363"/>
                    <a:pt x="171" y="363"/>
                  </a:cubicBezTo>
                  <a:cubicBezTo>
                    <a:pt x="177" y="363"/>
                    <a:pt x="181" y="358"/>
                    <a:pt x="181" y="352"/>
                  </a:cubicBezTo>
                  <a:cubicBezTo>
                    <a:pt x="181" y="310"/>
                    <a:pt x="181" y="310"/>
                    <a:pt x="181" y="310"/>
                  </a:cubicBezTo>
                  <a:cubicBezTo>
                    <a:pt x="181" y="304"/>
                    <a:pt x="177" y="299"/>
                    <a:pt x="171" y="299"/>
                  </a:cubicBezTo>
                  <a:cubicBezTo>
                    <a:pt x="149" y="299"/>
                    <a:pt x="149" y="299"/>
                    <a:pt x="149" y="299"/>
                  </a:cubicBezTo>
                  <a:cubicBezTo>
                    <a:pt x="149" y="246"/>
                    <a:pt x="149" y="246"/>
                    <a:pt x="149" y="246"/>
                  </a:cubicBezTo>
                  <a:cubicBezTo>
                    <a:pt x="245" y="246"/>
                    <a:pt x="245" y="246"/>
                    <a:pt x="245" y="246"/>
                  </a:cubicBezTo>
                  <a:cubicBezTo>
                    <a:pt x="245" y="299"/>
                    <a:pt x="245" y="299"/>
                    <a:pt x="245" y="299"/>
                  </a:cubicBezTo>
                  <a:cubicBezTo>
                    <a:pt x="224" y="299"/>
                    <a:pt x="224" y="299"/>
                    <a:pt x="224" y="299"/>
                  </a:cubicBezTo>
                  <a:cubicBezTo>
                    <a:pt x="218" y="299"/>
                    <a:pt x="213" y="304"/>
                    <a:pt x="213" y="310"/>
                  </a:cubicBezTo>
                  <a:cubicBezTo>
                    <a:pt x="213" y="352"/>
                    <a:pt x="213" y="352"/>
                    <a:pt x="213" y="352"/>
                  </a:cubicBezTo>
                  <a:cubicBezTo>
                    <a:pt x="213" y="358"/>
                    <a:pt x="218" y="363"/>
                    <a:pt x="224" y="363"/>
                  </a:cubicBezTo>
                  <a:cubicBezTo>
                    <a:pt x="288" y="363"/>
                    <a:pt x="288" y="363"/>
                    <a:pt x="288" y="363"/>
                  </a:cubicBezTo>
                  <a:cubicBezTo>
                    <a:pt x="294" y="363"/>
                    <a:pt x="299" y="358"/>
                    <a:pt x="299" y="352"/>
                  </a:cubicBezTo>
                  <a:cubicBezTo>
                    <a:pt x="299" y="310"/>
                    <a:pt x="299" y="310"/>
                    <a:pt x="299" y="310"/>
                  </a:cubicBezTo>
                  <a:cubicBezTo>
                    <a:pt x="299" y="304"/>
                    <a:pt x="294" y="299"/>
                    <a:pt x="288" y="299"/>
                  </a:cubicBezTo>
                  <a:cubicBezTo>
                    <a:pt x="267" y="299"/>
                    <a:pt x="267" y="299"/>
                    <a:pt x="267" y="299"/>
                  </a:cubicBezTo>
                  <a:cubicBezTo>
                    <a:pt x="267" y="246"/>
                    <a:pt x="267" y="246"/>
                    <a:pt x="267" y="246"/>
                  </a:cubicBezTo>
                  <a:cubicBezTo>
                    <a:pt x="363" y="246"/>
                    <a:pt x="363" y="246"/>
                    <a:pt x="363" y="246"/>
                  </a:cubicBezTo>
                  <a:cubicBezTo>
                    <a:pt x="363" y="299"/>
                    <a:pt x="363" y="299"/>
                    <a:pt x="363" y="299"/>
                  </a:cubicBezTo>
                  <a:cubicBezTo>
                    <a:pt x="341" y="299"/>
                    <a:pt x="341" y="299"/>
                    <a:pt x="341" y="299"/>
                  </a:cubicBezTo>
                  <a:cubicBezTo>
                    <a:pt x="335" y="299"/>
                    <a:pt x="331" y="304"/>
                    <a:pt x="331" y="310"/>
                  </a:cubicBezTo>
                  <a:cubicBezTo>
                    <a:pt x="331" y="352"/>
                    <a:pt x="331" y="352"/>
                    <a:pt x="331" y="352"/>
                  </a:cubicBezTo>
                  <a:cubicBezTo>
                    <a:pt x="331" y="358"/>
                    <a:pt x="335" y="363"/>
                    <a:pt x="341" y="363"/>
                  </a:cubicBezTo>
                  <a:cubicBezTo>
                    <a:pt x="405" y="363"/>
                    <a:pt x="405" y="363"/>
                    <a:pt x="405" y="363"/>
                  </a:cubicBezTo>
                  <a:cubicBezTo>
                    <a:pt x="411" y="363"/>
                    <a:pt x="416" y="358"/>
                    <a:pt x="416" y="352"/>
                  </a:cubicBezTo>
                  <a:lnTo>
                    <a:pt x="416" y="310"/>
                  </a:lnTo>
                  <a:close/>
                  <a:moveTo>
                    <a:pt x="352" y="342"/>
                  </a:moveTo>
                  <a:cubicBezTo>
                    <a:pt x="395" y="342"/>
                    <a:pt x="395" y="342"/>
                    <a:pt x="395" y="342"/>
                  </a:cubicBezTo>
                  <a:cubicBezTo>
                    <a:pt x="395" y="320"/>
                    <a:pt x="395" y="320"/>
                    <a:pt x="395" y="320"/>
                  </a:cubicBezTo>
                  <a:cubicBezTo>
                    <a:pt x="352" y="320"/>
                    <a:pt x="352" y="320"/>
                    <a:pt x="352" y="320"/>
                  </a:cubicBezTo>
                  <a:lnTo>
                    <a:pt x="352" y="342"/>
                  </a:ln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1" name="object 50">
              <a:extLst>
                <a:ext uri="{FF2B5EF4-FFF2-40B4-BE49-F238E27FC236}">
                  <a16:creationId xmlns:a16="http://schemas.microsoft.com/office/drawing/2014/main" id="{90BC291C-2393-4078-B10F-53C2F557AE0A}"/>
                </a:ext>
              </a:extLst>
            </p:cNvPr>
            <p:cNvSpPr txBox="1"/>
            <p:nvPr/>
          </p:nvSpPr>
          <p:spPr>
            <a:xfrm>
              <a:off x="6790275" y="2789508"/>
              <a:ext cx="2760979" cy="375845"/>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Notifies authors and reviewers when a document is ready for input</a:t>
              </a:r>
            </a:p>
          </p:txBody>
        </p:sp>
      </p:grpSp>
      <p:grpSp>
        <p:nvGrpSpPr>
          <p:cNvPr id="32" name="Group 31">
            <a:extLst>
              <a:ext uri="{FF2B5EF4-FFF2-40B4-BE49-F238E27FC236}">
                <a16:creationId xmlns:a16="http://schemas.microsoft.com/office/drawing/2014/main" id="{A9CF2B69-204E-4786-A77C-61624DD0DD48}"/>
              </a:ext>
            </a:extLst>
          </p:cNvPr>
          <p:cNvGrpSpPr/>
          <p:nvPr/>
        </p:nvGrpSpPr>
        <p:grpSpPr>
          <a:xfrm>
            <a:off x="7822588" y="4016873"/>
            <a:ext cx="3723164" cy="448756"/>
            <a:chOff x="6324512" y="3481292"/>
            <a:chExt cx="3226742" cy="388922"/>
          </a:xfrm>
        </p:grpSpPr>
        <p:sp>
          <p:nvSpPr>
            <p:cNvPr id="33" name="Freeform 272">
              <a:extLst>
                <a:ext uri="{FF2B5EF4-FFF2-40B4-BE49-F238E27FC236}">
                  <a16:creationId xmlns:a16="http://schemas.microsoft.com/office/drawing/2014/main" id="{5BBD713B-7A22-477F-908E-717F0E719339}"/>
                </a:ext>
              </a:extLst>
            </p:cNvPr>
            <p:cNvSpPr>
              <a:spLocks noChangeAspect="1" noEditPoints="1"/>
            </p:cNvSpPr>
            <p:nvPr/>
          </p:nvSpPr>
          <p:spPr bwMode="auto">
            <a:xfrm>
              <a:off x="6324512" y="3481292"/>
              <a:ext cx="369676" cy="369676"/>
            </a:xfrm>
            <a:custGeom>
              <a:avLst/>
              <a:gdLst>
                <a:gd name="T0" fmla="*/ 160 w 512"/>
                <a:gd name="T1" fmla="*/ 245 h 512"/>
                <a:gd name="T2" fmla="*/ 181 w 512"/>
                <a:gd name="T3" fmla="*/ 224 h 512"/>
                <a:gd name="T4" fmla="*/ 202 w 512"/>
                <a:gd name="T5" fmla="*/ 245 h 512"/>
                <a:gd name="T6" fmla="*/ 181 w 512"/>
                <a:gd name="T7" fmla="*/ 266 h 512"/>
                <a:gd name="T8" fmla="*/ 160 w 512"/>
                <a:gd name="T9" fmla="*/ 245 h 512"/>
                <a:gd name="T10" fmla="*/ 512 w 512"/>
                <a:gd name="T11" fmla="*/ 256 h 512"/>
                <a:gd name="T12" fmla="*/ 256 w 512"/>
                <a:gd name="T13" fmla="*/ 512 h 512"/>
                <a:gd name="T14" fmla="*/ 0 w 512"/>
                <a:gd name="T15" fmla="*/ 256 h 512"/>
                <a:gd name="T16" fmla="*/ 256 w 512"/>
                <a:gd name="T17" fmla="*/ 0 h 512"/>
                <a:gd name="T18" fmla="*/ 512 w 512"/>
                <a:gd name="T19" fmla="*/ 256 h 512"/>
                <a:gd name="T20" fmla="*/ 138 w 512"/>
                <a:gd name="T21" fmla="*/ 245 h 512"/>
                <a:gd name="T22" fmla="*/ 181 w 512"/>
                <a:gd name="T23" fmla="*/ 288 h 512"/>
                <a:gd name="T24" fmla="*/ 224 w 512"/>
                <a:gd name="T25" fmla="*/ 245 h 512"/>
                <a:gd name="T26" fmla="*/ 181 w 512"/>
                <a:gd name="T27" fmla="*/ 202 h 512"/>
                <a:gd name="T28" fmla="*/ 138 w 512"/>
                <a:gd name="T29" fmla="*/ 245 h 512"/>
                <a:gd name="T30" fmla="*/ 256 w 512"/>
                <a:gd name="T31" fmla="*/ 320 h 512"/>
                <a:gd name="T32" fmla="*/ 245 w 512"/>
                <a:gd name="T33" fmla="*/ 309 h 512"/>
                <a:gd name="T34" fmla="*/ 117 w 512"/>
                <a:gd name="T35" fmla="*/ 309 h 512"/>
                <a:gd name="T36" fmla="*/ 106 w 512"/>
                <a:gd name="T37" fmla="*/ 320 h 512"/>
                <a:gd name="T38" fmla="*/ 106 w 512"/>
                <a:gd name="T39" fmla="*/ 352 h 512"/>
                <a:gd name="T40" fmla="*/ 117 w 512"/>
                <a:gd name="T41" fmla="*/ 362 h 512"/>
                <a:gd name="T42" fmla="*/ 128 w 512"/>
                <a:gd name="T43" fmla="*/ 352 h 512"/>
                <a:gd name="T44" fmla="*/ 128 w 512"/>
                <a:gd name="T45" fmla="*/ 330 h 512"/>
                <a:gd name="T46" fmla="*/ 234 w 512"/>
                <a:gd name="T47" fmla="*/ 330 h 512"/>
                <a:gd name="T48" fmla="*/ 234 w 512"/>
                <a:gd name="T49" fmla="*/ 352 h 512"/>
                <a:gd name="T50" fmla="*/ 245 w 512"/>
                <a:gd name="T51" fmla="*/ 362 h 512"/>
                <a:gd name="T52" fmla="*/ 256 w 512"/>
                <a:gd name="T53" fmla="*/ 352 h 512"/>
                <a:gd name="T54" fmla="*/ 256 w 512"/>
                <a:gd name="T55" fmla="*/ 320 h 512"/>
                <a:gd name="T56" fmla="*/ 288 w 512"/>
                <a:gd name="T57" fmla="*/ 244 h 512"/>
                <a:gd name="T58" fmla="*/ 277 w 512"/>
                <a:gd name="T59" fmla="*/ 215 h 512"/>
                <a:gd name="T60" fmla="*/ 262 w 512"/>
                <a:gd name="T61" fmla="*/ 215 h 512"/>
                <a:gd name="T62" fmla="*/ 261 w 512"/>
                <a:gd name="T63" fmla="*/ 230 h 512"/>
                <a:gd name="T64" fmla="*/ 267 w 512"/>
                <a:gd name="T65" fmla="*/ 244 h 512"/>
                <a:gd name="T66" fmla="*/ 261 w 512"/>
                <a:gd name="T67" fmla="*/ 258 h 512"/>
                <a:gd name="T68" fmla="*/ 262 w 512"/>
                <a:gd name="T69" fmla="*/ 274 h 512"/>
                <a:gd name="T70" fmla="*/ 269 w 512"/>
                <a:gd name="T71" fmla="*/ 276 h 512"/>
                <a:gd name="T72" fmla="*/ 277 w 512"/>
                <a:gd name="T73" fmla="*/ 273 h 512"/>
                <a:gd name="T74" fmla="*/ 288 w 512"/>
                <a:gd name="T75" fmla="*/ 244 h 512"/>
                <a:gd name="T76" fmla="*/ 345 w 512"/>
                <a:gd name="T77" fmla="*/ 244 h 512"/>
                <a:gd name="T78" fmla="*/ 310 w 512"/>
                <a:gd name="T79" fmla="*/ 172 h 512"/>
                <a:gd name="T80" fmla="*/ 295 w 512"/>
                <a:gd name="T81" fmla="*/ 173 h 512"/>
                <a:gd name="T82" fmla="*/ 296 w 512"/>
                <a:gd name="T83" fmla="*/ 188 h 512"/>
                <a:gd name="T84" fmla="*/ 323 w 512"/>
                <a:gd name="T85" fmla="*/ 244 h 512"/>
                <a:gd name="T86" fmla="*/ 296 w 512"/>
                <a:gd name="T87" fmla="*/ 301 h 512"/>
                <a:gd name="T88" fmla="*/ 295 w 512"/>
                <a:gd name="T89" fmla="*/ 316 h 512"/>
                <a:gd name="T90" fmla="*/ 303 w 512"/>
                <a:gd name="T91" fmla="*/ 319 h 512"/>
                <a:gd name="T92" fmla="*/ 310 w 512"/>
                <a:gd name="T93" fmla="*/ 317 h 512"/>
                <a:gd name="T94" fmla="*/ 345 w 512"/>
                <a:gd name="T95" fmla="*/ 244 h 512"/>
                <a:gd name="T96" fmla="*/ 401 w 512"/>
                <a:gd name="T97" fmla="*/ 244 h 512"/>
                <a:gd name="T98" fmla="*/ 344 w 512"/>
                <a:gd name="T99" fmla="*/ 128 h 512"/>
                <a:gd name="T100" fmla="*/ 329 w 512"/>
                <a:gd name="T101" fmla="*/ 130 h 512"/>
                <a:gd name="T102" fmla="*/ 331 w 512"/>
                <a:gd name="T103" fmla="*/ 145 h 512"/>
                <a:gd name="T104" fmla="*/ 380 w 512"/>
                <a:gd name="T105" fmla="*/ 244 h 512"/>
                <a:gd name="T106" fmla="*/ 331 w 512"/>
                <a:gd name="T107" fmla="*/ 343 h 512"/>
                <a:gd name="T108" fmla="*/ 329 w 512"/>
                <a:gd name="T109" fmla="*/ 358 h 512"/>
                <a:gd name="T110" fmla="*/ 337 w 512"/>
                <a:gd name="T111" fmla="*/ 362 h 512"/>
                <a:gd name="T112" fmla="*/ 344 w 512"/>
                <a:gd name="T113" fmla="*/ 360 h 512"/>
                <a:gd name="T114" fmla="*/ 401 w 512"/>
                <a:gd name="T115" fmla="*/ 244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2" h="512">
                  <a:moveTo>
                    <a:pt x="160" y="245"/>
                  </a:moveTo>
                  <a:cubicBezTo>
                    <a:pt x="160" y="233"/>
                    <a:pt x="169" y="224"/>
                    <a:pt x="181" y="224"/>
                  </a:cubicBezTo>
                  <a:cubicBezTo>
                    <a:pt x="193" y="224"/>
                    <a:pt x="202" y="233"/>
                    <a:pt x="202" y="245"/>
                  </a:cubicBezTo>
                  <a:cubicBezTo>
                    <a:pt x="202" y="257"/>
                    <a:pt x="193" y="266"/>
                    <a:pt x="181" y="266"/>
                  </a:cubicBezTo>
                  <a:cubicBezTo>
                    <a:pt x="169" y="266"/>
                    <a:pt x="160" y="257"/>
                    <a:pt x="160" y="245"/>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138" y="245"/>
                  </a:moveTo>
                  <a:cubicBezTo>
                    <a:pt x="138" y="269"/>
                    <a:pt x="157" y="288"/>
                    <a:pt x="181" y="288"/>
                  </a:cubicBezTo>
                  <a:cubicBezTo>
                    <a:pt x="205" y="288"/>
                    <a:pt x="224" y="269"/>
                    <a:pt x="224" y="245"/>
                  </a:cubicBezTo>
                  <a:cubicBezTo>
                    <a:pt x="224" y="221"/>
                    <a:pt x="205" y="202"/>
                    <a:pt x="181" y="202"/>
                  </a:cubicBezTo>
                  <a:cubicBezTo>
                    <a:pt x="157" y="202"/>
                    <a:pt x="138" y="221"/>
                    <a:pt x="138" y="245"/>
                  </a:cubicBezTo>
                  <a:close/>
                  <a:moveTo>
                    <a:pt x="256" y="320"/>
                  </a:moveTo>
                  <a:cubicBezTo>
                    <a:pt x="256" y="314"/>
                    <a:pt x="251" y="309"/>
                    <a:pt x="245" y="309"/>
                  </a:cubicBezTo>
                  <a:cubicBezTo>
                    <a:pt x="117" y="309"/>
                    <a:pt x="117" y="309"/>
                    <a:pt x="117" y="309"/>
                  </a:cubicBezTo>
                  <a:cubicBezTo>
                    <a:pt x="111" y="309"/>
                    <a:pt x="106" y="314"/>
                    <a:pt x="106" y="320"/>
                  </a:cubicBezTo>
                  <a:cubicBezTo>
                    <a:pt x="106" y="352"/>
                    <a:pt x="106" y="352"/>
                    <a:pt x="106" y="352"/>
                  </a:cubicBezTo>
                  <a:cubicBezTo>
                    <a:pt x="106" y="358"/>
                    <a:pt x="111" y="362"/>
                    <a:pt x="117" y="362"/>
                  </a:cubicBezTo>
                  <a:cubicBezTo>
                    <a:pt x="123" y="362"/>
                    <a:pt x="128" y="358"/>
                    <a:pt x="128" y="352"/>
                  </a:cubicBezTo>
                  <a:cubicBezTo>
                    <a:pt x="128" y="330"/>
                    <a:pt x="128" y="330"/>
                    <a:pt x="128" y="330"/>
                  </a:cubicBezTo>
                  <a:cubicBezTo>
                    <a:pt x="234" y="330"/>
                    <a:pt x="234" y="330"/>
                    <a:pt x="234" y="330"/>
                  </a:cubicBezTo>
                  <a:cubicBezTo>
                    <a:pt x="234" y="352"/>
                    <a:pt x="234" y="352"/>
                    <a:pt x="234" y="352"/>
                  </a:cubicBezTo>
                  <a:cubicBezTo>
                    <a:pt x="234" y="358"/>
                    <a:pt x="239" y="362"/>
                    <a:pt x="245" y="362"/>
                  </a:cubicBezTo>
                  <a:cubicBezTo>
                    <a:pt x="251" y="362"/>
                    <a:pt x="256" y="358"/>
                    <a:pt x="256" y="352"/>
                  </a:cubicBezTo>
                  <a:lnTo>
                    <a:pt x="256" y="320"/>
                  </a:lnTo>
                  <a:close/>
                  <a:moveTo>
                    <a:pt x="288" y="244"/>
                  </a:moveTo>
                  <a:cubicBezTo>
                    <a:pt x="288" y="234"/>
                    <a:pt x="284" y="223"/>
                    <a:pt x="277" y="215"/>
                  </a:cubicBezTo>
                  <a:cubicBezTo>
                    <a:pt x="273" y="211"/>
                    <a:pt x="266" y="211"/>
                    <a:pt x="262" y="215"/>
                  </a:cubicBezTo>
                  <a:cubicBezTo>
                    <a:pt x="257" y="219"/>
                    <a:pt x="257" y="226"/>
                    <a:pt x="261" y="230"/>
                  </a:cubicBezTo>
                  <a:cubicBezTo>
                    <a:pt x="265" y="234"/>
                    <a:pt x="267" y="239"/>
                    <a:pt x="267" y="244"/>
                  </a:cubicBezTo>
                  <a:cubicBezTo>
                    <a:pt x="267" y="249"/>
                    <a:pt x="265" y="255"/>
                    <a:pt x="261" y="258"/>
                  </a:cubicBezTo>
                  <a:cubicBezTo>
                    <a:pt x="257" y="263"/>
                    <a:pt x="257" y="269"/>
                    <a:pt x="262" y="274"/>
                  </a:cubicBezTo>
                  <a:cubicBezTo>
                    <a:pt x="264" y="275"/>
                    <a:pt x="266" y="276"/>
                    <a:pt x="269" y="276"/>
                  </a:cubicBezTo>
                  <a:cubicBezTo>
                    <a:pt x="272" y="276"/>
                    <a:pt x="275" y="275"/>
                    <a:pt x="277" y="273"/>
                  </a:cubicBezTo>
                  <a:cubicBezTo>
                    <a:pt x="284" y="265"/>
                    <a:pt x="288" y="255"/>
                    <a:pt x="288" y="244"/>
                  </a:cubicBezTo>
                  <a:close/>
                  <a:moveTo>
                    <a:pt x="345" y="244"/>
                  </a:moveTo>
                  <a:cubicBezTo>
                    <a:pt x="345" y="216"/>
                    <a:pt x="332" y="190"/>
                    <a:pt x="310" y="172"/>
                  </a:cubicBezTo>
                  <a:cubicBezTo>
                    <a:pt x="306" y="168"/>
                    <a:pt x="299" y="168"/>
                    <a:pt x="295" y="173"/>
                  </a:cubicBezTo>
                  <a:cubicBezTo>
                    <a:pt x="291" y="177"/>
                    <a:pt x="292" y="184"/>
                    <a:pt x="296" y="188"/>
                  </a:cubicBezTo>
                  <a:cubicBezTo>
                    <a:pt x="313" y="202"/>
                    <a:pt x="323" y="223"/>
                    <a:pt x="323" y="244"/>
                  </a:cubicBezTo>
                  <a:cubicBezTo>
                    <a:pt x="323" y="266"/>
                    <a:pt x="313" y="286"/>
                    <a:pt x="296" y="301"/>
                  </a:cubicBezTo>
                  <a:cubicBezTo>
                    <a:pt x="292" y="304"/>
                    <a:pt x="291" y="311"/>
                    <a:pt x="295" y="316"/>
                  </a:cubicBezTo>
                  <a:cubicBezTo>
                    <a:pt x="297" y="318"/>
                    <a:pt x="300" y="319"/>
                    <a:pt x="303" y="319"/>
                  </a:cubicBezTo>
                  <a:cubicBezTo>
                    <a:pt x="306" y="319"/>
                    <a:pt x="308" y="319"/>
                    <a:pt x="310" y="317"/>
                  </a:cubicBezTo>
                  <a:cubicBezTo>
                    <a:pt x="332" y="299"/>
                    <a:pt x="345" y="272"/>
                    <a:pt x="345" y="244"/>
                  </a:cubicBezTo>
                  <a:close/>
                  <a:moveTo>
                    <a:pt x="401" y="244"/>
                  </a:moveTo>
                  <a:cubicBezTo>
                    <a:pt x="401" y="199"/>
                    <a:pt x="380" y="157"/>
                    <a:pt x="344" y="128"/>
                  </a:cubicBezTo>
                  <a:cubicBezTo>
                    <a:pt x="339" y="125"/>
                    <a:pt x="333" y="126"/>
                    <a:pt x="329" y="130"/>
                  </a:cubicBezTo>
                  <a:cubicBezTo>
                    <a:pt x="325" y="135"/>
                    <a:pt x="326" y="142"/>
                    <a:pt x="331" y="145"/>
                  </a:cubicBezTo>
                  <a:cubicBezTo>
                    <a:pt x="362" y="170"/>
                    <a:pt x="380" y="206"/>
                    <a:pt x="380" y="244"/>
                  </a:cubicBezTo>
                  <a:cubicBezTo>
                    <a:pt x="380" y="283"/>
                    <a:pt x="362" y="319"/>
                    <a:pt x="331" y="343"/>
                  </a:cubicBezTo>
                  <a:cubicBezTo>
                    <a:pt x="326" y="347"/>
                    <a:pt x="325" y="354"/>
                    <a:pt x="329" y="358"/>
                  </a:cubicBezTo>
                  <a:cubicBezTo>
                    <a:pt x="331" y="361"/>
                    <a:pt x="334" y="362"/>
                    <a:pt x="337" y="362"/>
                  </a:cubicBezTo>
                  <a:cubicBezTo>
                    <a:pt x="340" y="362"/>
                    <a:pt x="342" y="362"/>
                    <a:pt x="344" y="360"/>
                  </a:cubicBezTo>
                  <a:cubicBezTo>
                    <a:pt x="380" y="331"/>
                    <a:pt x="401" y="289"/>
                    <a:pt x="401" y="244"/>
                  </a:cubicBez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4" name="object 50">
              <a:extLst>
                <a:ext uri="{FF2B5EF4-FFF2-40B4-BE49-F238E27FC236}">
                  <a16:creationId xmlns:a16="http://schemas.microsoft.com/office/drawing/2014/main" id="{73F9A585-5AE4-4A73-9200-F345D5EA3A7A}"/>
                </a:ext>
              </a:extLst>
            </p:cNvPr>
            <p:cNvSpPr txBox="1"/>
            <p:nvPr/>
          </p:nvSpPr>
          <p:spPr>
            <a:xfrm>
              <a:off x="6790275" y="3494369"/>
              <a:ext cx="2760979" cy="375845"/>
            </a:xfrm>
            <a:prstGeom prst="rect">
              <a:avLst/>
            </a:prstGeom>
          </p:spPr>
          <p:txBody>
            <a:bodyPr vert="horz" wrap="square" lIns="0" tIns="11833" rIns="0" bIns="0" rtlCol="0">
              <a:spAutoFit/>
            </a:bodyPr>
            <a:lstStyle/>
            <a:p>
              <a:pPr marL="12455" marR="4396"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Only allows one author to modify a document at a single time</a:t>
              </a:r>
            </a:p>
          </p:txBody>
        </p:sp>
      </p:grpSp>
      <p:grpSp>
        <p:nvGrpSpPr>
          <p:cNvPr id="35" name="Group 34">
            <a:extLst>
              <a:ext uri="{FF2B5EF4-FFF2-40B4-BE49-F238E27FC236}">
                <a16:creationId xmlns:a16="http://schemas.microsoft.com/office/drawing/2014/main" id="{63C05595-782C-472E-9AAB-3B16D3A6A225}"/>
              </a:ext>
            </a:extLst>
          </p:cNvPr>
          <p:cNvGrpSpPr/>
          <p:nvPr/>
        </p:nvGrpSpPr>
        <p:grpSpPr>
          <a:xfrm>
            <a:off x="7821962" y="4819142"/>
            <a:ext cx="3723790" cy="459788"/>
            <a:chOff x="6323969" y="4176591"/>
            <a:chExt cx="3227285" cy="398483"/>
          </a:xfrm>
        </p:grpSpPr>
        <p:sp>
          <p:nvSpPr>
            <p:cNvPr id="36" name="Freeform 364">
              <a:extLst>
                <a:ext uri="{FF2B5EF4-FFF2-40B4-BE49-F238E27FC236}">
                  <a16:creationId xmlns:a16="http://schemas.microsoft.com/office/drawing/2014/main" id="{00F8B6D0-95C1-4685-8C69-83F8C733E521}"/>
                </a:ext>
              </a:extLst>
            </p:cNvPr>
            <p:cNvSpPr>
              <a:spLocks noChangeAspect="1" noEditPoints="1"/>
            </p:cNvSpPr>
            <p:nvPr/>
          </p:nvSpPr>
          <p:spPr bwMode="auto">
            <a:xfrm>
              <a:off x="6323969" y="4176591"/>
              <a:ext cx="369064" cy="367982"/>
            </a:xfrm>
            <a:custGeom>
              <a:avLst/>
              <a:gdLst>
                <a:gd name="T0" fmla="*/ 0 w 512"/>
                <a:gd name="T1" fmla="*/ 256 h 512"/>
                <a:gd name="T2" fmla="*/ 512 w 512"/>
                <a:gd name="T3" fmla="*/ 256 h 512"/>
                <a:gd name="T4" fmla="*/ 117 w 512"/>
                <a:gd name="T5" fmla="*/ 362 h 512"/>
                <a:gd name="T6" fmla="*/ 96 w 512"/>
                <a:gd name="T7" fmla="*/ 362 h 512"/>
                <a:gd name="T8" fmla="*/ 106 w 512"/>
                <a:gd name="T9" fmla="*/ 330 h 512"/>
                <a:gd name="T10" fmla="*/ 117 w 512"/>
                <a:gd name="T11" fmla="*/ 362 h 512"/>
                <a:gd name="T12" fmla="*/ 149 w 512"/>
                <a:gd name="T13" fmla="*/ 373 h 512"/>
                <a:gd name="T14" fmla="*/ 138 w 512"/>
                <a:gd name="T15" fmla="*/ 320 h 512"/>
                <a:gd name="T16" fmla="*/ 160 w 512"/>
                <a:gd name="T17" fmla="*/ 320 h 512"/>
                <a:gd name="T18" fmla="*/ 202 w 512"/>
                <a:gd name="T19" fmla="*/ 362 h 512"/>
                <a:gd name="T20" fmla="*/ 181 w 512"/>
                <a:gd name="T21" fmla="*/ 362 h 512"/>
                <a:gd name="T22" fmla="*/ 192 w 512"/>
                <a:gd name="T23" fmla="*/ 277 h 512"/>
                <a:gd name="T24" fmla="*/ 202 w 512"/>
                <a:gd name="T25" fmla="*/ 362 h 512"/>
                <a:gd name="T26" fmla="*/ 234 w 512"/>
                <a:gd name="T27" fmla="*/ 373 h 512"/>
                <a:gd name="T28" fmla="*/ 224 w 512"/>
                <a:gd name="T29" fmla="*/ 277 h 512"/>
                <a:gd name="T30" fmla="*/ 245 w 512"/>
                <a:gd name="T31" fmla="*/ 277 h 512"/>
                <a:gd name="T32" fmla="*/ 288 w 512"/>
                <a:gd name="T33" fmla="*/ 362 h 512"/>
                <a:gd name="T34" fmla="*/ 266 w 512"/>
                <a:gd name="T35" fmla="*/ 362 h 512"/>
                <a:gd name="T36" fmla="*/ 277 w 512"/>
                <a:gd name="T37" fmla="*/ 266 h 512"/>
                <a:gd name="T38" fmla="*/ 288 w 512"/>
                <a:gd name="T39" fmla="*/ 362 h 512"/>
                <a:gd name="T40" fmla="*/ 320 w 512"/>
                <a:gd name="T41" fmla="*/ 373 h 512"/>
                <a:gd name="T42" fmla="*/ 309 w 512"/>
                <a:gd name="T43" fmla="*/ 245 h 512"/>
                <a:gd name="T44" fmla="*/ 330 w 512"/>
                <a:gd name="T45" fmla="*/ 245 h 512"/>
                <a:gd name="T46" fmla="*/ 373 w 512"/>
                <a:gd name="T47" fmla="*/ 362 h 512"/>
                <a:gd name="T48" fmla="*/ 352 w 512"/>
                <a:gd name="T49" fmla="*/ 362 h 512"/>
                <a:gd name="T50" fmla="*/ 362 w 512"/>
                <a:gd name="T51" fmla="*/ 202 h 512"/>
                <a:gd name="T52" fmla="*/ 373 w 512"/>
                <a:gd name="T53" fmla="*/ 362 h 512"/>
                <a:gd name="T54" fmla="*/ 384 w 512"/>
                <a:gd name="T55" fmla="*/ 181 h 512"/>
                <a:gd name="T56" fmla="*/ 373 w 512"/>
                <a:gd name="T57" fmla="*/ 153 h 512"/>
                <a:gd name="T58" fmla="*/ 277 w 512"/>
                <a:gd name="T59" fmla="*/ 245 h 512"/>
                <a:gd name="T60" fmla="*/ 113 w 512"/>
                <a:gd name="T61" fmla="*/ 307 h 512"/>
                <a:gd name="T62" fmla="*/ 98 w 512"/>
                <a:gd name="T63" fmla="*/ 305 h 512"/>
                <a:gd name="T64" fmla="*/ 185 w 512"/>
                <a:gd name="T65" fmla="*/ 226 h 512"/>
                <a:gd name="T66" fmla="*/ 273 w 512"/>
                <a:gd name="T67" fmla="*/ 224 h 512"/>
                <a:gd name="T68" fmla="*/ 341 w 512"/>
                <a:gd name="T69" fmla="*/ 138 h 512"/>
                <a:gd name="T70" fmla="*/ 341 w 512"/>
                <a:gd name="T71" fmla="*/ 117 h 512"/>
                <a:gd name="T72" fmla="*/ 388 w 512"/>
                <a:gd name="T73" fmla="*/ 118 h 512"/>
                <a:gd name="T74" fmla="*/ 394 w 512"/>
                <a:gd name="T75" fmla="*/ 128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117" y="362"/>
                  </a:moveTo>
                  <a:cubicBezTo>
                    <a:pt x="117" y="368"/>
                    <a:pt x="112" y="373"/>
                    <a:pt x="106" y="373"/>
                  </a:cubicBezTo>
                  <a:cubicBezTo>
                    <a:pt x="100" y="373"/>
                    <a:pt x="96" y="368"/>
                    <a:pt x="96" y="362"/>
                  </a:cubicBezTo>
                  <a:cubicBezTo>
                    <a:pt x="96" y="341"/>
                    <a:pt x="96" y="341"/>
                    <a:pt x="96" y="341"/>
                  </a:cubicBezTo>
                  <a:cubicBezTo>
                    <a:pt x="96" y="335"/>
                    <a:pt x="100" y="330"/>
                    <a:pt x="106" y="330"/>
                  </a:cubicBezTo>
                  <a:cubicBezTo>
                    <a:pt x="112" y="330"/>
                    <a:pt x="117" y="335"/>
                    <a:pt x="117" y="341"/>
                  </a:cubicBezTo>
                  <a:lnTo>
                    <a:pt x="117" y="362"/>
                  </a:lnTo>
                  <a:close/>
                  <a:moveTo>
                    <a:pt x="160" y="362"/>
                  </a:moveTo>
                  <a:cubicBezTo>
                    <a:pt x="160" y="368"/>
                    <a:pt x="155" y="373"/>
                    <a:pt x="149" y="373"/>
                  </a:cubicBezTo>
                  <a:cubicBezTo>
                    <a:pt x="143" y="373"/>
                    <a:pt x="138" y="368"/>
                    <a:pt x="138" y="362"/>
                  </a:cubicBezTo>
                  <a:cubicBezTo>
                    <a:pt x="138" y="320"/>
                    <a:pt x="138" y="320"/>
                    <a:pt x="138" y="320"/>
                  </a:cubicBezTo>
                  <a:cubicBezTo>
                    <a:pt x="138" y="314"/>
                    <a:pt x="143" y="309"/>
                    <a:pt x="149" y="309"/>
                  </a:cubicBezTo>
                  <a:cubicBezTo>
                    <a:pt x="155" y="309"/>
                    <a:pt x="160" y="314"/>
                    <a:pt x="160" y="320"/>
                  </a:cubicBezTo>
                  <a:lnTo>
                    <a:pt x="160" y="362"/>
                  </a:lnTo>
                  <a:close/>
                  <a:moveTo>
                    <a:pt x="202" y="362"/>
                  </a:moveTo>
                  <a:cubicBezTo>
                    <a:pt x="202" y="368"/>
                    <a:pt x="198" y="373"/>
                    <a:pt x="192" y="373"/>
                  </a:cubicBezTo>
                  <a:cubicBezTo>
                    <a:pt x="186" y="373"/>
                    <a:pt x="181" y="368"/>
                    <a:pt x="181" y="362"/>
                  </a:cubicBezTo>
                  <a:cubicBezTo>
                    <a:pt x="181" y="288"/>
                    <a:pt x="181" y="288"/>
                    <a:pt x="181" y="288"/>
                  </a:cubicBezTo>
                  <a:cubicBezTo>
                    <a:pt x="181" y="282"/>
                    <a:pt x="186" y="277"/>
                    <a:pt x="192" y="277"/>
                  </a:cubicBezTo>
                  <a:cubicBezTo>
                    <a:pt x="198" y="277"/>
                    <a:pt x="202" y="282"/>
                    <a:pt x="202" y="288"/>
                  </a:cubicBezTo>
                  <a:lnTo>
                    <a:pt x="202" y="362"/>
                  </a:lnTo>
                  <a:close/>
                  <a:moveTo>
                    <a:pt x="245" y="362"/>
                  </a:moveTo>
                  <a:cubicBezTo>
                    <a:pt x="245" y="368"/>
                    <a:pt x="240" y="373"/>
                    <a:pt x="234" y="373"/>
                  </a:cubicBezTo>
                  <a:cubicBezTo>
                    <a:pt x="228" y="373"/>
                    <a:pt x="224" y="368"/>
                    <a:pt x="224" y="362"/>
                  </a:cubicBezTo>
                  <a:cubicBezTo>
                    <a:pt x="224" y="277"/>
                    <a:pt x="224" y="277"/>
                    <a:pt x="224" y="277"/>
                  </a:cubicBezTo>
                  <a:cubicBezTo>
                    <a:pt x="224" y="271"/>
                    <a:pt x="228" y="266"/>
                    <a:pt x="234" y="266"/>
                  </a:cubicBezTo>
                  <a:cubicBezTo>
                    <a:pt x="240" y="266"/>
                    <a:pt x="245" y="271"/>
                    <a:pt x="245" y="277"/>
                  </a:cubicBezTo>
                  <a:lnTo>
                    <a:pt x="245" y="362"/>
                  </a:lnTo>
                  <a:close/>
                  <a:moveTo>
                    <a:pt x="288" y="362"/>
                  </a:moveTo>
                  <a:cubicBezTo>
                    <a:pt x="288" y="368"/>
                    <a:pt x="283" y="373"/>
                    <a:pt x="277" y="373"/>
                  </a:cubicBezTo>
                  <a:cubicBezTo>
                    <a:pt x="271" y="373"/>
                    <a:pt x="266" y="368"/>
                    <a:pt x="266" y="362"/>
                  </a:cubicBezTo>
                  <a:cubicBezTo>
                    <a:pt x="266" y="277"/>
                    <a:pt x="266" y="277"/>
                    <a:pt x="266" y="277"/>
                  </a:cubicBezTo>
                  <a:cubicBezTo>
                    <a:pt x="266" y="271"/>
                    <a:pt x="271" y="266"/>
                    <a:pt x="277" y="266"/>
                  </a:cubicBezTo>
                  <a:cubicBezTo>
                    <a:pt x="283" y="266"/>
                    <a:pt x="288" y="271"/>
                    <a:pt x="288" y="277"/>
                  </a:cubicBezTo>
                  <a:lnTo>
                    <a:pt x="288" y="362"/>
                  </a:lnTo>
                  <a:close/>
                  <a:moveTo>
                    <a:pt x="330" y="362"/>
                  </a:moveTo>
                  <a:cubicBezTo>
                    <a:pt x="330" y="368"/>
                    <a:pt x="326" y="373"/>
                    <a:pt x="320" y="373"/>
                  </a:cubicBezTo>
                  <a:cubicBezTo>
                    <a:pt x="314" y="373"/>
                    <a:pt x="309" y="368"/>
                    <a:pt x="309" y="362"/>
                  </a:cubicBezTo>
                  <a:cubicBezTo>
                    <a:pt x="309" y="245"/>
                    <a:pt x="309" y="245"/>
                    <a:pt x="309" y="245"/>
                  </a:cubicBezTo>
                  <a:cubicBezTo>
                    <a:pt x="309" y="239"/>
                    <a:pt x="314" y="234"/>
                    <a:pt x="320" y="234"/>
                  </a:cubicBezTo>
                  <a:cubicBezTo>
                    <a:pt x="326" y="234"/>
                    <a:pt x="330" y="239"/>
                    <a:pt x="330" y="245"/>
                  </a:cubicBezTo>
                  <a:lnTo>
                    <a:pt x="330" y="362"/>
                  </a:lnTo>
                  <a:close/>
                  <a:moveTo>
                    <a:pt x="373" y="362"/>
                  </a:moveTo>
                  <a:cubicBezTo>
                    <a:pt x="373" y="368"/>
                    <a:pt x="368" y="373"/>
                    <a:pt x="362" y="373"/>
                  </a:cubicBezTo>
                  <a:cubicBezTo>
                    <a:pt x="356" y="373"/>
                    <a:pt x="352" y="368"/>
                    <a:pt x="352" y="362"/>
                  </a:cubicBezTo>
                  <a:cubicBezTo>
                    <a:pt x="352" y="213"/>
                    <a:pt x="352" y="213"/>
                    <a:pt x="352" y="213"/>
                  </a:cubicBezTo>
                  <a:cubicBezTo>
                    <a:pt x="352" y="207"/>
                    <a:pt x="356" y="202"/>
                    <a:pt x="362" y="202"/>
                  </a:cubicBezTo>
                  <a:cubicBezTo>
                    <a:pt x="368" y="202"/>
                    <a:pt x="373" y="207"/>
                    <a:pt x="373" y="213"/>
                  </a:cubicBezTo>
                  <a:lnTo>
                    <a:pt x="373" y="362"/>
                  </a:lnTo>
                  <a:close/>
                  <a:moveTo>
                    <a:pt x="394" y="170"/>
                  </a:moveTo>
                  <a:cubicBezTo>
                    <a:pt x="394" y="176"/>
                    <a:pt x="390" y="181"/>
                    <a:pt x="384" y="181"/>
                  </a:cubicBezTo>
                  <a:cubicBezTo>
                    <a:pt x="378" y="181"/>
                    <a:pt x="373" y="176"/>
                    <a:pt x="373" y="170"/>
                  </a:cubicBezTo>
                  <a:cubicBezTo>
                    <a:pt x="373" y="153"/>
                    <a:pt x="373" y="153"/>
                    <a:pt x="373" y="153"/>
                  </a:cubicBezTo>
                  <a:cubicBezTo>
                    <a:pt x="285" y="242"/>
                    <a:pt x="285" y="242"/>
                    <a:pt x="285" y="242"/>
                  </a:cubicBezTo>
                  <a:cubicBezTo>
                    <a:pt x="283" y="244"/>
                    <a:pt x="280" y="245"/>
                    <a:pt x="277" y="245"/>
                  </a:cubicBezTo>
                  <a:cubicBezTo>
                    <a:pt x="195" y="245"/>
                    <a:pt x="195" y="245"/>
                    <a:pt x="195" y="245"/>
                  </a:cubicBezTo>
                  <a:cubicBezTo>
                    <a:pt x="113" y="307"/>
                    <a:pt x="113" y="307"/>
                    <a:pt x="113" y="307"/>
                  </a:cubicBezTo>
                  <a:cubicBezTo>
                    <a:pt x="111" y="308"/>
                    <a:pt x="109" y="309"/>
                    <a:pt x="106" y="309"/>
                  </a:cubicBezTo>
                  <a:cubicBezTo>
                    <a:pt x="103" y="309"/>
                    <a:pt x="100" y="308"/>
                    <a:pt x="98" y="305"/>
                  </a:cubicBezTo>
                  <a:cubicBezTo>
                    <a:pt x="94" y="300"/>
                    <a:pt x="95" y="293"/>
                    <a:pt x="100" y="290"/>
                  </a:cubicBezTo>
                  <a:cubicBezTo>
                    <a:pt x="185" y="226"/>
                    <a:pt x="185" y="226"/>
                    <a:pt x="185" y="226"/>
                  </a:cubicBezTo>
                  <a:cubicBezTo>
                    <a:pt x="187" y="224"/>
                    <a:pt x="189" y="224"/>
                    <a:pt x="192" y="224"/>
                  </a:cubicBezTo>
                  <a:cubicBezTo>
                    <a:pt x="273" y="224"/>
                    <a:pt x="273" y="224"/>
                    <a:pt x="273" y="224"/>
                  </a:cubicBezTo>
                  <a:cubicBezTo>
                    <a:pt x="358" y="138"/>
                    <a:pt x="358" y="138"/>
                    <a:pt x="358" y="138"/>
                  </a:cubicBezTo>
                  <a:cubicBezTo>
                    <a:pt x="341" y="138"/>
                    <a:pt x="341" y="138"/>
                    <a:pt x="341" y="138"/>
                  </a:cubicBezTo>
                  <a:cubicBezTo>
                    <a:pt x="335" y="138"/>
                    <a:pt x="330" y="134"/>
                    <a:pt x="330" y="128"/>
                  </a:cubicBezTo>
                  <a:cubicBezTo>
                    <a:pt x="330" y="122"/>
                    <a:pt x="335" y="117"/>
                    <a:pt x="341" y="117"/>
                  </a:cubicBezTo>
                  <a:cubicBezTo>
                    <a:pt x="384" y="117"/>
                    <a:pt x="384" y="117"/>
                    <a:pt x="384" y="117"/>
                  </a:cubicBezTo>
                  <a:cubicBezTo>
                    <a:pt x="385" y="117"/>
                    <a:pt x="386" y="117"/>
                    <a:pt x="388" y="118"/>
                  </a:cubicBezTo>
                  <a:cubicBezTo>
                    <a:pt x="390" y="119"/>
                    <a:pt x="392" y="121"/>
                    <a:pt x="394" y="124"/>
                  </a:cubicBezTo>
                  <a:cubicBezTo>
                    <a:pt x="394" y="125"/>
                    <a:pt x="394" y="126"/>
                    <a:pt x="394" y="128"/>
                  </a:cubicBezTo>
                  <a:lnTo>
                    <a:pt x="394" y="170"/>
                  </a:ln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7" name="object 50">
              <a:extLst>
                <a:ext uri="{FF2B5EF4-FFF2-40B4-BE49-F238E27FC236}">
                  <a16:creationId xmlns:a16="http://schemas.microsoft.com/office/drawing/2014/main" id="{538212DE-0FEB-423D-9874-4DB1107E44AC}"/>
                </a:ext>
              </a:extLst>
            </p:cNvPr>
            <p:cNvSpPr txBox="1"/>
            <p:nvPr/>
          </p:nvSpPr>
          <p:spPr>
            <a:xfrm>
              <a:off x="6790275" y="4199230"/>
              <a:ext cx="2760979" cy="375844"/>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Data tables and graphs are linked to data sources for real-time updates</a:t>
              </a:r>
            </a:p>
          </p:txBody>
        </p:sp>
      </p:grpSp>
      <p:grpSp>
        <p:nvGrpSpPr>
          <p:cNvPr id="38" name="Group 37">
            <a:extLst>
              <a:ext uri="{FF2B5EF4-FFF2-40B4-BE49-F238E27FC236}">
                <a16:creationId xmlns:a16="http://schemas.microsoft.com/office/drawing/2014/main" id="{1B6D220D-0C88-4EAA-A94A-15CE9D20CE40}"/>
              </a:ext>
            </a:extLst>
          </p:cNvPr>
          <p:cNvGrpSpPr/>
          <p:nvPr/>
        </p:nvGrpSpPr>
        <p:grpSpPr>
          <a:xfrm>
            <a:off x="7821962" y="5619455"/>
            <a:ext cx="3723790" cy="472774"/>
            <a:chOff x="6323969" y="4870197"/>
            <a:chExt cx="3227285" cy="409738"/>
          </a:xfrm>
        </p:grpSpPr>
        <p:sp>
          <p:nvSpPr>
            <p:cNvPr id="39" name="Freeform 254">
              <a:extLst>
                <a:ext uri="{FF2B5EF4-FFF2-40B4-BE49-F238E27FC236}">
                  <a16:creationId xmlns:a16="http://schemas.microsoft.com/office/drawing/2014/main" id="{F9DE9C1F-FBCA-4B72-A8F1-658B61309A0D}"/>
                </a:ext>
              </a:extLst>
            </p:cNvPr>
            <p:cNvSpPr>
              <a:spLocks noChangeAspect="1" noEditPoints="1"/>
            </p:cNvSpPr>
            <p:nvPr/>
          </p:nvSpPr>
          <p:spPr bwMode="auto">
            <a:xfrm>
              <a:off x="6323969" y="4870197"/>
              <a:ext cx="370763" cy="369676"/>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416 w 512"/>
                <a:gd name="T11" fmla="*/ 341 h 512"/>
                <a:gd name="T12" fmla="*/ 405 w 512"/>
                <a:gd name="T13" fmla="*/ 352 h 512"/>
                <a:gd name="T14" fmla="*/ 218 w 512"/>
                <a:gd name="T15" fmla="*/ 352 h 512"/>
                <a:gd name="T16" fmla="*/ 168 w 512"/>
                <a:gd name="T17" fmla="*/ 412 h 512"/>
                <a:gd name="T18" fmla="*/ 160 w 512"/>
                <a:gd name="T19" fmla="*/ 416 h 512"/>
                <a:gd name="T20" fmla="*/ 156 w 512"/>
                <a:gd name="T21" fmla="*/ 415 h 512"/>
                <a:gd name="T22" fmla="*/ 149 w 512"/>
                <a:gd name="T23" fmla="*/ 405 h 512"/>
                <a:gd name="T24" fmla="*/ 149 w 512"/>
                <a:gd name="T25" fmla="*/ 352 h 512"/>
                <a:gd name="T26" fmla="*/ 106 w 512"/>
                <a:gd name="T27" fmla="*/ 352 h 512"/>
                <a:gd name="T28" fmla="*/ 96 w 512"/>
                <a:gd name="T29" fmla="*/ 341 h 512"/>
                <a:gd name="T30" fmla="*/ 96 w 512"/>
                <a:gd name="T31" fmla="*/ 149 h 512"/>
                <a:gd name="T32" fmla="*/ 106 w 512"/>
                <a:gd name="T33" fmla="*/ 138 h 512"/>
                <a:gd name="T34" fmla="*/ 405 w 512"/>
                <a:gd name="T35" fmla="*/ 138 h 512"/>
                <a:gd name="T36" fmla="*/ 416 w 512"/>
                <a:gd name="T37" fmla="*/ 149 h 512"/>
                <a:gd name="T38" fmla="*/ 416 w 512"/>
                <a:gd name="T39" fmla="*/ 341 h 512"/>
                <a:gd name="T40" fmla="*/ 117 w 512"/>
                <a:gd name="T41" fmla="*/ 330 h 512"/>
                <a:gd name="T42" fmla="*/ 160 w 512"/>
                <a:gd name="T43" fmla="*/ 330 h 512"/>
                <a:gd name="T44" fmla="*/ 170 w 512"/>
                <a:gd name="T45" fmla="*/ 341 h 512"/>
                <a:gd name="T46" fmla="*/ 170 w 512"/>
                <a:gd name="T47" fmla="*/ 376 h 512"/>
                <a:gd name="T48" fmla="*/ 205 w 512"/>
                <a:gd name="T49" fmla="*/ 334 h 512"/>
                <a:gd name="T50" fmla="*/ 213 w 512"/>
                <a:gd name="T51" fmla="*/ 330 h 512"/>
                <a:gd name="T52" fmla="*/ 394 w 512"/>
                <a:gd name="T53" fmla="*/ 330 h 512"/>
                <a:gd name="T54" fmla="*/ 394 w 512"/>
                <a:gd name="T55" fmla="*/ 160 h 512"/>
                <a:gd name="T56" fmla="*/ 117 w 512"/>
                <a:gd name="T57" fmla="*/ 160 h 512"/>
                <a:gd name="T58" fmla="*/ 117 w 512"/>
                <a:gd name="T59" fmla="*/ 330 h 512"/>
                <a:gd name="T60" fmla="*/ 149 w 512"/>
                <a:gd name="T61" fmla="*/ 192 h 512"/>
                <a:gd name="T62" fmla="*/ 362 w 512"/>
                <a:gd name="T63" fmla="*/ 192 h 512"/>
                <a:gd name="T64" fmla="*/ 373 w 512"/>
                <a:gd name="T65" fmla="*/ 202 h 512"/>
                <a:gd name="T66" fmla="*/ 362 w 512"/>
                <a:gd name="T67" fmla="*/ 213 h 512"/>
                <a:gd name="T68" fmla="*/ 149 w 512"/>
                <a:gd name="T69" fmla="*/ 213 h 512"/>
                <a:gd name="T70" fmla="*/ 138 w 512"/>
                <a:gd name="T71" fmla="*/ 202 h 512"/>
                <a:gd name="T72" fmla="*/ 149 w 512"/>
                <a:gd name="T73" fmla="*/ 192 h 512"/>
                <a:gd name="T74" fmla="*/ 149 w 512"/>
                <a:gd name="T75" fmla="*/ 234 h 512"/>
                <a:gd name="T76" fmla="*/ 362 w 512"/>
                <a:gd name="T77" fmla="*/ 234 h 512"/>
                <a:gd name="T78" fmla="*/ 373 w 512"/>
                <a:gd name="T79" fmla="*/ 245 h 512"/>
                <a:gd name="T80" fmla="*/ 362 w 512"/>
                <a:gd name="T81" fmla="*/ 256 h 512"/>
                <a:gd name="T82" fmla="*/ 149 w 512"/>
                <a:gd name="T83" fmla="*/ 256 h 512"/>
                <a:gd name="T84" fmla="*/ 138 w 512"/>
                <a:gd name="T85" fmla="*/ 245 h 512"/>
                <a:gd name="T86" fmla="*/ 149 w 512"/>
                <a:gd name="T87" fmla="*/ 234 h 512"/>
                <a:gd name="T88" fmla="*/ 149 w 512"/>
                <a:gd name="T89" fmla="*/ 277 h 512"/>
                <a:gd name="T90" fmla="*/ 362 w 512"/>
                <a:gd name="T91" fmla="*/ 277 h 512"/>
                <a:gd name="T92" fmla="*/ 373 w 512"/>
                <a:gd name="T93" fmla="*/ 288 h 512"/>
                <a:gd name="T94" fmla="*/ 362 w 512"/>
                <a:gd name="T95" fmla="*/ 298 h 512"/>
                <a:gd name="T96" fmla="*/ 149 w 512"/>
                <a:gd name="T97" fmla="*/ 298 h 512"/>
                <a:gd name="T98" fmla="*/ 138 w 512"/>
                <a:gd name="T99" fmla="*/ 288 h 512"/>
                <a:gd name="T100" fmla="*/ 149 w 512"/>
                <a:gd name="T101" fmla="*/ 27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341"/>
                  </a:moveTo>
                  <a:cubicBezTo>
                    <a:pt x="416" y="347"/>
                    <a:pt x="411" y="352"/>
                    <a:pt x="405" y="352"/>
                  </a:cubicBezTo>
                  <a:cubicBezTo>
                    <a:pt x="218" y="352"/>
                    <a:pt x="218" y="352"/>
                    <a:pt x="218" y="352"/>
                  </a:cubicBezTo>
                  <a:cubicBezTo>
                    <a:pt x="168" y="412"/>
                    <a:pt x="168" y="412"/>
                    <a:pt x="168" y="412"/>
                  </a:cubicBezTo>
                  <a:cubicBezTo>
                    <a:pt x="166" y="414"/>
                    <a:pt x="163" y="416"/>
                    <a:pt x="160" y="416"/>
                  </a:cubicBezTo>
                  <a:cubicBezTo>
                    <a:pt x="158" y="416"/>
                    <a:pt x="157" y="415"/>
                    <a:pt x="156" y="415"/>
                  </a:cubicBezTo>
                  <a:cubicBezTo>
                    <a:pt x="152" y="414"/>
                    <a:pt x="149" y="409"/>
                    <a:pt x="149" y="405"/>
                  </a:cubicBezTo>
                  <a:cubicBezTo>
                    <a:pt x="149" y="352"/>
                    <a:pt x="149" y="352"/>
                    <a:pt x="149" y="352"/>
                  </a:cubicBezTo>
                  <a:cubicBezTo>
                    <a:pt x="106" y="352"/>
                    <a:pt x="106" y="352"/>
                    <a:pt x="106" y="352"/>
                  </a:cubicBezTo>
                  <a:cubicBezTo>
                    <a:pt x="100" y="352"/>
                    <a:pt x="96" y="347"/>
                    <a:pt x="96" y="341"/>
                  </a:cubicBezTo>
                  <a:cubicBezTo>
                    <a:pt x="96" y="149"/>
                    <a:pt x="96" y="149"/>
                    <a:pt x="96" y="149"/>
                  </a:cubicBezTo>
                  <a:cubicBezTo>
                    <a:pt x="96" y="143"/>
                    <a:pt x="100" y="138"/>
                    <a:pt x="106" y="138"/>
                  </a:cubicBezTo>
                  <a:cubicBezTo>
                    <a:pt x="405" y="138"/>
                    <a:pt x="405" y="138"/>
                    <a:pt x="405" y="138"/>
                  </a:cubicBezTo>
                  <a:cubicBezTo>
                    <a:pt x="411" y="138"/>
                    <a:pt x="416" y="143"/>
                    <a:pt x="416" y="149"/>
                  </a:cubicBezTo>
                  <a:lnTo>
                    <a:pt x="416" y="341"/>
                  </a:lnTo>
                  <a:close/>
                  <a:moveTo>
                    <a:pt x="117" y="330"/>
                  </a:moveTo>
                  <a:cubicBezTo>
                    <a:pt x="160" y="330"/>
                    <a:pt x="160" y="330"/>
                    <a:pt x="160" y="330"/>
                  </a:cubicBezTo>
                  <a:cubicBezTo>
                    <a:pt x="166" y="330"/>
                    <a:pt x="170" y="335"/>
                    <a:pt x="170" y="341"/>
                  </a:cubicBezTo>
                  <a:cubicBezTo>
                    <a:pt x="170" y="376"/>
                    <a:pt x="170" y="376"/>
                    <a:pt x="170" y="376"/>
                  </a:cubicBezTo>
                  <a:cubicBezTo>
                    <a:pt x="205" y="334"/>
                    <a:pt x="205" y="334"/>
                    <a:pt x="205" y="334"/>
                  </a:cubicBezTo>
                  <a:cubicBezTo>
                    <a:pt x="207" y="332"/>
                    <a:pt x="210" y="330"/>
                    <a:pt x="213" y="330"/>
                  </a:cubicBezTo>
                  <a:cubicBezTo>
                    <a:pt x="394" y="330"/>
                    <a:pt x="394" y="330"/>
                    <a:pt x="394" y="330"/>
                  </a:cubicBezTo>
                  <a:cubicBezTo>
                    <a:pt x="394" y="160"/>
                    <a:pt x="394" y="160"/>
                    <a:pt x="394" y="160"/>
                  </a:cubicBezTo>
                  <a:cubicBezTo>
                    <a:pt x="117" y="160"/>
                    <a:pt x="117" y="160"/>
                    <a:pt x="117" y="160"/>
                  </a:cubicBezTo>
                  <a:lnTo>
                    <a:pt x="117" y="330"/>
                  </a:lnTo>
                  <a:close/>
                  <a:moveTo>
                    <a:pt x="149" y="192"/>
                  </a:moveTo>
                  <a:cubicBezTo>
                    <a:pt x="362" y="192"/>
                    <a:pt x="362" y="192"/>
                    <a:pt x="362" y="192"/>
                  </a:cubicBezTo>
                  <a:cubicBezTo>
                    <a:pt x="368" y="192"/>
                    <a:pt x="373" y="196"/>
                    <a:pt x="373" y="202"/>
                  </a:cubicBezTo>
                  <a:cubicBezTo>
                    <a:pt x="373" y="208"/>
                    <a:pt x="368" y="213"/>
                    <a:pt x="362" y="213"/>
                  </a:cubicBezTo>
                  <a:cubicBezTo>
                    <a:pt x="149" y="213"/>
                    <a:pt x="149" y="213"/>
                    <a:pt x="149" y="213"/>
                  </a:cubicBezTo>
                  <a:cubicBezTo>
                    <a:pt x="143" y="213"/>
                    <a:pt x="138" y="208"/>
                    <a:pt x="138" y="202"/>
                  </a:cubicBezTo>
                  <a:cubicBezTo>
                    <a:pt x="138" y="196"/>
                    <a:pt x="143" y="192"/>
                    <a:pt x="149" y="192"/>
                  </a:cubicBezTo>
                  <a:close/>
                  <a:moveTo>
                    <a:pt x="149" y="234"/>
                  </a:moveTo>
                  <a:cubicBezTo>
                    <a:pt x="362" y="234"/>
                    <a:pt x="362" y="234"/>
                    <a:pt x="362" y="234"/>
                  </a:cubicBezTo>
                  <a:cubicBezTo>
                    <a:pt x="368" y="234"/>
                    <a:pt x="373" y="239"/>
                    <a:pt x="373" y="245"/>
                  </a:cubicBezTo>
                  <a:cubicBezTo>
                    <a:pt x="373" y="251"/>
                    <a:pt x="368" y="256"/>
                    <a:pt x="362" y="256"/>
                  </a:cubicBezTo>
                  <a:cubicBezTo>
                    <a:pt x="149" y="256"/>
                    <a:pt x="149" y="256"/>
                    <a:pt x="149" y="256"/>
                  </a:cubicBezTo>
                  <a:cubicBezTo>
                    <a:pt x="143" y="256"/>
                    <a:pt x="138" y="251"/>
                    <a:pt x="138" y="245"/>
                  </a:cubicBezTo>
                  <a:cubicBezTo>
                    <a:pt x="138" y="239"/>
                    <a:pt x="143" y="234"/>
                    <a:pt x="149" y="234"/>
                  </a:cubicBezTo>
                  <a:close/>
                  <a:moveTo>
                    <a:pt x="149" y="277"/>
                  </a:moveTo>
                  <a:cubicBezTo>
                    <a:pt x="362" y="277"/>
                    <a:pt x="362" y="277"/>
                    <a:pt x="362" y="277"/>
                  </a:cubicBezTo>
                  <a:cubicBezTo>
                    <a:pt x="368" y="277"/>
                    <a:pt x="373" y="282"/>
                    <a:pt x="373" y="288"/>
                  </a:cubicBezTo>
                  <a:cubicBezTo>
                    <a:pt x="373" y="294"/>
                    <a:pt x="368" y="298"/>
                    <a:pt x="362" y="298"/>
                  </a:cubicBezTo>
                  <a:cubicBezTo>
                    <a:pt x="149" y="298"/>
                    <a:pt x="149" y="298"/>
                    <a:pt x="149" y="298"/>
                  </a:cubicBezTo>
                  <a:cubicBezTo>
                    <a:pt x="143" y="298"/>
                    <a:pt x="138" y="294"/>
                    <a:pt x="138" y="288"/>
                  </a:cubicBezTo>
                  <a:cubicBezTo>
                    <a:pt x="138" y="282"/>
                    <a:pt x="143" y="277"/>
                    <a:pt x="149" y="277"/>
                  </a:cubicBezTo>
                  <a:close/>
                </a:path>
              </a:pathLst>
            </a:custGeom>
            <a:solidFill>
              <a:srgbClr val="43B02A"/>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Tx/>
                <a:buNone/>
                <a:tabLst/>
                <a:defRPr/>
              </a:pPr>
              <a:endParaRPr kumimoji="0" lang="en-GB" sz="14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40" name="object 50">
              <a:extLst>
                <a:ext uri="{FF2B5EF4-FFF2-40B4-BE49-F238E27FC236}">
                  <a16:creationId xmlns:a16="http://schemas.microsoft.com/office/drawing/2014/main" id="{8E0BF584-DA4F-4C08-BED2-604135CAEE47}"/>
                </a:ext>
              </a:extLst>
            </p:cNvPr>
            <p:cNvSpPr txBox="1"/>
            <p:nvPr/>
          </p:nvSpPr>
          <p:spPr>
            <a:xfrm>
              <a:off x="6790275" y="4904090"/>
              <a:ext cx="2760979" cy="375845"/>
            </a:xfrm>
            <a:prstGeom prst="rect">
              <a:avLst/>
            </a:prstGeom>
          </p:spPr>
          <p:txBody>
            <a:bodyPr vert="horz" wrap="square" lIns="0" tIns="11833" rIns="0" bIns="0" rtlCol="0">
              <a:spAutoFit/>
            </a:bodyPr>
            <a:lstStyle/>
            <a:p>
              <a:pPr marL="12455" marR="4982" lvl="0" indent="0" algn="l" defTabSz="914400" rtl="0" eaLnBrk="1" fontAlgn="auto" latinLnBrk="0" hangingPunct="1">
                <a:lnSpc>
                  <a:spcPct val="101000"/>
                </a:lnSpc>
                <a:spcBef>
                  <a:spcPts val="93"/>
                </a:spcBef>
                <a:spcAft>
                  <a:spcPts val="0"/>
                </a:spcAft>
                <a:buClrTx/>
                <a:buSzTx/>
                <a:buFontTx/>
                <a:buNone/>
                <a:tabLst/>
                <a:defRPr/>
              </a:pPr>
              <a:r>
                <a:rPr kumimoji="0" lang="en-US" sz="1400" b="0" i="0" u="none" strike="noStrike" kern="0" cap="none" spc="-5" normalizeH="0" baseline="0" noProof="0">
                  <a:ln>
                    <a:noFill/>
                  </a:ln>
                  <a:solidFill>
                    <a:prstClr val="black"/>
                  </a:solidFill>
                  <a:effectLst/>
                  <a:uLnTx/>
                  <a:uFillTx/>
                  <a:latin typeface="Arial" panose="020B0604020202020204"/>
                  <a:ea typeface="Open Sans" panose="020B0606030504020204" pitchFamily="34" charset="0"/>
                  <a:cs typeface="Open Sans" panose="020B0606030504020204" pitchFamily="34" charset="0"/>
                </a:rPr>
                <a:t>Comments and review responses are embedded within the document</a:t>
              </a:r>
            </a:p>
          </p:txBody>
        </p:sp>
      </p:grpSp>
    </p:spTree>
    <p:extLst>
      <p:ext uri="{BB962C8B-B14F-4D97-AF65-F5344CB8AC3E}">
        <p14:creationId xmlns:p14="http://schemas.microsoft.com/office/powerpoint/2010/main" val="189681612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Rounded Corners 11">
            <a:extLst>
              <a:ext uri="{FF2B5EF4-FFF2-40B4-BE49-F238E27FC236}">
                <a16:creationId xmlns:a16="http://schemas.microsoft.com/office/drawing/2014/main" id="{9093DAE0-057D-46D3-A6BE-33E904C96C19}"/>
              </a:ext>
            </a:extLst>
          </p:cNvPr>
          <p:cNvSpPr/>
          <p:nvPr/>
        </p:nvSpPr>
        <p:spPr bwMode="gray">
          <a:xfrm>
            <a:off x="3784399" y="2331744"/>
            <a:ext cx="7829507" cy="3359623"/>
          </a:xfrm>
          <a:prstGeom prst="roundRect">
            <a:avLst/>
          </a:prstGeom>
          <a:solidFill>
            <a:sysClr val="window" lastClr="FFFFFF"/>
          </a:solidFill>
          <a:ln w="12700" algn="ctr">
            <a:solidFill>
              <a:srgbClr val="0989B1">
                <a:lumMod val="50000"/>
              </a:srgbClr>
            </a:solidFill>
            <a:prstDash val="dash"/>
            <a:miter lim="800000"/>
            <a:headEnd/>
            <a:tailEnd/>
          </a:ln>
        </p:spPr>
        <p:txBody>
          <a:bodyPr wrap="square" lIns="96166" tIns="96166" rIns="96166" bIns="96166" rtlCol="0" anchor="t"/>
          <a:lstStyle/>
          <a:p>
            <a:pPr marL="0" marR="0" lvl="0" indent="0" algn="ctr" defTabSz="1055035" rtl="0" eaLnBrk="1" fontAlgn="auto" latinLnBrk="0" hangingPunct="1">
              <a:lnSpc>
                <a:spcPct val="106000"/>
              </a:lnSpc>
              <a:spcBef>
                <a:spcPts val="0"/>
              </a:spcBef>
              <a:spcAft>
                <a:spcPts val="0"/>
              </a:spcAft>
              <a:buClrTx/>
              <a:buSzTx/>
              <a:buFontTx/>
              <a:buNone/>
              <a:tabLst/>
              <a:defRPr/>
            </a:pPr>
            <a:endParaRPr kumimoji="0" lang="en-US" sz="1100" b="1"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 name="Rectangle 1">
            <a:extLst>
              <a:ext uri="{FF2B5EF4-FFF2-40B4-BE49-F238E27FC236}">
                <a16:creationId xmlns:a16="http://schemas.microsoft.com/office/drawing/2014/main" id="{F06BB7C2-EC7F-45AB-AA7E-458237018050}"/>
              </a:ext>
            </a:extLst>
          </p:cNvPr>
          <p:cNvSpPr/>
          <p:nvPr/>
        </p:nvSpPr>
        <p:spPr bwMode="gray">
          <a:xfrm>
            <a:off x="3750698" y="1737085"/>
            <a:ext cx="7863209" cy="497329"/>
          </a:xfrm>
          <a:prstGeom prst="rect">
            <a:avLst/>
          </a:prstGeom>
          <a:solidFill>
            <a:srgbClr val="0989B1">
              <a:lumMod val="50000"/>
            </a:srgbClr>
          </a:solidFill>
          <a:ln w="19050" algn="ctr">
            <a:noFill/>
            <a:miter lim="800000"/>
            <a:headEnd/>
            <a:tailEnd/>
          </a:ln>
        </p:spPr>
        <p:txBody>
          <a:bodyPr wrap="square" lIns="96166" tIns="96166" rIns="96166" bIns="96166" rtlCol="0" anchor="ctr"/>
          <a:lstStyle/>
          <a:p>
            <a:pPr marL="0" marR="0" lvl="0" indent="0" algn="ctr" defTabSz="1318708" rtl="0" eaLnBrk="1" fontAlgn="auto" latinLnBrk="0" hangingPunct="1">
              <a:lnSpc>
                <a:spcPct val="106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Open Sans Body"/>
                <a:ea typeface="+mn-ea"/>
                <a:cs typeface="+mn-cs"/>
              </a:rPr>
              <a:t>Narrative Reporting</a:t>
            </a:r>
          </a:p>
        </p:txBody>
      </p:sp>
      <p:sp>
        <p:nvSpPr>
          <p:cNvPr id="3" name="object 4">
            <a:extLst>
              <a:ext uri="{FF2B5EF4-FFF2-40B4-BE49-F238E27FC236}">
                <a16:creationId xmlns:a16="http://schemas.microsoft.com/office/drawing/2014/main" id="{E7FC7EDC-CA87-4D43-AF02-F2C55969893B}"/>
              </a:ext>
            </a:extLst>
          </p:cNvPr>
          <p:cNvSpPr txBox="1">
            <a:spLocks/>
          </p:cNvSpPr>
          <p:nvPr/>
        </p:nvSpPr>
        <p:spPr bwMode="gray">
          <a:xfrm>
            <a:off x="599400" y="578957"/>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194150"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50"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Narrative Reporting Data Source Diagram</a:t>
            </a:r>
          </a:p>
        </p:txBody>
      </p:sp>
      <p:sp>
        <p:nvSpPr>
          <p:cNvPr id="4" name="Text Placeholder 3">
            <a:extLst>
              <a:ext uri="{FF2B5EF4-FFF2-40B4-BE49-F238E27FC236}">
                <a16:creationId xmlns:a16="http://schemas.microsoft.com/office/drawing/2014/main" id="{55F05FD9-DB70-4C30-BABE-23AA3B88057D}"/>
              </a:ext>
            </a:extLst>
          </p:cNvPr>
          <p:cNvSpPr txBox="1">
            <a:spLocks/>
          </p:cNvSpPr>
          <p:nvPr/>
        </p:nvSpPr>
        <p:spPr>
          <a:xfrm>
            <a:off x="521857" y="1027872"/>
            <a:ext cx="11070743" cy="498102"/>
          </a:xfrm>
          <a:prstGeom prst="rect">
            <a:avLst/>
          </a:prstGeom>
        </p:spPr>
        <p:txBody>
          <a:bodyPr/>
          <a:lstStyle>
            <a:lvl1pPr marL="0" indent="0" algn="l" rtl="0" fontAlgn="base">
              <a:spcBef>
                <a:spcPct val="0"/>
              </a:spcBef>
              <a:spcAft>
                <a:spcPct val="0"/>
              </a:spcAft>
              <a:buClr>
                <a:schemeClr val="accent1"/>
              </a:buClr>
              <a:buSzPct val="120000"/>
              <a:buFont typeface="Times" pitchFamily="18" charset="0"/>
              <a:buNone/>
              <a:defRPr sz="12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609448"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975116" indent="-365669" algn="l" rtl="0" fontAlgn="base">
              <a:spcBef>
                <a:spcPct val="0"/>
              </a:spcBef>
              <a:spcAft>
                <a:spcPct val="0"/>
              </a:spcAft>
              <a:buClr>
                <a:schemeClr val="accent1"/>
              </a:buClr>
              <a:buFont typeface="Times" pitchFamily="18"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1340785" indent="-365669" algn="l" rtl="0" fontAlgn="base">
              <a:spcBef>
                <a:spcPct val="0"/>
              </a:spcBef>
              <a:spcAft>
                <a:spcPct val="0"/>
              </a:spcAft>
              <a:buClr>
                <a:schemeClr val="accent1"/>
              </a:buClr>
              <a:buFont typeface="Estrangelo Edessa" panose="03080600000000000000" pitchFamily="66" charset="0"/>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1706453" indent="-365669" algn="l" rtl="0" fontAlgn="base">
              <a:spcBef>
                <a:spcPct val="0"/>
              </a:spcBef>
              <a:spcAft>
                <a:spcPct val="0"/>
              </a:spcAft>
              <a:buClr>
                <a:schemeClr val="accent1"/>
              </a:buClr>
              <a:buChar char="»"/>
              <a:defRPr sz="160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742514" indent="-298376" algn="l" rtl="0" fontAlgn="base">
              <a:spcBef>
                <a:spcPct val="0"/>
              </a:spcBef>
              <a:spcAft>
                <a:spcPct val="0"/>
              </a:spcAft>
              <a:buChar char="»"/>
              <a:defRPr sz="2666">
                <a:solidFill>
                  <a:schemeClr val="tx1"/>
                </a:solidFill>
                <a:latin typeface="+mn-lt"/>
              </a:defRPr>
            </a:lvl6pPr>
            <a:lvl7pPr marL="3351962" indent="-298376" algn="l" rtl="0" fontAlgn="base">
              <a:spcBef>
                <a:spcPct val="0"/>
              </a:spcBef>
              <a:spcAft>
                <a:spcPct val="0"/>
              </a:spcAft>
              <a:buChar char="»"/>
              <a:defRPr sz="2666">
                <a:solidFill>
                  <a:schemeClr val="tx1"/>
                </a:solidFill>
                <a:latin typeface="+mn-lt"/>
              </a:defRPr>
            </a:lvl7pPr>
            <a:lvl8pPr marL="3961409" indent="-298376" algn="l" rtl="0" fontAlgn="base">
              <a:spcBef>
                <a:spcPct val="0"/>
              </a:spcBef>
              <a:spcAft>
                <a:spcPct val="0"/>
              </a:spcAft>
              <a:buChar char="»"/>
              <a:defRPr sz="2666">
                <a:solidFill>
                  <a:schemeClr val="tx1"/>
                </a:solidFill>
                <a:latin typeface="+mn-lt"/>
              </a:defRPr>
            </a:lvl8pPr>
            <a:lvl9pPr marL="4570857" indent="-298376" algn="l" rtl="0" fontAlgn="base">
              <a:spcBef>
                <a:spcPct val="0"/>
              </a:spcBef>
              <a:spcAft>
                <a:spcPct val="0"/>
              </a:spcAft>
              <a:buChar char="»"/>
              <a:defRPr sz="2666">
                <a:solidFill>
                  <a:schemeClr val="tx1"/>
                </a:solidFill>
                <a:latin typeface="+mn-lt"/>
              </a:defRPr>
            </a:lvl9pPr>
          </a:lstStyle>
          <a:p>
            <a:pPr marL="0" marR="0" lvl="0" indent="0" algn="l" defTabSz="914400" rtl="0" eaLnBrk="1" fontAlgn="base" latinLnBrk="0" hangingPunct="1">
              <a:lnSpc>
                <a:spcPct val="100000"/>
              </a:lnSpc>
              <a:spcBef>
                <a:spcPct val="0"/>
              </a:spcBef>
              <a:spcAft>
                <a:spcPct val="0"/>
              </a:spcAft>
              <a:buClr>
                <a:srgbClr val="86BC25"/>
              </a:buClr>
              <a:buSzPct val="120000"/>
              <a:buFont typeface="Times" pitchFamily="18" charset="0"/>
              <a:buNone/>
              <a:tabLst/>
              <a:defRPr/>
            </a:pPr>
            <a:r>
              <a:rPr kumimoji="0" lang="en-US" sz="1400" b="0" i="0" u="none" strike="noStrike" kern="0" cap="none" spc="0" normalizeH="0" baseline="0" noProof="0">
                <a:ln>
                  <a:noFill/>
                </a:ln>
                <a:solidFill>
                  <a:srgbClr val="6B767D"/>
                </a:solidFill>
                <a:effectLst/>
                <a:uLnTx/>
                <a:uFillTx/>
                <a:latin typeface="Arial" panose="020B0604020202020204"/>
                <a:ea typeface="Open Sans" panose="020B0606030504020204" pitchFamily="34" charset="0"/>
                <a:cs typeface="Open Sans" panose="020B0606030504020204" pitchFamily="34" charset="0"/>
              </a:rPr>
              <a:t>Narrative Reporting enables streamlining internal and external reporting packages with combining data plus textual narrative in a single, secure and collaborative platform. </a:t>
            </a:r>
          </a:p>
        </p:txBody>
      </p:sp>
      <p:sp>
        <p:nvSpPr>
          <p:cNvPr id="5" name="Rectangle 4">
            <a:extLst>
              <a:ext uri="{FF2B5EF4-FFF2-40B4-BE49-F238E27FC236}">
                <a16:creationId xmlns:a16="http://schemas.microsoft.com/office/drawing/2014/main" id="{4275F726-2A09-40ED-A6F3-3CE91367D475}"/>
              </a:ext>
            </a:extLst>
          </p:cNvPr>
          <p:cNvSpPr/>
          <p:nvPr/>
        </p:nvSpPr>
        <p:spPr bwMode="gray">
          <a:xfrm>
            <a:off x="578092" y="1737086"/>
            <a:ext cx="2850217" cy="498102"/>
          </a:xfrm>
          <a:prstGeom prst="rect">
            <a:avLst/>
          </a:prstGeom>
          <a:solidFill>
            <a:srgbClr val="0989B1"/>
          </a:solidFill>
          <a:ln w="19050" algn="ctr">
            <a:noFill/>
            <a:miter lim="800000"/>
            <a:headEnd/>
            <a:tailEnd/>
          </a:ln>
        </p:spPr>
        <p:txBody>
          <a:bodyPr wrap="square" lIns="96166" tIns="96166" rIns="96166" bIns="96166" rtlCol="0" anchor="ctr"/>
          <a:lstStyle/>
          <a:p>
            <a:pPr marL="0" marR="0" lvl="0" indent="0" algn="ctr" defTabSz="1318708" rtl="0" eaLnBrk="1" fontAlgn="auto" latinLnBrk="0" hangingPunct="1">
              <a:lnSpc>
                <a:spcPct val="106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panose="020B0604020202020204"/>
                <a:ea typeface="Open Sans Light" panose="020B0306030504020204" pitchFamily="34" charset="0"/>
                <a:cs typeface="Open Sans Light" panose="020B0306030504020204" pitchFamily="34" charset="0"/>
              </a:rPr>
              <a:t>Data Source(s)</a:t>
            </a:r>
          </a:p>
        </p:txBody>
      </p:sp>
      <p:sp>
        <p:nvSpPr>
          <p:cNvPr id="6" name="Rectangle: Rounded Corners 5">
            <a:extLst>
              <a:ext uri="{FF2B5EF4-FFF2-40B4-BE49-F238E27FC236}">
                <a16:creationId xmlns:a16="http://schemas.microsoft.com/office/drawing/2014/main" id="{98A6329B-159D-4976-A480-19284CB801E9}"/>
              </a:ext>
            </a:extLst>
          </p:cNvPr>
          <p:cNvSpPr/>
          <p:nvPr/>
        </p:nvSpPr>
        <p:spPr bwMode="gray">
          <a:xfrm>
            <a:off x="2105876" y="2816169"/>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srgbClr val="000000"/>
                </a:solidFill>
                <a:effectLst/>
                <a:uLnTx/>
                <a:uFillTx/>
                <a:latin typeface="Arial" panose="020B0604020202020204"/>
                <a:ea typeface="+mn-ea"/>
                <a:cs typeface="+mn-cs"/>
              </a:rPr>
              <a:t>ERP Cloud GL</a:t>
            </a:r>
            <a:endParaRPr kumimoji="0" lang="en-US" sz="1200" b="1" i="0" u="none" strike="noStrike" kern="0" cap="none" spc="0" normalizeH="0" baseline="0" noProof="0">
              <a:ln>
                <a:noFill/>
              </a:ln>
              <a:solidFill>
                <a:srgbClr val="000000"/>
              </a:solidFill>
              <a:effectLst/>
              <a:uLnTx/>
              <a:uFillTx/>
              <a:latin typeface="Arial" panose="020B0604020202020204"/>
              <a:ea typeface="+mn-ea"/>
              <a:cs typeface="Arial"/>
            </a:endParaRPr>
          </a:p>
        </p:txBody>
      </p:sp>
      <p:sp>
        <p:nvSpPr>
          <p:cNvPr id="11" name="Right Brace 10">
            <a:extLst>
              <a:ext uri="{FF2B5EF4-FFF2-40B4-BE49-F238E27FC236}">
                <a16:creationId xmlns:a16="http://schemas.microsoft.com/office/drawing/2014/main" id="{8B745B7A-8295-467C-99B5-DEA63DA73A18}"/>
              </a:ext>
            </a:extLst>
          </p:cNvPr>
          <p:cNvSpPr/>
          <p:nvPr/>
        </p:nvSpPr>
        <p:spPr>
          <a:xfrm>
            <a:off x="3484223" y="2442821"/>
            <a:ext cx="256252" cy="310392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80D3C00C-D542-44ED-8D55-533A7B8BBAA3}"/>
              </a:ext>
            </a:extLst>
          </p:cNvPr>
          <p:cNvGrpSpPr/>
          <p:nvPr/>
        </p:nvGrpSpPr>
        <p:grpSpPr>
          <a:xfrm>
            <a:off x="3929623" y="2808900"/>
            <a:ext cx="1899138" cy="2603947"/>
            <a:chOff x="3012998" y="1902711"/>
            <a:chExt cx="1645920" cy="1637678"/>
          </a:xfrm>
        </p:grpSpPr>
        <p:sp>
          <p:nvSpPr>
            <p:cNvPr id="14" name="Rectangle 13">
              <a:extLst>
                <a:ext uri="{FF2B5EF4-FFF2-40B4-BE49-F238E27FC236}">
                  <a16:creationId xmlns:a16="http://schemas.microsoft.com/office/drawing/2014/main" id="{ABD42A87-8C39-407D-B52C-C88015709115}"/>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REPORT PACKAGE(S)</a:t>
              </a:r>
            </a:p>
          </p:txBody>
        </p:sp>
        <p:sp>
          <p:nvSpPr>
            <p:cNvPr id="15" name="Rectangle: Rounded Corners 14">
              <a:extLst>
                <a:ext uri="{FF2B5EF4-FFF2-40B4-BE49-F238E27FC236}">
                  <a16:creationId xmlns:a16="http://schemas.microsoft.com/office/drawing/2014/main" id="{4B153679-659F-4F23-BB38-C003249621A7}"/>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Create report structure</a:t>
              </a:r>
            </a:p>
          </p:txBody>
        </p:sp>
        <p:sp>
          <p:nvSpPr>
            <p:cNvPr id="16" name="Rectangle: Rounded Corners 15">
              <a:extLst>
                <a:ext uri="{FF2B5EF4-FFF2-40B4-BE49-F238E27FC236}">
                  <a16:creationId xmlns:a16="http://schemas.microsoft.com/office/drawing/2014/main" id="{26F4608E-A3D6-4D18-A475-9A247100A0CB}"/>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Upload narrative sections</a:t>
              </a:r>
            </a:p>
          </p:txBody>
        </p:sp>
        <p:sp>
          <p:nvSpPr>
            <p:cNvPr id="17" name="Rectangle: Rounded Corners 16">
              <a:extLst>
                <a:ext uri="{FF2B5EF4-FFF2-40B4-BE49-F238E27FC236}">
                  <a16:creationId xmlns:a16="http://schemas.microsoft.com/office/drawing/2014/main" id="{5228E10B-D8B5-4178-B41A-32C699384CF5}"/>
                </a:ext>
              </a:extLst>
            </p:cNvPr>
            <p:cNvSpPr/>
            <p:nvPr/>
          </p:nvSpPr>
          <p:spPr bwMode="gray">
            <a:xfrm>
              <a:off x="3150158" y="3174629"/>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Embed (link) to data sources</a:t>
              </a:r>
            </a:p>
          </p:txBody>
        </p:sp>
      </p:grpSp>
      <p:grpSp>
        <p:nvGrpSpPr>
          <p:cNvPr id="18" name="Group 17">
            <a:extLst>
              <a:ext uri="{FF2B5EF4-FFF2-40B4-BE49-F238E27FC236}">
                <a16:creationId xmlns:a16="http://schemas.microsoft.com/office/drawing/2014/main" id="{C77F798C-9955-4959-8F2F-1DF4BC9A62BF}"/>
              </a:ext>
            </a:extLst>
          </p:cNvPr>
          <p:cNvGrpSpPr/>
          <p:nvPr/>
        </p:nvGrpSpPr>
        <p:grpSpPr>
          <a:xfrm>
            <a:off x="6239937" y="2808900"/>
            <a:ext cx="1899138" cy="1881356"/>
            <a:chOff x="3012998" y="1902711"/>
            <a:chExt cx="1645920" cy="1183226"/>
          </a:xfrm>
        </p:grpSpPr>
        <p:sp>
          <p:nvSpPr>
            <p:cNvPr id="19" name="Rectangle 18">
              <a:extLst>
                <a:ext uri="{FF2B5EF4-FFF2-40B4-BE49-F238E27FC236}">
                  <a16:creationId xmlns:a16="http://schemas.microsoft.com/office/drawing/2014/main" id="{E898E30E-9EB4-4C28-9F03-A09E5CAD36C3}"/>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WORKFLOW</a:t>
              </a:r>
            </a:p>
          </p:txBody>
        </p:sp>
        <p:sp>
          <p:nvSpPr>
            <p:cNvPr id="20" name="Rectangle: Rounded Corners 19">
              <a:extLst>
                <a:ext uri="{FF2B5EF4-FFF2-40B4-BE49-F238E27FC236}">
                  <a16:creationId xmlns:a16="http://schemas.microsoft.com/office/drawing/2014/main" id="{40396965-A02B-466F-8FCB-B44E0750456D}"/>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Assign users</a:t>
              </a:r>
            </a:p>
          </p:txBody>
        </p:sp>
        <p:sp>
          <p:nvSpPr>
            <p:cNvPr id="21" name="Rectangle: Rounded Corners 20">
              <a:extLst>
                <a:ext uri="{FF2B5EF4-FFF2-40B4-BE49-F238E27FC236}">
                  <a16:creationId xmlns:a16="http://schemas.microsoft.com/office/drawing/2014/main" id="{D951ADEC-5C28-4D22-9A3A-7369EB63A033}"/>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Determine due dates</a:t>
              </a:r>
            </a:p>
          </p:txBody>
        </p:sp>
      </p:grpSp>
      <p:grpSp>
        <p:nvGrpSpPr>
          <p:cNvPr id="22" name="Group 21">
            <a:extLst>
              <a:ext uri="{FF2B5EF4-FFF2-40B4-BE49-F238E27FC236}">
                <a16:creationId xmlns:a16="http://schemas.microsoft.com/office/drawing/2014/main" id="{CB162E9F-4F2A-420B-9658-57EB641E15DB}"/>
              </a:ext>
            </a:extLst>
          </p:cNvPr>
          <p:cNvGrpSpPr/>
          <p:nvPr/>
        </p:nvGrpSpPr>
        <p:grpSpPr>
          <a:xfrm>
            <a:off x="9474900" y="2838386"/>
            <a:ext cx="1899138" cy="1877511"/>
            <a:chOff x="3012998" y="1902711"/>
            <a:chExt cx="1645920" cy="1183226"/>
          </a:xfrm>
        </p:grpSpPr>
        <p:sp>
          <p:nvSpPr>
            <p:cNvPr id="23" name="Rectangle 22">
              <a:extLst>
                <a:ext uri="{FF2B5EF4-FFF2-40B4-BE49-F238E27FC236}">
                  <a16:creationId xmlns:a16="http://schemas.microsoft.com/office/drawing/2014/main" id="{A387F82C-FC74-4F5B-AFD9-E9B3825D5E1B}"/>
                </a:ext>
              </a:extLst>
            </p:cNvPr>
            <p:cNvSpPr/>
            <p:nvPr/>
          </p:nvSpPr>
          <p:spPr bwMode="gray">
            <a:xfrm>
              <a:off x="3012998" y="1902711"/>
              <a:ext cx="1645920" cy="274320"/>
            </a:xfrm>
            <a:prstGeom prst="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1" i="0" u="none" strike="noStrike" kern="0" cap="none" spc="0" normalizeH="0" baseline="0" noProof="0">
                  <a:ln>
                    <a:noFill/>
                  </a:ln>
                  <a:solidFill>
                    <a:prstClr val="white"/>
                  </a:solidFill>
                  <a:effectLst/>
                  <a:uLnTx/>
                  <a:uFillTx/>
                  <a:latin typeface="Arial" panose="020B0604020202020204"/>
                  <a:ea typeface="+mn-ea"/>
                  <a:cs typeface="+mn-cs"/>
                </a:rPr>
                <a:t>REPORTING</a:t>
              </a:r>
            </a:p>
          </p:txBody>
        </p:sp>
        <p:sp>
          <p:nvSpPr>
            <p:cNvPr id="24" name="Rectangle: Rounded Corners 23">
              <a:extLst>
                <a:ext uri="{FF2B5EF4-FFF2-40B4-BE49-F238E27FC236}">
                  <a16:creationId xmlns:a16="http://schemas.microsoft.com/office/drawing/2014/main" id="{A0A512ED-FA7A-40E5-BD35-4173C1727827}"/>
                </a:ext>
              </a:extLst>
            </p:cNvPr>
            <p:cNvSpPr/>
            <p:nvPr/>
          </p:nvSpPr>
          <p:spPr bwMode="gray">
            <a:xfrm>
              <a:off x="3150158" y="2265724"/>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External</a:t>
              </a:r>
            </a:p>
          </p:txBody>
        </p:sp>
        <p:sp>
          <p:nvSpPr>
            <p:cNvPr id="25" name="Rectangle: Rounded Corners 24">
              <a:extLst>
                <a:ext uri="{FF2B5EF4-FFF2-40B4-BE49-F238E27FC236}">
                  <a16:creationId xmlns:a16="http://schemas.microsoft.com/office/drawing/2014/main" id="{FC7F2D8B-8FF7-4CEC-B1E0-749539825BFA}"/>
                </a:ext>
              </a:extLst>
            </p:cNvPr>
            <p:cNvSpPr/>
            <p:nvPr/>
          </p:nvSpPr>
          <p:spPr bwMode="gray">
            <a:xfrm>
              <a:off x="3150158" y="2720177"/>
              <a:ext cx="1371600" cy="365760"/>
            </a:xfrm>
            <a:prstGeom prst="roundRect">
              <a:avLst/>
            </a:prstGeom>
            <a:noFill/>
            <a:ln w="12700" algn="ctr">
              <a:solidFill>
                <a:srgbClr val="4AB5C4"/>
              </a:solid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100" b="0" i="0" u="none" strike="noStrike" kern="0" cap="none" spc="0" normalizeH="0" baseline="0" noProof="0">
                  <a:ln>
                    <a:noFill/>
                  </a:ln>
                  <a:solidFill>
                    <a:prstClr val="black"/>
                  </a:solidFill>
                  <a:effectLst/>
                  <a:uLnTx/>
                  <a:uFillTx/>
                  <a:latin typeface="Arial" panose="020B0604020202020204"/>
                  <a:ea typeface="+mn-ea"/>
                  <a:cs typeface="+mn-cs"/>
                </a:rPr>
                <a:t>Management</a:t>
              </a:r>
            </a:p>
          </p:txBody>
        </p:sp>
      </p:grpSp>
      <p:grpSp>
        <p:nvGrpSpPr>
          <p:cNvPr id="26" name="Group 25">
            <a:extLst>
              <a:ext uri="{FF2B5EF4-FFF2-40B4-BE49-F238E27FC236}">
                <a16:creationId xmlns:a16="http://schemas.microsoft.com/office/drawing/2014/main" id="{CD7CFB47-87F4-4443-9007-8D975DC51594}"/>
              </a:ext>
            </a:extLst>
          </p:cNvPr>
          <p:cNvGrpSpPr/>
          <p:nvPr/>
        </p:nvGrpSpPr>
        <p:grpSpPr>
          <a:xfrm>
            <a:off x="8173923" y="2868361"/>
            <a:ext cx="1233158" cy="960000"/>
            <a:chOff x="6776406" y="3042247"/>
            <a:chExt cx="1068737" cy="832000"/>
          </a:xfrm>
        </p:grpSpPr>
        <p:sp>
          <p:nvSpPr>
            <p:cNvPr id="27" name="Pentagon 26">
              <a:extLst>
                <a:ext uri="{FF2B5EF4-FFF2-40B4-BE49-F238E27FC236}">
                  <a16:creationId xmlns:a16="http://schemas.microsoft.com/office/drawing/2014/main" id="{78C1C33B-E2F8-4D3C-BE61-ABBD0759E1DB}"/>
                </a:ext>
              </a:extLst>
            </p:cNvPr>
            <p:cNvSpPr/>
            <p:nvPr/>
          </p:nvSpPr>
          <p:spPr bwMode="gray">
            <a:xfrm>
              <a:off x="7127936" y="3042247"/>
              <a:ext cx="375920" cy="323165"/>
            </a:xfrm>
            <a:prstGeom prst="pentagon">
              <a:avLst/>
            </a:prstGeom>
            <a:solidFill>
              <a:srgbClr val="4AB5C4"/>
            </a:solidFill>
            <a:ln w="19050" algn="ctr">
              <a:noFill/>
              <a:miter lim="800000"/>
              <a:headEnd/>
              <a:tailEnd/>
            </a:ln>
          </p:spPr>
          <p:txBody>
            <a:bodyPr wrap="square" lIns="102577" tIns="102577" rIns="102577" bIns="102577"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28" name="TextBox 27">
              <a:extLst>
                <a:ext uri="{FF2B5EF4-FFF2-40B4-BE49-F238E27FC236}">
                  <a16:creationId xmlns:a16="http://schemas.microsoft.com/office/drawing/2014/main" id="{CAC510A6-D96F-40E4-A822-5544F33FD12A}"/>
                </a:ext>
              </a:extLst>
            </p:cNvPr>
            <p:cNvSpPr txBox="1"/>
            <p:nvPr/>
          </p:nvSpPr>
          <p:spPr>
            <a:xfrm>
              <a:off x="6776406" y="3434127"/>
              <a:ext cx="1068737" cy="440120"/>
            </a:xfrm>
            <a:prstGeom prst="rect">
              <a:avLst/>
            </a:prstGeom>
            <a:noFill/>
          </p:spPr>
          <p:txBody>
            <a:bodyPr wrap="square" lIns="0" tIns="0" rIns="0" bIns="0" rtlCol="0">
              <a:spAutoFit/>
            </a:bodyPr>
            <a:lstStyle/>
            <a:p>
              <a:pPr marL="0" marR="0" lvl="0" indent="0" algn="ctr" defTabSz="1055035" rtl="0" eaLnBrk="1" fontAlgn="auto" latinLnBrk="0" hangingPunct="1">
                <a:lnSpc>
                  <a:spcPct val="100000"/>
                </a:lnSpc>
                <a:spcBef>
                  <a:spcPts val="0"/>
                </a:spcBef>
                <a:spcAft>
                  <a:spcPts val="0"/>
                </a:spcAft>
                <a:buClrTx/>
                <a:buSzPct val="100000"/>
                <a:buFontTx/>
                <a:buNone/>
                <a:tabLst/>
                <a:defRPr/>
              </a:pPr>
              <a:r>
                <a:rPr kumimoji="0" lang="en-US" sz="1100" b="1" i="0" u="none" strike="noStrike" kern="0" cap="none" spc="0" normalizeH="0" baseline="0" noProof="0">
                  <a:ln>
                    <a:noFill/>
                  </a:ln>
                  <a:solidFill>
                    <a:prstClr val="black"/>
                  </a:solidFill>
                  <a:effectLst/>
                  <a:uLnTx/>
                  <a:uFillTx/>
                  <a:latin typeface="Arial" panose="020B0604020202020204"/>
                  <a:ea typeface="+mn-ea"/>
                  <a:cs typeface="+mn-cs"/>
                </a:rPr>
                <a:t>TEMPLATE READY</a:t>
              </a:r>
            </a:p>
            <a:p>
              <a:pPr marL="0" marR="0" lvl="0" indent="0" algn="ctr" defTabSz="1055035" rtl="0" eaLnBrk="1" fontAlgn="auto" latinLnBrk="0" hangingPunct="1">
                <a:lnSpc>
                  <a:spcPct val="100000"/>
                </a:lnSpc>
                <a:spcBef>
                  <a:spcPts val="0"/>
                </a:spcBef>
                <a:spcAft>
                  <a:spcPts val="0"/>
                </a:spcAft>
                <a:buClrTx/>
                <a:buSzPct val="100000"/>
                <a:buFontTx/>
                <a:buNone/>
                <a:tabLst/>
                <a:defRPr/>
              </a:pPr>
              <a:r>
                <a:rPr kumimoji="0" lang="en-US" sz="1100" b="1" i="0" u="none" strike="noStrike" kern="0" cap="none" spc="0" normalizeH="0" baseline="0" noProof="0">
                  <a:ln>
                    <a:noFill/>
                  </a:ln>
                  <a:solidFill>
                    <a:prstClr val="black"/>
                  </a:solidFill>
                  <a:effectLst/>
                  <a:uLnTx/>
                  <a:uFillTx/>
                  <a:latin typeface="Arial" panose="020B0604020202020204"/>
                  <a:ea typeface="+mn-ea"/>
                  <a:cs typeface="+mn-cs"/>
                </a:rPr>
                <a:t>FOR USE</a:t>
              </a:r>
            </a:p>
          </p:txBody>
        </p:sp>
        <p:sp>
          <p:nvSpPr>
            <p:cNvPr id="29" name="Star: 5 Points 28">
              <a:extLst>
                <a:ext uri="{FF2B5EF4-FFF2-40B4-BE49-F238E27FC236}">
                  <a16:creationId xmlns:a16="http://schemas.microsoft.com/office/drawing/2014/main" id="{F9D49C6E-99A6-4DB3-926C-60ED08771BFB}"/>
                </a:ext>
              </a:extLst>
            </p:cNvPr>
            <p:cNvSpPr/>
            <p:nvPr/>
          </p:nvSpPr>
          <p:spPr bwMode="gray">
            <a:xfrm>
              <a:off x="7196834" y="3087824"/>
              <a:ext cx="238125" cy="232219"/>
            </a:xfrm>
            <a:prstGeom prst="star5">
              <a:avLst>
                <a:gd name="adj" fmla="val 19098"/>
                <a:gd name="hf" fmla="val 105146"/>
                <a:gd name="vf" fmla="val 110557"/>
              </a:avLst>
            </a:prstGeom>
            <a:solidFill>
              <a:srgbClr val="FFFF00"/>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100" b="1" i="0" u="none" strike="noStrike" kern="1200" cap="none" spc="0" normalizeH="0" baseline="0" noProof="0">
                <a:ln>
                  <a:noFill/>
                </a:ln>
                <a:solidFill>
                  <a:prstClr val="white"/>
                </a:solidFill>
                <a:effectLst/>
                <a:uLnTx/>
                <a:uFillTx/>
                <a:latin typeface="Arial" panose="020B0604020202020204"/>
                <a:ea typeface="+mn-ea"/>
                <a:cs typeface="+mn-cs"/>
              </a:endParaRPr>
            </a:p>
          </p:txBody>
        </p:sp>
      </p:grpSp>
      <p:cxnSp>
        <p:nvCxnSpPr>
          <p:cNvPr id="30" name="Straight Arrow Connector 29">
            <a:extLst>
              <a:ext uri="{FF2B5EF4-FFF2-40B4-BE49-F238E27FC236}">
                <a16:creationId xmlns:a16="http://schemas.microsoft.com/office/drawing/2014/main" id="{84EAF1A9-C87B-4AEF-8B02-4F750B4D63B2}"/>
              </a:ext>
            </a:extLst>
          </p:cNvPr>
          <p:cNvCxnSpPr>
            <a:stCxn id="14" idx="3"/>
            <a:endCxn id="19" idx="1"/>
          </p:cNvCxnSpPr>
          <p:nvPr/>
        </p:nvCxnSpPr>
        <p:spPr>
          <a:xfrm>
            <a:off x="5828761" y="3026988"/>
            <a:ext cx="411176"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A985A53-22ED-43F5-BCC2-70216E705CC4}"/>
              </a:ext>
            </a:extLst>
          </p:cNvPr>
          <p:cNvCxnSpPr>
            <a:cxnSpLocks/>
            <a:stCxn id="19" idx="3"/>
          </p:cNvCxnSpPr>
          <p:nvPr/>
        </p:nvCxnSpPr>
        <p:spPr>
          <a:xfrm>
            <a:off x="8139075" y="3026988"/>
            <a:ext cx="443146" cy="207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FE9ECDA-9B75-4452-94DA-8165D12E79E4}"/>
              </a:ext>
            </a:extLst>
          </p:cNvPr>
          <p:cNvCxnSpPr>
            <a:cxnSpLocks/>
          </p:cNvCxnSpPr>
          <p:nvPr/>
        </p:nvCxnSpPr>
        <p:spPr>
          <a:xfrm>
            <a:off x="9041146" y="3029639"/>
            <a:ext cx="422343"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34AA5FA6-B9D3-417A-9F9B-A26FE08844F5}"/>
              </a:ext>
            </a:extLst>
          </p:cNvPr>
          <p:cNvSpPr/>
          <p:nvPr/>
        </p:nvSpPr>
        <p:spPr bwMode="gray">
          <a:xfrm>
            <a:off x="599401" y="2811047"/>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EPB</a:t>
            </a:r>
          </a:p>
        </p:txBody>
      </p:sp>
      <p:sp>
        <p:nvSpPr>
          <p:cNvPr id="34" name="Rectangle: Rounded Corners 33">
            <a:extLst>
              <a:ext uri="{FF2B5EF4-FFF2-40B4-BE49-F238E27FC236}">
                <a16:creationId xmlns:a16="http://schemas.microsoft.com/office/drawing/2014/main" id="{468E6189-7609-48B9-8596-FED9B286ACCB}"/>
              </a:ext>
            </a:extLst>
          </p:cNvPr>
          <p:cNvSpPr/>
          <p:nvPr/>
        </p:nvSpPr>
        <p:spPr bwMode="gray">
          <a:xfrm>
            <a:off x="578269" y="4296355"/>
            <a:ext cx="1339473" cy="559486"/>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FCC</a:t>
            </a:r>
          </a:p>
        </p:txBody>
      </p:sp>
      <p:sp>
        <p:nvSpPr>
          <p:cNvPr id="38" name="Rectangle: Rounded Corners 37">
            <a:extLst>
              <a:ext uri="{FF2B5EF4-FFF2-40B4-BE49-F238E27FC236}">
                <a16:creationId xmlns:a16="http://schemas.microsoft.com/office/drawing/2014/main" id="{0B56543A-1CE1-4F87-BF76-7D39F8E2EBA4}"/>
              </a:ext>
            </a:extLst>
          </p:cNvPr>
          <p:cNvSpPr/>
          <p:nvPr/>
        </p:nvSpPr>
        <p:spPr bwMode="gray">
          <a:xfrm>
            <a:off x="2078810" y="4320270"/>
            <a:ext cx="1339473" cy="509133"/>
          </a:xfrm>
          <a:prstGeom prst="roundRect">
            <a:avLst/>
          </a:prstGeom>
          <a:solidFill>
            <a:sysClr val="window" lastClr="FFFFFF">
              <a:lumMod val="95000"/>
            </a:sysClr>
          </a:solidFill>
          <a:ln w="12700" algn="ctr">
            <a:solidFill>
              <a:srgbClr val="0989B1"/>
            </a:solidFill>
            <a:prstDash val="dash"/>
            <a:miter lim="800000"/>
            <a:headEnd/>
            <a:tailEnd/>
          </a:ln>
        </p:spPr>
        <p:txBody>
          <a:bodyPr wrap="square" lIns="96166" tIns="96166" rIns="96166" bIns="96166" rtlCol="0" anchor="ctr"/>
          <a:lstStyle/>
          <a:p>
            <a:pPr marL="0" marR="0" lvl="0" indent="0" algn="ctr" defTabSz="1055035" rtl="0" eaLnBrk="1" fontAlgn="auto" latinLnBrk="0" hangingPunct="1">
              <a:lnSpc>
                <a:spcPct val="106000"/>
              </a:lnSpc>
              <a:spcBef>
                <a:spcPts val="0"/>
              </a:spcBef>
              <a:spcAft>
                <a:spcPts val="0"/>
              </a:spcAft>
              <a:buClrTx/>
              <a:buSzTx/>
              <a:buFontTx/>
              <a:buNone/>
              <a:tabLst/>
              <a:defRPr/>
            </a:pPr>
            <a:r>
              <a:rPr kumimoji="0" lang="en-US" sz="1200" b="1" i="0" u="none" strike="noStrike" kern="0" cap="none" spc="0" normalizeH="0" baseline="0" noProof="0">
                <a:ln>
                  <a:noFill/>
                </a:ln>
                <a:solidFill>
                  <a:prstClr val="black"/>
                </a:solidFill>
                <a:effectLst/>
                <a:uLnTx/>
                <a:uFillTx/>
                <a:latin typeface="Arial" panose="020B0604020202020204"/>
                <a:ea typeface="+mn-ea"/>
                <a:cs typeface="+mn-cs"/>
              </a:rPr>
              <a:t>Flat Files / Other</a:t>
            </a:r>
          </a:p>
        </p:txBody>
      </p:sp>
    </p:spTree>
    <p:extLst>
      <p:ext uri="{BB962C8B-B14F-4D97-AF65-F5344CB8AC3E}">
        <p14:creationId xmlns:p14="http://schemas.microsoft.com/office/powerpoint/2010/main" val="9295944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2" y="993456"/>
            <a:ext cx="10480301" cy="794052"/>
          </a:xfrm>
        </p:spPr>
        <p:txBody>
          <a:bodyPr>
            <a:noAutofit/>
          </a:bodyPr>
          <a:lstStyle/>
          <a:p>
            <a:r>
              <a:rPr lang="en-US">
                <a:solidFill>
                  <a:schemeClr val="accent1"/>
                </a:solidFill>
                <a:ea typeface="Verdana" panose="020B0604030504040204" pitchFamily="34" charset="0"/>
              </a:rPr>
              <a:t>Oracle Reporting Tools</a:t>
            </a:r>
            <a:br>
              <a:rPr lang="en-US">
                <a:solidFill>
                  <a:schemeClr val="accent1"/>
                </a:solidFill>
                <a:ea typeface="Verdana" panose="020B0604030504040204" pitchFamily="34" charset="0"/>
              </a:rPr>
            </a:br>
            <a:endParaRPr lang="en-US" sz="4000"/>
          </a:p>
        </p:txBody>
      </p:sp>
      <p:sp>
        <p:nvSpPr>
          <p:cNvPr id="55" name="Rectangle 54">
            <a:extLst>
              <a:ext uri="{FF2B5EF4-FFF2-40B4-BE49-F238E27FC236}">
                <a16:creationId xmlns:a16="http://schemas.microsoft.com/office/drawing/2014/main" id="{1E066B10-0C41-465F-B1D8-FFDB3F161FBB}"/>
              </a:ext>
            </a:extLst>
          </p:cNvPr>
          <p:cNvSpPr/>
          <p:nvPr/>
        </p:nvSpPr>
        <p:spPr>
          <a:xfrm>
            <a:off x="8110808" y="1388552"/>
            <a:ext cx="1937904" cy="1077218"/>
          </a:xfrm>
          <a:prstGeom prst="rect">
            <a:avLst/>
          </a:prstGeom>
        </p:spPr>
        <p:txBody>
          <a:bodyPr wrap="square" lIns="0" tIns="0" rIns="0" bIns="0">
            <a:spAutoFit/>
          </a:bodyPr>
          <a:lstStyle/>
          <a:p>
            <a:r>
              <a:rPr lang="en-US" sz="1200" b="1">
                <a:solidFill>
                  <a:srgbClr val="C55A11"/>
                </a:solidFill>
              </a:rPr>
              <a:t>B</a:t>
            </a:r>
            <a:r>
              <a:rPr lang="en-US" sz="1200" b="1"/>
              <a:t>I Publisher </a:t>
            </a:r>
            <a:br>
              <a:rPr lang="en-US" sz="1200" b="1">
                <a:solidFill>
                  <a:prstClr val="black"/>
                </a:solidFill>
              </a:rPr>
            </a:br>
            <a:r>
              <a:rPr lang="en-US" sz="1200" b="1"/>
              <a:t>E</a:t>
            </a:r>
            <a:r>
              <a:rPr lang="en-US" sz="1200"/>
              <a:t>nables highly formatted operational reports with advanced features such as bursting and scheduling</a:t>
            </a:r>
          </a:p>
          <a:p>
            <a:r>
              <a:rPr lang="en-US" sz="1000">
                <a:solidFill>
                  <a:prstClr val="black"/>
                </a:solidFill>
              </a:rPr>
              <a:t> </a:t>
            </a:r>
          </a:p>
        </p:txBody>
      </p:sp>
      <p:sp>
        <p:nvSpPr>
          <p:cNvPr id="56" name="Rectangle 55">
            <a:extLst>
              <a:ext uri="{FF2B5EF4-FFF2-40B4-BE49-F238E27FC236}">
                <a16:creationId xmlns:a16="http://schemas.microsoft.com/office/drawing/2014/main" id="{536279B7-DA07-40E6-AAA7-D458377AABA3}"/>
              </a:ext>
            </a:extLst>
          </p:cNvPr>
          <p:cNvSpPr/>
          <p:nvPr/>
        </p:nvSpPr>
        <p:spPr>
          <a:xfrm>
            <a:off x="5841524" y="5290727"/>
            <a:ext cx="2109031" cy="923330"/>
          </a:xfrm>
          <a:prstGeom prst="rect">
            <a:avLst/>
          </a:prstGeom>
        </p:spPr>
        <p:txBody>
          <a:bodyPr wrap="square" lIns="0" tIns="0" rIns="0" bIns="0">
            <a:spAutoFit/>
          </a:bodyPr>
          <a:lstStyle/>
          <a:p>
            <a:r>
              <a:rPr lang="en-US" sz="1200" b="1">
                <a:solidFill>
                  <a:srgbClr val="C55A11"/>
                </a:solidFill>
              </a:rPr>
              <a:t>O</a:t>
            </a:r>
            <a:r>
              <a:rPr lang="en-US" sz="1200" b="1"/>
              <a:t>racle Transactional Business Intelligence (OTBI) </a:t>
            </a:r>
            <a:br>
              <a:rPr lang="en-US" sz="1200" b="1">
                <a:solidFill>
                  <a:srgbClr val="72C7E7">
                    <a:lumMod val="50000"/>
                  </a:srgbClr>
                </a:solidFill>
              </a:rPr>
            </a:br>
            <a:r>
              <a:rPr lang="en-US" sz="1200" b="1"/>
              <a:t>E</a:t>
            </a:r>
            <a:r>
              <a:rPr lang="en-US" sz="1200"/>
              <a:t>nables </a:t>
            </a:r>
            <a:r>
              <a:rPr lang="en-US" sz="1200">
                <a:ea typeface="Verdana" panose="020B0604030504040204" pitchFamily="34" charset="0"/>
                <a:cs typeface="Verdana" panose="020B0604030504040204" pitchFamily="34" charset="0"/>
              </a:rPr>
              <a:t>business users to do self-service reporting on real-time transactional data</a:t>
            </a:r>
          </a:p>
        </p:txBody>
      </p:sp>
      <p:sp>
        <p:nvSpPr>
          <p:cNvPr id="57" name="Rectangle 56">
            <a:extLst>
              <a:ext uri="{FF2B5EF4-FFF2-40B4-BE49-F238E27FC236}">
                <a16:creationId xmlns:a16="http://schemas.microsoft.com/office/drawing/2014/main" id="{89B37DCD-8108-449C-A40C-B33DA21EDCD2}"/>
              </a:ext>
            </a:extLst>
          </p:cNvPr>
          <p:cNvSpPr/>
          <p:nvPr/>
        </p:nvSpPr>
        <p:spPr>
          <a:xfrm>
            <a:off x="1617343" y="1564168"/>
            <a:ext cx="1940635" cy="1477328"/>
          </a:xfrm>
          <a:prstGeom prst="rect">
            <a:avLst/>
          </a:prstGeom>
        </p:spPr>
        <p:txBody>
          <a:bodyPr wrap="square" lIns="0" tIns="0" rIns="0" bIns="0">
            <a:spAutoFit/>
          </a:bodyPr>
          <a:lstStyle/>
          <a:p>
            <a:r>
              <a:rPr lang="en-US" sz="1200" b="1">
                <a:solidFill>
                  <a:srgbClr val="C55A11"/>
                </a:solidFill>
              </a:rPr>
              <a:t>F</a:t>
            </a:r>
            <a:r>
              <a:rPr lang="en-US" sz="1200" b="1"/>
              <a:t>inancial Reporting Studio/Management Reporting</a:t>
            </a:r>
            <a:br>
              <a:rPr lang="en-US" sz="1200" b="1">
                <a:solidFill>
                  <a:prstClr val="black"/>
                </a:solidFill>
              </a:rPr>
            </a:br>
            <a:r>
              <a:rPr lang="en-US" sz="1200" b="1"/>
              <a:t>E</a:t>
            </a:r>
            <a:r>
              <a:rPr lang="en-US" sz="1200"/>
              <a:t>nables browser-based </a:t>
            </a:r>
            <a:r>
              <a:rPr lang="en-US" sz="1200">
                <a:ea typeface="Verdana" panose="020B0604030504040204" pitchFamily="34" charset="0"/>
                <a:cs typeface="Verdana" panose="020B0604030504040204" pitchFamily="34" charset="0"/>
              </a:rPr>
              <a:t>financials reports for management reporting with real-time drill down capabilities</a:t>
            </a:r>
            <a:endParaRPr lang="en-US" sz="1200"/>
          </a:p>
        </p:txBody>
      </p:sp>
      <p:sp>
        <p:nvSpPr>
          <p:cNvPr id="58" name="Rectangle 57">
            <a:extLst>
              <a:ext uri="{FF2B5EF4-FFF2-40B4-BE49-F238E27FC236}">
                <a16:creationId xmlns:a16="http://schemas.microsoft.com/office/drawing/2014/main" id="{8E336F6B-530B-4544-B6FC-7324249194E0}"/>
              </a:ext>
            </a:extLst>
          </p:cNvPr>
          <p:cNvSpPr/>
          <p:nvPr/>
        </p:nvSpPr>
        <p:spPr>
          <a:xfrm>
            <a:off x="1398063" y="3741998"/>
            <a:ext cx="1937904" cy="923330"/>
          </a:xfrm>
          <a:prstGeom prst="rect">
            <a:avLst/>
          </a:prstGeom>
        </p:spPr>
        <p:txBody>
          <a:bodyPr wrap="square" lIns="0" tIns="0" rIns="0" bIns="0">
            <a:spAutoFit/>
          </a:bodyPr>
          <a:lstStyle/>
          <a:p>
            <a:r>
              <a:rPr lang="en-US" sz="1200" b="1">
                <a:solidFill>
                  <a:srgbClr val="C55A11"/>
                </a:solidFill>
              </a:rPr>
              <a:t>S</a:t>
            </a:r>
            <a:r>
              <a:rPr lang="en-US" sz="1200" b="1"/>
              <a:t>mart View</a:t>
            </a:r>
            <a:br>
              <a:rPr lang="en-US" sz="1200" b="1">
                <a:solidFill>
                  <a:prstClr val="black"/>
                </a:solidFill>
              </a:rPr>
            </a:br>
            <a:r>
              <a:rPr lang="en-US" sz="1200" b="1"/>
              <a:t>E</a:t>
            </a:r>
            <a:r>
              <a:rPr lang="en-US" sz="1200"/>
              <a:t>nables excel-based </a:t>
            </a:r>
            <a:r>
              <a:rPr lang="en-US" sz="1200">
                <a:ea typeface="Verdana" panose="020B0604030504040204" pitchFamily="34" charset="0"/>
                <a:cs typeface="Verdana" panose="020B0604030504040204" pitchFamily="34" charset="0"/>
              </a:rPr>
              <a:t>slice-and-dice of data for easy and quick ad-hoc financial reporting</a:t>
            </a:r>
            <a:r>
              <a:rPr lang="en-US" sz="1200"/>
              <a:t> </a:t>
            </a:r>
          </a:p>
        </p:txBody>
      </p:sp>
      <p:sp>
        <p:nvSpPr>
          <p:cNvPr id="59" name="Freeform 44">
            <a:extLst>
              <a:ext uri="{FF2B5EF4-FFF2-40B4-BE49-F238E27FC236}">
                <a16:creationId xmlns:a16="http://schemas.microsoft.com/office/drawing/2014/main" id="{02A550AB-B219-4F60-97F2-7BA82103C42B}"/>
              </a:ext>
            </a:extLst>
          </p:cNvPr>
          <p:cNvSpPr/>
          <p:nvPr/>
        </p:nvSpPr>
        <p:spPr bwMode="gray">
          <a:xfrm flipH="1">
            <a:off x="6009920" y="1543299"/>
            <a:ext cx="1940635" cy="662845"/>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0" name="Freeform 45">
            <a:extLst>
              <a:ext uri="{FF2B5EF4-FFF2-40B4-BE49-F238E27FC236}">
                <a16:creationId xmlns:a16="http://schemas.microsoft.com/office/drawing/2014/main" id="{ABCA6418-9F57-4A8F-A969-B2B9D0F74C82}"/>
              </a:ext>
            </a:extLst>
          </p:cNvPr>
          <p:cNvSpPr/>
          <p:nvPr/>
        </p:nvSpPr>
        <p:spPr bwMode="gray">
          <a:xfrm>
            <a:off x="3428726" y="1600661"/>
            <a:ext cx="1642289" cy="877967"/>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2" name="Freeform 47">
            <a:extLst>
              <a:ext uri="{FF2B5EF4-FFF2-40B4-BE49-F238E27FC236}">
                <a16:creationId xmlns:a16="http://schemas.microsoft.com/office/drawing/2014/main" id="{2C2855A2-4148-4E4F-8659-46B17EBC24D4}"/>
              </a:ext>
            </a:extLst>
          </p:cNvPr>
          <p:cNvSpPr/>
          <p:nvPr/>
        </p:nvSpPr>
        <p:spPr bwMode="gray">
          <a:xfrm rot="16200000">
            <a:off x="2724419" y="2169035"/>
            <a:ext cx="262110" cy="2473542"/>
          </a:xfrm>
          <a:custGeom>
            <a:avLst/>
            <a:gdLst>
              <a:gd name="connsiteX0" fmla="*/ 1575303 w 1575303"/>
              <a:gd name="connsiteY0" fmla="*/ 1403288 h 1403288"/>
              <a:gd name="connsiteX1" fmla="*/ 1575303 w 1575303"/>
              <a:gd name="connsiteY1" fmla="*/ 0 h 1403288"/>
              <a:gd name="connsiteX2" fmla="*/ 0 w 1575303"/>
              <a:gd name="connsiteY2" fmla="*/ 0 h 1403288"/>
            </a:gdLst>
            <a:ahLst/>
            <a:cxnLst>
              <a:cxn ang="0">
                <a:pos x="connsiteX0" y="connsiteY0"/>
              </a:cxn>
              <a:cxn ang="0">
                <a:pos x="connsiteX1" y="connsiteY1"/>
              </a:cxn>
              <a:cxn ang="0">
                <a:pos x="connsiteX2" y="connsiteY2"/>
              </a:cxn>
            </a:cxnLst>
            <a:rect l="l" t="t" r="r" b="b"/>
            <a:pathLst>
              <a:path w="1575303" h="1403288">
                <a:moveTo>
                  <a:pt x="1575303" y="1403288"/>
                </a:moveTo>
                <a:lnTo>
                  <a:pt x="1575303" y="0"/>
                </a:lnTo>
                <a:lnTo>
                  <a:pt x="0" y="0"/>
                </a:lnTo>
              </a:path>
            </a:pathLst>
          </a:custGeom>
          <a:noFill/>
          <a:ln w="9525" algn="ctr">
            <a:solidFill>
              <a:srgbClr val="75787B"/>
            </a:solidFill>
            <a:miter lim="800000"/>
            <a:headEnd/>
            <a:tailEnd/>
          </a:ln>
        </p:spPr>
        <p:txBody>
          <a:bodyPr rtlCol="0" anchor="ctr"/>
          <a:lstStyle/>
          <a:p>
            <a:pPr algn="ctr">
              <a:defRPr/>
            </a:pPr>
            <a:endParaRPr lang="en-US" sz="1350" kern="0">
              <a:solidFill>
                <a:srgbClr val="75787B"/>
              </a:solidFill>
            </a:endParaRPr>
          </a:p>
        </p:txBody>
      </p:sp>
      <p:sp>
        <p:nvSpPr>
          <p:cNvPr id="63" name="Freeform 16">
            <a:extLst>
              <a:ext uri="{FF2B5EF4-FFF2-40B4-BE49-F238E27FC236}">
                <a16:creationId xmlns:a16="http://schemas.microsoft.com/office/drawing/2014/main" id="{737D95D2-2297-4F7E-A775-7D86F11BACE1}"/>
              </a:ext>
            </a:extLst>
          </p:cNvPr>
          <p:cNvSpPr>
            <a:spLocks noChangeAspect="1"/>
          </p:cNvSpPr>
          <p:nvPr/>
        </p:nvSpPr>
        <p:spPr bwMode="auto">
          <a:xfrm rot="18900000">
            <a:off x="3627920" y="2037418"/>
            <a:ext cx="404483" cy="408170"/>
          </a:xfrm>
          <a:custGeom>
            <a:avLst/>
            <a:gdLst>
              <a:gd name="T0" fmla="*/ 212 w 212"/>
              <a:gd name="T1" fmla="*/ 105 h 210"/>
              <a:gd name="T2" fmla="*/ 212 w 212"/>
              <a:gd name="T3" fmla="*/ 105 h 210"/>
              <a:gd name="T4" fmla="*/ 212 w 212"/>
              <a:gd name="T5" fmla="*/ 105 h 210"/>
              <a:gd name="T6" fmla="*/ 212 w 212"/>
              <a:gd name="T7" fmla="*/ 105 h 210"/>
              <a:gd name="T8" fmla="*/ 198 w 212"/>
              <a:gd name="T9" fmla="*/ 97 h 210"/>
              <a:gd name="T10" fmla="*/ 153 w 212"/>
              <a:gd name="T11" fmla="*/ 93 h 210"/>
              <a:gd name="T12" fmla="*/ 140 w 212"/>
              <a:gd name="T13" fmla="*/ 77 h 210"/>
              <a:gd name="T14" fmla="*/ 146 w 212"/>
              <a:gd name="T15" fmla="*/ 70 h 210"/>
              <a:gd name="T16" fmla="*/ 140 w 212"/>
              <a:gd name="T17" fmla="*/ 64 h 210"/>
              <a:gd name="T18" fmla="*/ 139 w 212"/>
              <a:gd name="T19" fmla="*/ 64 h 210"/>
              <a:gd name="T20" fmla="*/ 139 w 212"/>
              <a:gd name="T21" fmla="*/ 64 h 210"/>
              <a:gd name="T22" fmla="*/ 131 w 212"/>
              <a:gd name="T23" fmla="*/ 64 h 210"/>
              <a:gd name="T24" fmla="*/ 117 w 212"/>
              <a:gd name="T25" fmla="*/ 45 h 210"/>
              <a:gd name="T26" fmla="*/ 117 w 212"/>
              <a:gd name="T27" fmla="*/ 45 h 210"/>
              <a:gd name="T28" fmla="*/ 123 w 212"/>
              <a:gd name="T29" fmla="*/ 39 h 210"/>
              <a:gd name="T30" fmla="*/ 118 w 212"/>
              <a:gd name="T31" fmla="*/ 33 h 210"/>
              <a:gd name="T32" fmla="*/ 118 w 212"/>
              <a:gd name="T33" fmla="*/ 33 h 210"/>
              <a:gd name="T34" fmla="*/ 108 w 212"/>
              <a:gd name="T35" fmla="*/ 33 h 210"/>
              <a:gd name="T36" fmla="*/ 101 w 212"/>
              <a:gd name="T37" fmla="*/ 24 h 210"/>
              <a:gd name="T38" fmla="*/ 89 w 212"/>
              <a:gd name="T39" fmla="*/ 7 h 210"/>
              <a:gd name="T40" fmla="*/ 77 w 212"/>
              <a:gd name="T41" fmla="*/ 0 h 210"/>
              <a:gd name="T42" fmla="*/ 67 w 212"/>
              <a:gd name="T43" fmla="*/ 0 h 210"/>
              <a:gd name="T44" fmla="*/ 86 w 212"/>
              <a:gd name="T45" fmla="*/ 45 h 210"/>
              <a:gd name="T46" fmla="*/ 94 w 212"/>
              <a:gd name="T47" fmla="*/ 64 h 210"/>
              <a:gd name="T48" fmla="*/ 98 w 212"/>
              <a:gd name="T49" fmla="*/ 85 h 210"/>
              <a:gd name="T50" fmla="*/ 80 w 212"/>
              <a:gd name="T51" fmla="*/ 95 h 210"/>
              <a:gd name="T52" fmla="*/ 36 w 212"/>
              <a:gd name="T53" fmla="*/ 97 h 210"/>
              <a:gd name="T54" fmla="*/ 14 w 212"/>
              <a:gd name="T55" fmla="*/ 69 h 210"/>
              <a:gd name="T56" fmla="*/ 0 w 212"/>
              <a:gd name="T57" fmla="*/ 67 h 210"/>
              <a:gd name="T58" fmla="*/ 9 w 212"/>
              <a:gd name="T59" fmla="*/ 101 h 210"/>
              <a:gd name="T60" fmla="*/ 8 w 212"/>
              <a:gd name="T61" fmla="*/ 101 h 210"/>
              <a:gd name="T62" fmla="*/ 4 w 212"/>
              <a:gd name="T63" fmla="*/ 105 h 210"/>
              <a:gd name="T64" fmla="*/ 8 w 212"/>
              <a:gd name="T65" fmla="*/ 110 h 210"/>
              <a:gd name="T66" fmla="*/ 9 w 212"/>
              <a:gd name="T67" fmla="*/ 110 h 210"/>
              <a:gd name="T68" fmla="*/ 0 w 212"/>
              <a:gd name="T69" fmla="*/ 143 h 210"/>
              <a:gd name="T70" fmla="*/ 14 w 212"/>
              <a:gd name="T71" fmla="*/ 141 h 210"/>
              <a:gd name="T72" fmla="*/ 36 w 212"/>
              <a:gd name="T73" fmla="*/ 112 h 210"/>
              <a:gd name="T74" fmla="*/ 80 w 212"/>
              <a:gd name="T75" fmla="*/ 114 h 210"/>
              <a:gd name="T76" fmla="*/ 98 w 212"/>
              <a:gd name="T77" fmla="*/ 124 h 210"/>
              <a:gd name="T78" fmla="*/ 94 w 212"/>
              <a:gd name="T79" fmla="*/ 145 h 210"/>
              <a:gd name="T80" fmla="*/ 86 w 212"/>
              <a:gd name="T81" fmla="*/ 165 h 210"/>
              <a:gd name="T82" fmla="*/ 67 w 212"/>
              <a:gd name="T83" fmla="*/ 210 h 210"/>
              <a:gd name="T84" fmla="*/ 77 w 212"/>
              <a:gd name="T85" fmla="*/ 210 h 210"/>
              <a:gd name="T86" fmla="*/ 89 w 212"/>
              <a:gd name="T87" fmla="*/ 202 h 210"/>
              <a:gd name="T88" fmla="*/ 101 w 212"/>
              <a:gd name="T89" fmla="*/ 186 h 210"/>
              <a:gd name="T90" fmla="*/ 108 w 212"/>
              <a:gd name="T91" fmla="*/ 177 h 210"/>
              <a:gd name="T92" fmla="*/ 118 w 212"/>
              <a:gd name="T93" fmla="*/ 177 h 210"/>
              <a:gd name="T94" fmla="*/ 118 w 212"/>
              <a:gd name="T95" fmla="*/ 177 h 210"/>
              <a:gd name="T96" fmla="*/ 123 w 212"/>
              <a:gd name="T97" fmla="*/ 171 h 210"/>
              <a:gd name="T98" fmla="*/ 117 w 212"/>
              <a:gd name="T99" fmla="*/ 165 h 210"/>
              <a:gd name="T100" fmla="*/ 117 w 212"/>
              <a:gd name="T101" fmla="*/ 165 h 210"/>
              <a:gd name="T102" fmla="*/ 131 w 212"/>
              <a:gd name="T103" fmla="*/ 145 h 210"/>
              <a:gd name="T104" fmla="*/ 141 w 212"/>
              <a:gd name="T105" fmla="*/ 145 h 210"/>
              <a:gd name="T106" fmla="*/ 141 w 212"/>
              <a:gd name="T107" fmla="*/ 145 h 210"/>
              <a:gd name="T108" fmla="*/ 146 w 212"/>
              <a:gd name="T109" fmla="*/ 139 h 210"/>
              <a:gd name="T110" fmla="*/ 140 w 212"/>
              <a:gd name="T111" fmla="*/ 133 h 210"/>
              <a:gd name="T112" fmla="*/ 153 w 212"/>
              <a:gd name="T113" fmla="*/ 116 h 210"/>
              <a:gd name="T114" fmla="*/ 198 w 212"/>
              <a:gd name="T115" fmla="*/ 112 h 210"/>
              <a:gd name="T116" fmla="*/ 212 w 212"/>
              <a:gd name="T1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2" h="210">
                <a:moveTo>
                  <a:pt x="212" y="105"/>
                </a:moveTo>
                <a:cubicBezTo>
                  <a:pt x="212" y="105"/>
                  <a:pt x="212" y="105"/>
                  <a:pt x="212" y="105"/>
                </a:cubicBezTo>
                <a:cubicBezTo>
                  <a:pt x="212" y="105"/>
                  <a:pt x="212" y="105"/>
                  <a:pt x="212" y="105"/>
                </a:cubicBezTo>
                <a:cubicBezTo>
                  <a:pt x="212" y="105"/>
                  <a:pt x="212" y="105"/>
                  <a:pt x="212" y="105"/>
                </a:cubicBezTo>
                <a:cubicBezTo>
                  <a:pt x="212" y="102"/>
                  <a:pt x="207" y="99"/>
                  <a:pt x="198" y="97"/>
                </a:cubicBezTo>
                <a:cubicBezTo>
                  <a:pt x="189" y="95"/>
                  <a:pt x="174" y="94"/>
                  <a:pt x="153" y="93"/>
                </a:cubicBezTo>
                <a:cubicBezTo>
                  <a:pt x="149" y="89"/>
                  <a:pt x="145" y="83"/>
                  <a:pt x="140" y="77"/>
                </a:cubicBezTo>
                <a:cubicBezTo>
                  <a:pt x="143" y="76"/>
                  <a:pt x="146" y="74"/>
                  <a:pt x="146" y="70"/>
                </a:cubicBezTo>
                <a:cubicBezTo>
                  <a:pt x="146" y="67"/>
                  <a:pt x="143" y="64"/>
                  <a:pt x="140" y="64"/>
                </a:cubicBezTo>
                <a:cubicBezTo>
                  <a:pt x="140" y="64"/>
                  <a:pt x="139" y="64"/>
                  <a:pt x="139" y="64"/>
                </a:cubicBezTo>
                <a:cubicBezTo>
                  <a:pt x="139" y="64"/>
                  <a:pt x="139" y="64"/>
                  <a:pt x="139" y="64"/>
                </a:cubicBezTo>
                <a:cubicBezTo>
                  <a:pt x="131" y="64"/>
                  <a:pt x="131" y="64"/>
                  <a:pt x="131" y="64"/>
                </a:cubicBezTo>
                <a:cubicBezTo>
                  <a:pt x="117" y="45"/>
                  <a:pt x="117" y="45"/>
                  <a:pt x="117" y="45"/>
                </a:cubicBezTo>
                <a:cubicBezTo>
                  <a:pt x="117" y="45"/>
                  <a:pt x="117" y="45"/>
                  <a:pt x="117" y="45"/>
                </a:cubicBezTo>
                <a:cubicBezTo>
                  <a:pt x="121" y="45"/>
                  <a:pt x="123" y="42"/>
                  <a:pt x="123" y="39"/>
                </a:cubicBezTo>
                <a:cubicBezTo>
                  <a:pt x="123" y="36"/>
                  <a:pt x="121" y="33"/>
                  <a:pt x="118" y="33"/>
                </a:cubicBezTo>
                <a:cubicBezTo>
                  <a:pt x="118" y="33"/>
                  <a:pt x="118" y="33"/>
                  <a:pt x="118" y="33"/>
                </a:cubicBezTo>
                <a:cubicBezTo>
                  <a:pt x="108" y="33"/>
                  <a:pt x="108" y="33"/>
                  <a:pt x="108" y="33"/>
                </a:cubicBezTo>
                <a:cubicBezTo>
                  <a:pt x="101" y="24"/>
                  <a:pt x="101" y="24"/>
                  <a:pt x="101" y="24"/>
                </a:cubicBezTo>
                <a:cubicBezTo>
                  <a:pt x="97" y="18"/>
                  <a:pt x="93" y="13"/>
                  <a:pt x="89" y="7"/>
                </a:cubicBezTo>
                <a:cubicBezTo>
                  <a:pt x="85" y="2"/>
                  <a:pt x="81" y="0"/>
                  <a:pt x="77" y="0"/>
                </a:cubicBezTo>
                <a:cubicBezTo>
                  <a:pt x="67" y="0"/>
                  <a:pt x="67" y="0"/>
                  <a:pt x="67" y="0"/>
                </a:cubicBezTo>
                <a:cubicBezTo>
                  <a:pt x="72" y="13"/>
                  <a:pt x="79" y="28"/>
                  <a:pt x="86" y="45"/>
                </a:cubicBezTo>
                <a:cubicBezTo>
                  <a:pt x="88" y="51"/>
                  <a:pt x="91" y="58"/>
                  <a:pt x="94" y="64"/>
                </a:cubicBezTo>
                <a:cubicBezTo>
                  <a:pt x="97" y="73"/>
                  <a:pt x="98" y="80"/>
                  <a:pt x="98" y="85"/>
                </a:cubicBezTo>
                <a:cubicBezTo>
                  <a:pt x="98" y="92"/>
                  <a:pt x="92" y="95"/>
                  <a:pt x="80" y="95"/>
                </a:cubicBezTo>
                <a:cubicBezTo>
                  <a:pt x="36" y="97"/>
                  <a:pt x="36" y="97"/>
                  <a:pt x="36" y="97"/>
                </a:cubicBezTo>
                <a:cubicBezTo>
                  <a:pt x="14" y="69"/>
                  <a:pt x="14" y="69"/>
                  <a:pt x="14" y="69"/>
                </a:cubicBezTo>
                <a:cubicBezTo>
                  <a:pt x="12" y="69"/>
                  <a:pt x="8" y="68"/>
                  <a:pt x="0" y="67"/>
                </a:cubicBezTo>
                <a:cubicBezTo>
                  <a:pt x="9" y="101"/>
                  <a:pt x="9" y="101"/>
                  <a:pt x="9" y="101"/>
                </a:cubicBezTo>
                <a:cubicBezTo>
                  <a:pt x="9" y="101"/>
                  <a:pt x="8" y="101"/>
                  <a:pt x="8" y="101"/>
                </a:cubicBezTo>
                <a:cubicBezTo>
                  <a:pt x="6" y="101"/>
                  <a:pt x="4" y="103"/>
                  <a:pt x="4" y="105"/>
                </a:cubicBezTo>
                <a:cubicBezTo>
                  <a:pt x="4" y="108"/>
                  <a:pt x="6" y="110"/>
                  <a:pt x="8" y="110"/>
                </a:cubicBezTo>
                <a:cubicBezTo>
                  <a:pt x="8" y="110"/>
                  <a:pt x="8" y="110"/>
                  <a:pt x="9" y="110"/>
                </a:cubicBezTo>
                <a:cubicBezTo>
                  <a:pt x="0" y="143"/>
                  <a:pt x="0" y="143"/>
                  <a:pt x="0" y="143"/>
                </a:cubicBezTo>
                <a:cubicBezTo>
                  <a:pt x="8" y="142"/>
                  <a:pt x="12" y="141"/>
                  <a:pt x="14" y="141"/>
                </a:cubicBezTo>
                <a:cubicBezTo>
                  <a:pt x="36" y="112"/>
                  <a:pt x="36" y="112"/>
                  <a:pt x="36" y="112"/>
                </a:cubicBezTo>
                <a:cubicBezTo>
                  <a:pt x="80" y="114"/>
                  <a:pt x="80" y="114"/>
                  <a:pt x="80" y="114"/>
                </a:cubicBezTo>
                <a:cubicBezTo>
                  <a:pt x="92" y="114"/>
                  <a:pt x="98" y="118"/>
                  <a:pt x="98" y="124"/>
                </a:cubicBezTo>
                <a:cubicBezTo>
                  <a:pt x="98" y="130"/>
                  <a:pt x="97" y="137"/>
                  <a:pt x="94" y="145"/>
                </a:cubicBezTo>
                <a:cubicBezTo>
                  <a:pt x="91" y="152"/>
                  <a:pt x="88" y="158"/>
                  <a:pt x="86" y="165"/>
                </a:cubicBezTo>
                <a:cubicBezTo>
                  <a:pt x="79" y="182"/>
                  <a:pt x="72" y="197"/>
                  <a:pt x="67" y="210"/>
                </a:cubicBezTo>
                <a:cubicBezTo>
                  <a:pt x="77" y="210"/>
                  <a:pt x="77" y="210"/>
                  <a:pt x="77" y="210"/>
                </a:cubicBezTo>
                <a:cubicBezTo>
                  <a:pt x="81" y="210"/>
                  <a:pt x="85" y="207"/>
                  <a:pt x="89" y="202"/>
                </a:cubicBezTo>
                <a:cubicBezTo>
                  <a:pt x="93" y="197"/>
                  <a:pt x="97" y="192"/>
                  <a:pt x="101" y="186"/>
                </a:cubicBezTo>
                <a:cubicBezTo>
                  <a:pt x="108" y="177"/>
                  <a:pt x="108" y="177"/>
                  <a:pt x="108" y="177"/>
                </a:cubicBezTo>
                <a:cubicBezTo>
                  <a:pt x="118" y="177"/>
                  <a:pt x="118" y="177"/>
                  <a:pt x="118" y="177"/>
                </a:cubicBezTo>
                <a:cubicBezTo>
                  <a:pt x="118" y="177"/>
                  <a:pt x="118" y="177"/>
                  <a:pt x="118" y="177"/>
                </a:cubicBezTo>
                <a:cubicBezTo>
                  <a:pt x="121" y="177"/>
                  <a:pt x="123" y="174"/>
                  <a:pt x="123" y="171"/>
                </a:cubicBezTo>
                <a:cubicBezTo>
                  <a:pt x="123" y="167"/>
                  <a:pt x="121" y="165"/>
                  <a:pt x="117" y="165"/>
                </a:cubicBezTo>
                <a:cubicBezTo>
                  <a:pt x="117" y="165"/>
                  <a:pt x="117" y="165"/>
                  <a:pt x="117" y="165"/>
                </a:cubicBezTo>
                <a:cubicBezTo>
                  <a:pt x="131" y="145"/>
                  <a:pt x="131" y="145"/>
                  <a:pt x="131" y="145"/>
                </a:cubicBezTo>
                <a:cubicBezTo>
                  <a:pt x="141" y="145"/>
                  <a:pt x="141" y="145"/>
                  <a:pt x="141" y="145"/>
                </a:cubicBezTo>
                <a:cubicBezTo>
                  <a:pt x="141" y="145"/>
                  <a:pt x="141" y="145"/>
                  <a:pt x="141" y="145"/>
                </a:cubicBezTo>
                <a:cubicBezTo>
                  <a:pt x="144" y="145"/>
                  <a:pt x="146" y="142"/>
                  <a:pt x="146" y="139"/>
                </a:cubicBezTo>
                <a:cubicBezTo>
                  <a:pt x="146" y="136"/>
                  <a:pt x="143" y="133"/>
                  <a:pt x="140" y="133"/>
                </a:cubicBezTo>
                <a:cubicBezTo>
                  <a:pt x="145" y="127"/>
                  <a:pt x="149" y="121"/>
                  <a:pt x="153" y="116"/>
                </a:cubicBezTo>
                <a:cubicBezTo>
                  <a:pt x="174" y="116"/>
                  <a:pt x="189" y="115"/>
                  <a:pt x="198" y="112"/>
                </a:cubicBezTo>
                <a:cubicBezTo>
                  <a:pt x="207" y="110"/>
                  <a:pt x="212" y="108"/>
                  <a:pt x="212" y="105"/>
                </a:cubicBezTo>
                <a:close/>
              </a:path>
            </a:pathLst>
          </a:custGeom>
          <a:solidFill>
            <a:sysClr val="window" lastClr="FFFFFF"/>
          </a:solidFill>
          <a:ln>
            <a:noFill/>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nvGrpSpPr>
          <p:cNvPr id="65" name="Group 64">
            <a:extLst>
              <a:ext uri="{FF2B5EF4-FFF2-40B4-BE49-F238E27FC236}">
                <a16:creationId xmlns:a16="http://schemas.microsoft.com/office/drawing/2014/main" id="{ECD2AC07-5526-40B8-81DB-6E7EF03BE27D}"/>
              </a:ext>
            </a:extLst>
          </p:cNvPr>
          <p:cNvGrpSpPr/>
          <p:nvPr/>
        </p:nvGrpSpPr>
        <p:grpSpPr>
          <a:xfrm>
            <a:off x="3439946" y="4166109"/>
            <a:ext cx="446652" cy="437653"/>
            <a:chOff x="2185477" y="5525527"/>
            <a:chExt cx="523177" cy="504582"/>
          </a:xfrm>
        </p:grpSpPr>
        <p:sp>
          <p:nvSpPr>
            <p:cNvPr id="66" name="Freeform 33">
              <a:extLst>
                <a:ext uri="{FF2B5EF4-FFF2-40B4-BE49-F238E27FC236}">
                  <a16:creationId xmlns:a16="http://schemas.microsoft.com/office/drawing/2014/main" id="{ABC38DEA-32AB-4486-BC67-3D84EB1FE18A}"/>
                </a:ext>
              </a:extLst>
            </p:cNvPr>
            <p:cNvSpPr>
              <a:spLocks noChangeAspect="1" noEditPoints="1"/>
            </p:cNvSpPr>
            <p:nvPr/>
          </p:nvSpPr>
          <p:spPr bwMode="auto">
            <a:xfrm>
              <a:off x="2234420" y="5525527"/>
              <a:ext cx="333534" cy="337026"/>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7" name="Freeform 33">
              <a:extLst>
                <a:ext uri="{FF2B5EF4-FFF2-40B4-BE49-F238E27FC236}">
                  <a16:creationId xmlns:a16="http://schemas.microsoft.com/office/drawing/2014/main" id="{705370B6-88E6-4D2F-B473-9D86B6A7EE0D}"/>
                </a:ext>
              </a:extLst>
            </p:cNvPr>
            <p:cNvSpPr>
              <a:spLocks noChangeAspect="1" noEditPoints="1"/>
            </p:cNvSpPr>
            <p:nvPr/>
          </p:nvSpPr>
          <p:spPr bwMode="auto">
            <a:xfrm>
              <a:off x="2536194" y="5733047"/>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8" name="Freeform 33">
              <a:extLst>
                <a:ext uri="{FF2B5EF4-FFF2-40B4-BE49-F238E27FC236}">
                  <a16:creationId xmlns:a16="http://schemas.microsoft.com/office/drawing/2014/main" id="{DBBAC898-ABA1-44CE-92B8-DA0CA3163429}"/>
                </a:ext>
              </a:extLst>
            </p:cNvPr>
            <p:cNvSpPr>
              <a:spLocks noChangeAspect="1" noEditPoints="1"/>
            </p:cNvSpPr>
            <p:nvPr/>
          </p:nvSpPr>
          <p:spPr bwMode="auto">
            <a:xfrm>
              <a:off x="2382756" y="5855842"/>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sp>
          <p:nvSpPr>
            <p:cNvPr id="69" name="Freeform 33">
              <a:extLst>
                <a:ext uri="{FF2B5EF4-FFF2-40B4-BE49-F238E27FC236}">
                  <a16:creationId xmlns:a16="http://schemas.microsoft.com/office/drawing/2014/main" id="{41EA8270-CE86-4453-B853-0DB4D040AD33}"/>
                </a:ext>
              </a:extLst>
            </p:cNvPr>
            <p:cNvSpPr>
              <a:spLocks noChangeAspect="1" noEditPoints="1"/>
            </p:cNvSpPr>
            <p:nvPr/>
          </p:nvSpPr>
          <p:spPr bwMode="auto">
            <a:xfrm>
              <a:off x="2185477" y="5825960"/>
              <a:ext cx="172460" cy="174267"/>
            </a:xfrm>
            <a:custGeom>
              <a:avLst/>
              <a:gdLst>
                <a:gd name="T0" fmla="*/ 423 w 633"/>
                <a:gd name="T1" fmla="*/ 324 h 621"/>
                <a:gd name="T2" fmla="*/ 423 w 633"/>
                <a:gd name="T3" fmla="*/ 324 h 621"/>
                <a:gd name="T4" fmla="*/ 302 w 633"/>
                <a:gd name="T5" fmla="*/ 415 h 621"/>
                <a:gd name="T6" fmla="*/ 209 w 633"/>
                <a:gd name="T7" fmla="*/ 295 h 621"/>
                <a:gd name="T8" fmla="*/ 330 w 633"/>
                <a:gd name="T9" fmla="*/ 205 h 621"/>
                <a:gd name="T10" fmla="*/ 423 w 633"/>
                <a:gd name="T11" fmla="*/ 324 h 621"/>
                <a:gd name="T12" fmla="*/ 604 w 633"/>
                <a:gd name="T13" fmla="*/ 310 h 621"/>
                <a:gd name="T14" fmla="*/ 604 w 633"/>
                <a:gd name="T15" fmla="*/ 310 h 621"/>
                <a:gd name="T16" fmla="*/ 550 w 633"/>
                <a:gd name="T17" fmla="*/ 261 h 621"/>
                <a:gd name="T18" fmla="*/ 562 w 633"/>
                <a:gd name="T19" fmla="*/ 171 h 621"/>
                <a:gd name="T20" fmla="*/ 563 w 633"/>
                <a:gd name="T21" fmla="*/ 170 h 621"/>
                <a:gd name="T22" fmla="*/ 586 w 633"/>
                <a:gd name="T23" fmla="*/ 147 h 621"/>
                <a:gd name="T24" fmla="*/ 547 w 633"/>
                <a:gd name="T25" fmla="*/ 96 h 621"/>
                <a:gd name="T26" fmla="*/ 518 w 633"/>
                <a:gd name="T27" fmla="*/ 111 h 621"/>
                <a:gd name="T28" fmla="*/ 516 w 633"/>
                <a:gd name="T29" fmla="*/ 112 h 621"/>
                <a:gd name="T30" fmla="*/ 398 w 633"/>
                <a:gd name="T31" fmla="*/ 64 h 621"/>
                <a:gd name="T32" fmla="*/ 390 w 633"/>
                <a:gd name="T33" fmla="*/ 35 h 621"/>
                <a:gd name="T34" fmla="*/ 391 w 633"/>
                <a:gd name="T35" fmla="*/ 34 h 621"/>
                <a:gd name="T36" fmla="*/ 390 w 633"/>
                <a:gd name="T37" fmla="*/ 7 h 621"/>
                <a:gd name="T38" fmla="*/ 326 w 633"/>
                <a:gd name="T39" fmla="*/ 0 h 621"/>
                <a:gd name="T40" fmla="*/ 316 w 633"/>
                <a:gd name="T41" fmla="*/ 30 h 621"/>
                <a:gd name="T42" fmla="*/ 316 w 633"/>
                <a:gd name="T43" fmla="*/ 30 h 621"/>
                <a:gd name="T44" fmla="*/ 266 w 633"/>
                <a:gd name="T45" fmla="*/ 80 h 621"/>
                <a:gd name="T46" fmla="*/ 169 w 633"/>
                <a:gd name="T47" fmla="*/ 62 h 621"/>
                <a:gd name="T48" fmla="*/ 167 w 633"/>
                <a:gd name="T49" fmla="*/ 60 h 621"/>
                <a:gd name="T50" fmla="*/ 150 w 633"/>
                <a:gd name="T51" fmla="*/ 45 h 621"/>
                <a:gd name="T52" fmla="*/ 99 w 633"/>
                <a:gd name="T53" fmla="*/ 83 h 621"/>
                <a:gd name="T54" fmla="*/ 114 w 633"/>
                <a:gd name="T55" fmla="*/ 111 h 621"/>
                <a:gd name="T56" fmla="*/ 115 w 633"/>
                <a:gd name="T57" fmla="*/ 114 h 621"/>
                <a:gd name="T58" fmla="*/ 66 w 633"/>
                <a:gd name="T59" fmla="*/ 230 h 621"/>
                <a:gd name="T60" fmla="*/ 29 w 633"/>
                <a:gd name="T61" fmla="*/ 237 h 621"/>
                <a:gd name="T62" fmla="*/ 8 w 633"/>
                <a:gd name="T63" fmla="*/ 237 h 621"/>
                <a:gd name="T64" fmla="*/ 0 w 633"/>
                <a:gd name="T65" fmla="*/ 300 h 621"/>
                <a:gd name="T66" fmla="*/ 26 w 633"/>
                <a:gd name="T67" fmla="*/ 308 h 621"/>
                <a:gd name="T68" fmla="*/ 82 w 633"/>
                <a:gd name="T69" fmla="*/ 359 h 621"/>
                <a:gd name="T70" fmla="*/ 66 w 633"/>
                <a:gd name="T71" fmla="*/ 453 h 621"/>
                <a:gd name="T72" fmla="*/ 46 w 633"/>
                <a:gd name="T73" fmla="*/ 472 h 621"/>
                <a:gd name="T74" fmla="*/ 86 w 633"/>
                <a:gd name="T75" fmla="*/ 523 h 621"/>
                <a:gd name="T76" fmla="*/ 108 w 633"/>
                <a:gd name="T77" fmla="*/ 511 h 621"/>
                <a:gd name="T78" fmla="*/ 109 w 633"/>
                <a:gd name="T79" fmla="*/ 510 h 621"/>
                <a:gd name="T80" fmla="*/ 117 w 633"/>
                <a:gd name="T81" fmla="*/ 507 h 621"/>
                <a:gd name="T82" fmla="*/ 235 w 633"/>
                <a:gd name="T83" fmla="*/ 555 h 621"/>
                <a:gd name="T84" fmla="*/ 242 w 633"/>
                <a:gd name="T85" fmla="*/ 588 h 621"/>
                <a:gd name="T86" fmla="*/ 242 w 633"/>
                <a:gd name="T87" fmla="*/ 588 h 621"/>
                <a:gd name="T88" fmla="*/ 243 w 633"/>
                <a:gd name="T89" fmla="*/ 612 h 621"/>
                <a:gd name="T90" fmla="*/ 307 w 633"/>
                <a:gd name="T91" fmla="*/ 621 h 621"/>
                <a:gd name="T92" fmla="*/ 315 w 633"/>
                <a:gd name="T93" fmla="*/ 596 h 621"/>
                <a:gd name="T94" fmla="*/ 366 w 633"/>
                <a:gd name="T95" fmla="*/ 540 h 621"/>
                <a:gd name="T96" fmla="*/ 461 w 633"/>
                <a:gd name="T97" fmla="*/ 554 h 621"/>
                <a:gd name="T98" fmla="*/ 482 w 633"/>
                <a:gd name="T99" fmla="*/ 574 h 621"/>
                <a:gd name="T100" fmla="*/ 533 w 633"/>
                <a:gd name="T101" fmla="*/ 536 h 621"/>
                <a:gd name="T102" fmla="*/ 518 w 633"/>
                <a:gd name="T103" fmla="*/ 507 h 621"/>
                <a:gd name="T104" fmla="*/ 517 w 633"/>
                <a:gd name="T105" fmla="*/ 506 h 621"/>
                <a:gd name="T106" fmla="*/ 566 w 633"/>
                <a:gd name="T107" fmla="*/ 389 h 621"/>
                <a:gd name="T108" fmla="*/ 598 w 633"/>
                <a:gd name="T109" fmla="*/ 383 h 621"/>
                <a:gd name="T110" fmla="*/ 624 w 633"/>
                <a:gd name="T111" fmla="*/ 382 h 621"/>
                <a:gd name="T112" fmla="*/ 633 w 633"/>
                <a:gd name="T113" fmla="*/ 319 h 621"/>
                <a:gd name="T114" fmla="*/ 604 w 633"/>
                <a:gd name="T115" fmla="*/ 31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33" h="621">
                  <a:moveTo>
                    <a:pt x="423" y="324"/>
                  </a:moveTo>
                  <a:lnTo>
                    <a:pt x="423" y="324"/>
                  </a:lnTo>
                  <a:cubicBezTo>
                    <a:pt x="415" y="382"/>
                    <a:pt x="361" y="422"/>
                    <a:pt x="302" y="415"/>
                  </a:cubicBezTo>
                  <a:cubicBezTo>
                    <a:pt x="243" y="407"/>
                    <a:pt x="201" y="353"/>
                    <a:pt x="209" y="295"/>
                  </a:cubicBezTo>
                  <a:cubicBezTo>
                    <a:pt x="217" y="237"/>
                    <a:pt x="271" y="197"/>
                    <a:pt x="330" y="205"/>
                  </a:cubicBezTo>
                  <a:cubicBezTo>
                    <a:pt x="389" y="212"/>
                    <a:pt x="431" y="266"/>
                    <a:pt x="423" y="324"/>
                  </a:cubicBezTo>
                  <a:close/>
                  <a:moveTo>
                    <a:pt x="604" y="310"/>
                  </a:moveTo>
                  <a:lnTo>
                    <a:pt x="604" y="310"/>
                  </a:lnTo>
                  <a:cubicBezTo>
                    <a:pt x="580" y="302"/>
                    <a:pt x="560" y="285"/>
                    <a:pt x="550" y="261"/>
                  </a:cubicBezTo>
                  <a:cubicBezTo>
                    <a:pt x="537" y="230"/>
                    <a:pt x="543" y="196"/>
                    <a:pt x="562" y="171"/>
                  </a:cubicBezTo>
                  <a:lnTo>
                    <a:pt x="563" y="170"/>
                  </a:lnTo>
                  <a:lnTo>
                    <a:pt x="586" y="147"/>
                  </a:lnTo>
                  <a:lnTo>
                    <a:pt x="547" y="96"/>
                  </a:lnTo>
                  <a:lnTo>
                    <a:pt x="518" y="111"/>
                  </a:lnTo>
                  <a:lnTo>
                    <a:pt x="516" y="112"/>
                  </a:lnTo>
                  <a:cubicBezTo>
                    <a:pt x="470" y="131"/>
                    <a:pt x="417" y="109"/>
                    <a:pt x="398" y="64"/>
                  </a:cubicBezTo>
                  <a:cubicBezTo>
                    <a:pt x="394" y="55"/>
                    <a:pt x="391" y="45"/>
                    <a:pt x="390" y="35"/>
                  </a:cubicBezTo>
                  <a:lnTo>
                    <a:pt x="391" y="34"/>
                  </a:lnTo>
                  <a:lnTo>
                    <a:pt x="390" y="7"/>
                  </a:lnTo>
                  <a:lnTo>
                    <a:pt x="326" y="0"/>
                  </a:lnTo>
                  <a:lnTo>
                    <a:pt x="316" y="30"/>
                  </a:lnTo>
                  <a:lnTo>
                    <a:pt x="316" y="30"/>
                  </a:lnTo>
                  <a:cubicBezTo>
                    <a:pt x="307" y="52"/>
                    <a:pt x="290" y="70"/>
                    <a:pt x="266" y="80"/>
                  </a:cubicBezTo>
                  <a:cubicBezTo>
                    <a:pt x="232" y="94"/>
                    <a:pt x="194" y="86"/>
                    <a:pt x="169" y="62"/>
                  </a:cubicBezTo>
                  <a:lnTo>
                    <a:pt x="167" y="60"/>
                  </a:lnTo>
                  <a:lnTo>
                    <a:pt x="150" y="45"/>
                  </a:lnTo>
                  <a:lnTo>
                    <a:pt x="99" y="83"/>
                  </a:lnTo>
                  <a:lnTo>
                    <a:pt x="114" y="111"/>
                  </a:lnTo>
                  <a:lnTo>
                    <a:pt x="115" y="114"/>
                  </a:lnTo>
                  <a:cubicBezTo>
                    <a:pt x="134" y="159"/>
                    <a:pt x="113" y="211"/>
                    <a:pt x="66" y="230"/>
                  </a:cubicBezTo>
                  <a:cubicBezTo>
                    <a:pt x="54" y="235"/>
                    <a:pt x="43" y="236"/>
                    <a:pt x="29" y="237"/>
                  </a:cubicBezTo>
                  <a:lnTo>
                    <a:pt x="8" y="237"/>
                  </a:lnTo>
                  <a:lnTo>
                    <a:pt x="0" y="300"/>
                  </a:lnTo>
                  <a:lnTo>
                    <a:pt x="26" y="308"/>
                  </a:lnTo>
                  <a:cubicBezTo>
                    <a:pt x="51" y="316"/>
                    <a:pt x="71" y="334"/>
                    <a:pt x="82" y="359"/>
                  </a:cubicBezTo>
                  <a:cubicBezTo>
                    <a:pt x="96" y="392"/>
                    <a:pt x="89" y="428"/>
                    <a:pt x="66" y="453"/>
                  </a:cubicBezTo>
                  <a:lnTo>
                    <a:pt x="46" y="472"/>
                  </a:lnTo>
                  <a:lnTo>
                    <a:pt x="86" y="523"/>
                  </a:lnTo>
                  <a:lnTo>
                    <a:pt x="108" y="511"/>
                  </a:lnTo>
                  <a:lnTo>
                    <a:pt x="109" y="510"/>
                  </a:lnTo>
                  <a:cubicBezTo>
                    <a:pt x="114" y="508"/>
                    <a:pt x="112" y="509"/>
                    <a:pt x="117" y="507"/>
                  </a:cubicBezTo>
                  <a:cubicBezTo>
                    <a:pt x="163" y="488"/>
                    <a:pt x="216" y="509"/>
                    <a:pt x="235" y="555"/>
                  </a:cubicBezTo>
                  <a:cubicBezTo>
                    <a:pt x="240" y="566"/>
                    <a:pt x="242" y="577"/>
                    <a:pt x="242" y="588"/>
                  </a:cubicBezTo>
                  <a:lnTo>
                    <a:pt x="242" y="588"/>
                  </a:lnTo>
                  <a:lnTo>
                    <a:pt x="243" y="612"/>
                  </a:lnTo>
                  <a:lnTo>
                    <a:pt x="307" y="621"/>
                  </a:lnTo>
                  <a:lnTo>
                    <a:pt x="315" y="596"/>
                  </a:lnTo>
                  <a:cubicBezTo>
                    <a:pt x="322" y="572"/>
                    <a:pt x="340" y="550"/>
                    <a:pt x="366" y="540"/>
                  </a:cubicBezTo>
                  <a:cubicBezTo>
                    <a:pt x="399" y="526"/>
                    <a:pt x="435" y="533"/>
                    <a:pt x="461" y="554"/>
                  </a:cubicBezTo>
                  <a:lnTo>
                    <a:pt x="482" y="574"/>
                  </a:lnTo>
                  <a:lnTo>
                    <a:pt x="533" y="536"/>
                  </a:lnTo>
                  <a:lnTo>
                    <a:pt x="518" y="507"/>
                  </a:lnTo>
                  <a:lnTo>
                    <a:pt x="517" y="506"/>
                  </a:lnTo>
                  <a:cubicBezTo>
                    <a:pt x="498" y="460"/>
                    <a:pt x="520" y="408"/>
                    <a:pt x="566" y="389"/>
                  </a:cubicBezTo>
                  <a:cubicBezTo>
                    <a:pt x="576" y="385"/>
                    <a:pt x="587" y="383"/>
                    <a:pt x="598" y="383"/>
                  </a:cubicBezTo>
                  <a:lnTo>
                    <a:pt x="624" y="382"/>
                  </a:lnTo>
                  <a:lnTo>
                    <a:pt x="633" y="319"/>
                  </a:lnTo>
                  <a:lnTo>
                    <a:pt x="604" y="310"/>
                  </a:lnTo>
                  <a:close/>
                </a:path>
              </a:pathLst>
            </a:custGeom>
            <a:solidFill>
              <a:sysClr val="window" lastClr="FFFFFF"/>
            </a:solidFill>
            <a:ln w="0">
              <a:noFill/>
              <a:prstDash val="solid"/>
              <a:round/>
              <a:headEnd/>
              <a:tailEnd/>
            </a:ln>
          </p:spPr>
          <p:txBody>
            <a:bodyPr vert="horz" wrap="square" lIns="68580" tIns="34290" rIns="68580" bIns="34290" numCol="1" anchor="t" anchorCtr="0" compatLnSpc="1">
              <a:prstTxWarp prst="textNoShape">
                <a:avLst/>
              </a:prstTxWarp>
            </a:bodyPr>
            <a:lstStyle/>
            <a:p>
              <a:pPr>
                <a:defRPr/>
              </a:pPr>
              <a:endParaRPr lang="en-US" sz="1350" kern="0">
                <a:solidFill>
                  <a:prstClr val="black"/>
                </a:solidFill>
              </a:endParaRPr>
            </a:p>
          </p:txBody>
        </p:sp>
      </p:grpSp>
      <p:sp>
        <p:nvSpPr>
          <p:cNvPr id="70" name="Freeform 80">
            <a:extLst>
              <a:ext uri="{FF2B5EF4-FFF2-40B4-BE49-F238E27FC236}">
                <a16:creationId xmlns:a16="http://schemas.microsoft.com/office/drawing/2014/main" id="{4465C3C4-0F4B-4790-8956-3B80F6E944AC}"/>
              </a:ext>
            </a:extLst>
          </p:cNvPr>
          <p:cNvSpPr>
            <a:spLocks noChangeAspect="1"/>
          </p:cNvSpPr>
          <p:nvPr/>
        </p:nvSpPr>
        <p:spPr bwMode="auto">
          <a:xfrm>
            <a:off x="3600906" y="2053119"/>
            <a:ext cx="462446" cy="271459"/>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noFill/>
          <a:ln w="25400" cap="flat" cmpd="sng" algn="ctr">
            <a:solidFill>
              <a:srgbClr val="FFFFFF"/>
            </a:solidFill>
            <a:prstDash val="solid"/>
          </a:ln>
          <a:effectLst/>
        </p:spPr>
        <p:txBody>
          <a:bodyPr lIns="82296" tIns="82296" rIns="82296" bIns="82296" rtlCol="0" anchor="ctr">
            <a:noAutofit/>
          </a:bodyPr>
          <a:lstStyle/>
          <a:p>
            <a:pPr algn="ctr" defTabSz="685800">
              <a:defRPr/>
            </a:pPr>
            <a:endParaRPr lang="en-US" sz="900" b="1" kern="0">
              <a:solidFill>
                <a:srgbClr val="FFFFFF"/>
              </a:solidFill>
            </a:endParaRPr>
          </a:p>
        </p:txBody>
      </p:sp>
      <p:sp>
        <p:nvSpPr>
          <p:cNvPr id="71" name="Freeform 230">
            <a:extLst>
              <a:ext uri="{FF2B5EF4-FFF2-40B4-BE49-F238E27FC236}">
                <a16:creationId xmlns:a16="http://schemas.microsoft.com/office/drawing/2014/main" id="{18AE155C-720F-471F-AF8F-BED09AD8DA16}"/>
              </a:ext>
            </a:extLst>
          </p:cNvPr>
          <p:cNvSpPr>
            <a:spLocks noChangeAspect="1" noEditPoints="1"/>
          </p:cNvSpPr>
          <p:nvPr/>
        </p:nvSpPr>
        <p:spPr bwMode="auto">
          <a:xfrm>
            <a:off x="3690238" y="2095109"/>
            <a:ext cx="274957" cy="198753"/>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solidFill>
            <a:srgbClr val="FFFFFF"/>
          </a:solidFill>
          <a:ln w="0">
            <a:solidFill>
              <a:srgbClr val="FFFFFF"/>
            </a:solidFill>
            <a:prstDash val="solid"/>
            <a:round/>
            <a:headEnd/>
            <a:tailEnd/>
          </a:ln>
        </p:spPr>
        <p:txBody>
          <a:bodyPr vert="horz" wrap="square" lIns="82296" tIns="41148" rIns="82296" bIns="41148" numCol="1" anchor="t" anchorCtr="0" compatLnSpc="1">
            <a:prstTxWarp prst="textNoShape">
              <a:avLst/>
            </a:prstTxWarp>
          </a:bodyPr>
          <a:lstStyle/>
          <a:p>
            <a:pPr defTabSz="685800">
              <a:defRPr/>
            </a:pPr>
            <a:endParaRPr lang="en-US" sz="2250" kern="0">
              <a:solidFill>
                <a:srgbClr val="000000"/>
              </a:solidFill>
            </a:endParaRPr>
          </a:p>
        </p:txBody>
      </p:sp>
      <p:grpSp>
        <p:nvGrpSpPr>
          <p:cNvPr id="72" name="Group 71">
            <a:extLst>
              <a:ext uri="{FF2B5EF4-FFF2-40B4-BE49-F238E27FC236}">
                <a16:creationId xmlns:a16="http://schemas.microsoft.com/office/drawing/2014/main" id="{2A56D406-0E7E-4D41-8101-5273D7806363}"/>
              </a:ext>
            </a:extLst>
          </p:cNvPr>
          <p:cNvGrpSpPr/>
          <p:nvPr/>
        </p:nvGrpSpPr>
        <p:grpSpPr>
          <a:xfrm>
            <a:off x="3726838" y="1833101"/>
            <a:ext cx="1010302" cy="934906"/>
            <a:chOff x="4457108" y="1863092"/>
            <a:chExt cx="612648" cy="566928"/>
          </a:xfrm>
          <a:solidFill>
            <a:schemeClr val="accent2"/>
          </a:solidFill>
        </p:grpSpPr>
        <p:sp>
          <p:nvSpPr>
            <p:cNvPr id="73" name="Oval 72">
              <a:extLst>
                <a:ext uri="{FF2B5EF4-FFF2-40B4-BE49-F238E27FC236}">
                  <a16:creationId xmlns:a16="http://schemas.microsoft.com/office/drawing/2014/main" id="{501AB0BF-ACDF-40F3-8D40-067542709CE2}"/>
                </a:ext>
              </a:extLst>
            </p:cNvPr>
            <p:cNvSpPr/>
            <p:nvPr/>
          </p:nvSpPr>
          <p:spPr>
            <a:xfrm>
              <a:off x="4457108" y="1863092"/>
              <a:ext cx="612648" cy="566928"/>
            </a:xfrm>
            <a:prstGeom prst="ellipse">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4" name="Freeform 80">
              <a:extLst>
                <a:ext uri="{FF2B5EF4-FFF2-40B4-BE49-F238E27FC236}">
                  <a16:creationId xmlns:a16="http://schemas.microsoft.com/office/drawing/2014/main" id="{AC9D209C-9CD0-46EC-B1CB-205A936E91B0}"/>
                </a:ext>
              </a:extLst>
            </p:cNvPr>
            <p:cNvSpPr>
              <a:spLocks noChangeAspect="1"/>
            </p:cNvSpPr>
            <p:nvPr/>
          </p:nvSpPr>
          <p:spPr bwMode="auto">
            <a:xfrm>
              <a:off x="4513098" y="1932933"/>
              <a:ext cx="500417" cy="289133"/>
            </a:xfrm>
            <a:custGeom>
              <a:avLst/>
              <a:gdLst>
                <a:gd name="T0" fmla="*/ 113 w 148"/>
                <a:gd name="T1" fmla="*/ 27 h 96"/>
                <a:gd name="T2" fmla="*/ 107 w 148"/>
                <a:gd name="T3" fmla="*/ 27 h 96"/>
                <a:gd name="T4" fmla="*/ 69 w 148"/>
                <a:gd name="T5" fmla="*/ 0 h 96"/>
                <a:gd name="T6" fmla="*/ 30 w 148"/>
                <a:gd name="T7" fmla="*/ 38 h 96"/>
                <a:gd name="T8" fmla="*/ 30 w 148"/>
                <a:gd name="T9" fmla="*/ 44 h 96"/>
                <a:gd name="T10" fmla="*/ 27 w 148"/>
                <a:gd name="T11" fmla="*/ 43 h 96"/>
                <a:gd name="T12" fmla="*/ 0 w 148"/>
                <a:gd name="T13" fmla="*/ 70 h 96"/>
                <a:gd name="T14" fmla="*/ 27 w 148"/>
                <a:gd name="T15" fmla="*/ 96 h 96"/>
                <a:gd name="T16" fmla="*/ 113 w 148"/>
                <a:gd name="T17" fmla="*/ 96 h 96"/>
                <a:gd name="T18" fmla="*/ 148 w 148"/>
                <a:gd name="T19" fmla="*/ 61 h 96"/>
                <a:gd name="T20" fmla="*/ 113 w 148"/>
                <a:gd name="T21" fmla="*/ 2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8" h="96">
                  <a:moveTo>
                    <a:pt x="113" y="27"/>
                  </a:moveTo>
                  <a:cubicBezTo>
                    <a:pt x="111" y="27"/>
                    <a:pt x="109" y="27"/>
                    <a:pt x="107" y="27"/>
                  </a:cubicBezTo>
                  <a:cubicBezTo>
                    <a:pt x="102" y="11"/>
                    <a:pt x="87" y="0"/>
                    <a:pt x="69" y="0"/>
                  </a:cubicBezTo>
                  <a:cubicBezTo>
                    <a:pt x="47" y="0"/>
                    <a:pt x="30" y="17"/>
                    <a:pt x="30" y="38"/>
                  </a:cubicBezTo>
                  <a:cubicBezTo>
                    <a:pt x="30" y="40"/>
                    <a:pt x="30" y="42"/>
                    <a:pt x="30" y="44"/>
                  </a:cubicBezTo>
                  <a:cubicBezTo>
                    <a:pt x="29" y="44"/>
                    <a:pt x="28" y="43"/>
                    <a:pt x="27" y="43"/>
                  </a:cubicBezTo>
                  <a:cubicBezTo>
                    <a:pt x="12" y="43"/>
                    <a:pt x="0" y="55"/>
                    <a:pt x="0" y="70"/>
                  </a:cubicBezTo>
                  <a:cubicBezTo>
                    <a:pt x="0" y="84"/>
                    <a:pt x="12" y="96"/>
                    <a:pt x="27" y="96"/>
                  </a:cubicBezTo>
                  <a:cubicBezTo>
                    <a:pt x="113" y="96"/>
                    <a:pt x="113" y="96"/>
                    <a:pt x="113" y="96"/>
                  </a:cubicBezTo>
                  <a:cubicBezTo>
                    <a:pt x="132" y="96"/>
                    <a:pt x="148" y="80"/>
                    <a:pt x="148" y="61"/>
                  </a:cubicBezTo>
                  <a:cubicBezTo>
                    <a:pt x="148" y="42"/>
                    <a:pt x="132" y="27"/>
                    <a:pt x="113" y="27"/>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80950" tIns="180950" rIns="180950" bIns="180950" rtlCol="0" anchor="ctr">
              <a:noAutofit/>
            </a:bodyPr>
            <a:lstStyle/>
            <a:p>
              <a:pPr algn="ctr"/>
              <a:endParaRPr lang="en-US" sz="1979" b="1">
                <a:solidFill>
                  <a:schemeClr val="bg1"/>
                </a:solidFill>
              </a:endParaRPr>
            </a:p>
          </p:txBody>
        </p:sp>
        <p:sp>
          <p:nvSpPr>
            <p:cNvPr id="75" name="Rectangle 74">
              <a:extLst>
                <a:ext uri="{FF2B5EF4-FFF2-40B4-BE49-F238E27FC236}">
                  <a16:creationId xmlns:a16="http://schemas.microsoft.com/office/drawing/2014/main" id="{5C0169D8-CFFA-4D31-A409-7261948225C3}"/>
                </a:ext>
              </a:extLst>
            </p:cNvPr>
            <p:cNvSpPr/>
            <p:nvPr/>
          </p:nvSpPr>
          <p:spPr>
            <a:xfrm>
              <a:off x="4570200" y="2166076"/>
              <a:ext cx="401069" cy="92871"/>
            </a:xfrm>
            <a:prstGeom prst="rect">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6" name="Freeform 230">
              <a:extLst>
                <a:ext uri="{FF2B5EF4-FFF2-40B4-BE49-F238E27FC236}">
                  <a16:creationId xmlns:a16="http://schemas.microsoft.com/office/drawing/2014/main" id="{7369B976-8860-46DF-A84A-A0C2B9C6B636}"/>
                </a:ext>
              </a:extLst>
            </p:cNvPr>
            <p:cNvSpPr>
              <a:spLocks noChangeAspect="1" noEditPoints="1"/>
            </p:cNvSpPr>
            <p:nvPr/>
          </p:nvSpPr>
          <p:spPr bwMode="auto">
            <a:xfrm>
              <a:off x="4629485" y="2077500"/>
              <a:ext cx="297533" cy="211693"/>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grpFill/>
            <a:ln w="0">
              <a:solidFill>
                <a:schemeClr val="bg1"/>
              </a:solidFill>
              <a:prstDash val="solid"/>
              <a:round/>
              <a:headEnd/>
              <a:tailEnd/>
            </a:ln>
          </p:spPr>
          <p:txBody>
            <a:bodyPr vert="horz" wrap="square" lIns="180950" tIns="90475" rIns="180950" bIns="90475" numCol="1" anchor="t" anchorCtr="0" compatLnSpc="1">
              <a:prstTxWarp prst="textNoShape">
                <a:avLst/>
              </a:prstTxWarp>
            </a:bodyPr>
            <a:lstStyle/>
            <a:p>
              <a:endParaRPr lang="en-US" sz="4947">
                <a:solidFill>
                  <a:srgbClr val="000000"/>
                </a:solidFill>
              </a:endParaRPr>
            </a:p>
          </p:txBody>
        </p:sp>
      </p:grpSp>
      <p:grpSp>
        <p:nvGrpSpPr>
          <p:cNvPr id="77" name="Group 76">
            <a:extLst>
              <a:ext uri="{FF2B5EF4-FFF2-40B4-BE49-F238E27FC236}">
                <a16:creationId xmlns:a16="http://schemas.microsoft.com/office/drawing/2014/main" id="{2BA209F4-661B-46E0-A264-90AFB1D26C80}"/>
              </a:ext>
            </a:extLst>
          </p:cNvPr>
          <p:cNvGrpSpPr/>
          <p:nvPr/>
        </p:nvGrpSpPr>
        <p:grpSpPr>
          <a:xfrm>
            <a:off x="3474678" y="3648450"/>
            <a:ext cx="933627" cy="852825"/>
            <a:chOff x="3644835" y="4102040"/>
            <a:chExt cx="612648" cy="566928"/>
          </a:xfrm>
          <a:solidFill>
            <a:schemeClr val="accent2"/>
          </a:solidFill>
        </p:grpSpPr>
        <p:sp>
          <p:nvSpPr>
            <p:cNvPr id="78" name="Oval 77">
              <a:extLst>
                <a:ext uri="{FF2B5EF4-FFF2-40B4-BE49-F238E27FC236}">
                  <a16:creationId xmlns:a16="http://schemas.microsoft.com/office/drawing/2014/main" id="{1603886D-CED4-422D-B486-F83B7A79ACE1}"/>
                </a:ext>
              </a:extLst>
            </p:cNvPr>
            <p:cNvSpPr/>
            <p:nvPr/>
          </p:nvSpPr>
          <p:spPr>
            <a:xfrm>
              <a:off x="3644835" y="4102040"/>
              <a:ext cx="612648" cy="566928"/>
            </a:xfrm>
            <a:prstGeom prst="ellipse">
              <a:avLst/>
            </a:prstGeom>
            <a:grp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79" name="Freeform 230">
              <a:extLst>
                <a:ext uri="{FF2B5EF4-FFF2-40B4-BE49-F238E27FC236}">
                  <a16:creationId xmlns:a16="http://schemas.microsoft.com/office/drawing/2014/main" id="{F76CF9D0-0FE0-463E-9182-3C0442254A16}"/>
                </a:ext>
              </a:extLst>
            </p:cNvPr>
            <p:cNvSpPr>
              <a:spLocks noChangeAspect="1" noEditPoints="1"/>
            </p:cNvSpPr>
            <p:nvPr/>
          </p:nvSpPr>
          <p:spPr bwMode="auto">
            <a:xfrm>
              <a:off x="3708873" y="4200331"/>
              <a:ext cx="460736" cy="327811"/>
            </a:xfrm>
            <a:custGeom>
              <a:avLst/>
              <a:gdLst>
                <a:gd name="T0" fmla="*/ 3976 w 3976"/>
                <a:gd name="T1" fmla="*/ 3458 h 3786"/>
                <a:gd name="T2" fmla="*/ 3229 w 3976"/>
                <a:gd name="T3" fmla="*/ 3786 h 3786"/>
                <a:gd name="T4" fmla="*/ 2153 w 3976"/>
                <a:gd name="T5" fmla="*/ 3458 h 3786"/>
                <a:gd name="T6" fmla="*/ 2899 w 3976"/>
                <a:gd name="T7" fmla="*/ 3786 h 3786"/>
                <a:gd name="T8" fmla="*/ 2153 w 3976"/>
                <a:gd name="T9" fmla="*/ 3458 h 3786"/>
                <a:gd name="T10" fmla="*/ 1823 w 3976"/>
                <a:gd name="T11" fmla="*/ 3458 h 3786"/>
                <a:gd name="T12" fmla="*/ 1076 w 3976"/>
                <a:gd name="T13" fmla="*/ 3786 h 3786"/>
                <a:gd name="T14" fmla="*/ 0 w 3976"/>
                <a:gd name="T15" fmla="*/ 3458 h 3786"/>
                <a:gd name="T16" fmla="*/ 746 w 3976"/>
                <a:gd name="T17" fmla="*/ 3786 h 3786"/>
                <a:gd name="T18" fmla="*/ 0 w 3976"/>
                <a:gd name="T19" fmla="*/ 3458 h 3786"/>
                <a:gd name="T20" fmla="*/ 3976 w 3976"/>
                <a:gd name="T21" fmla="*/ 2881 h 3786"/>
                <a:gd name="T22" fmla="*/ 3229 w 3976"/>
                <a:gd name="T23" fmla="*/ 3209 h 3786"/>
                <a:gd name="T24" fmla="*/ 2153 w 3976"/>
                <a:gd name="T25" fmla="*/ 2881 h 3786"/>
                <a:gd name="T26" fmla="*/ 2899 w 3976"/>
                <a:gd name="T27" fmla="*/ 3209 h 3786"/>
                <a:gd name="T28" fmla="*/ 2153 w 3976"/>
                <a:gd name="T29" fmla="*/ 2881 h 3786"/>
                <a:gd name="T30" fmla="*/ 1823 w 3976"/>
                <a:gd name="T31" fmla="*/ 2881 h 3786"/>
                <a:gd name="T32" fmla="*/ 1076 w 3976"/>
                <a:gd name="T33" fmla="*/ 3209 h 3786"/>
                <a:gd name="T34" fmla="*/ 0 w 3976"/>
                <a:gd name="T35" fmla="*/ 2881 h 3786"/>
                <a:gd name="T36" fmla="*/ 746 w 3976"/>
                <a:gd name="T37" fmla="*/ 3209 h 3786"/>
                <a:gd name="T38" fmla="*/ 0 w 3976"/>
                <a:gd name="T39" fmla="*/ 2881 h 3786"/>
                <a:gd name="T40" fmla="*/ 3976 w 3976"/>
                <a:gd name="T41" fmla="*/ 2305 h 3786"/>
                <a:gd name="T42" fmla="*/ 3229 w 3976"/>
                <a:gd name="T43" fmla="*/ 2632 h 3786"/>
                <a:gd name="T44" fmla="*/ 2153 w 3976"/>
                <a:gd name="T45" fmla="*/ 2305 h 3786"/>
                <a:gd name="T46" fmla="*/ 2899 w 3976"/>
                <a:gd name="T47" fmla="*/ 2632 h 3786"/>
                <a:gd name="T48" fmla="*/ 2153 w 3976"/>
                <a:gd name="T49" fmla="*/ 2305 h 3786"/>
                <a:gd name="T50" fmla="*/ 1823 w 3976"/>
                <a:gd name="T51" fmla="*/ 2305 h 3786"/>
                <a:gd name="T52" fmla="*/ 1076 w 3976"/>
                <a:gd name="T53" fmla="*/ 2632 h 3786"/>
                <a:gd name="T54" fmla="*/ 0 w 3976"/>
                <a:gd name="T55" fmla="*/ 2305 h 3786"/>
                <a:gd name="T56" fmla="*/ 746 w 3976"/>
                <a:gd name="T57" fmla="*/ 2632 h 3786"/>
                <a:gd name="T58" fmla="*/ 0 w 3976"/>
                <a:gd name="T59" fmla="*/ 2305 h 3786"/>
                <a:gd name="T60" fmla="*/ 3976 w 3976"/>
                <a:gd name="T61" fmla="*/ 1729 h 3786"/>
                <a:gd name="T62" fmla="*/ 3229 w 3976"/>
                <a:gd name="T63" fmla="*/ 2057 h 3786"/>
                <a:gd name="T64" fmla="*/ 2153 w 3976"/>
                <a:gd name="T65" fmla="*/ 1729 h 3786"/>
                <a:gd name="T66" fmla="*/ 2899 w 3976"/>
                <a:gd name="T67" fmla="*/ 2057 h 3786"/>
                <a:gd name="T68" fmla="*/ 2153 w 3976"/>
                <a:gd name="T69" fmla="*/ 1729 h 3786"/>
                <a:gd name="T70" fmla="*/ 746 w 3976"/>
                <a:gd name="T71" fmla="*/ 1729 h 3786"/>
                <a:gd name="T72" fmla="*/ 0 w 3976"/>
                <a:gd name="T73" fmla="*/ 2057 h 3786"/>
                <a:gd name="T74" fmla="*/ 3229 w 3976"/>
                <a:gd name="T75" fmla="*/ 1153 h 3786"/>
                <a:gd name="T76" fmla="*/ 3976 w 3976"/>
                <a:gd name="T77" fmla="*/ 1480 h 3786"/>
                <a:gd name="T78" fmla="*/ 3229 w 3976"/>
                <a:gd name="T79" fmla="*/ 1153 h 3786"/>
                <a:gd name="T80" fmla="*/ 2899 w 3976"/>
                <a:gd name="T81" fmla="*/ 1153 h 3786"/>
                <a:gd name="T82" fmla="*/ 2153 w 3976"/>
                <a:gd name="T83" fmla="*/ 1480 h 3786"/>
                <a:gd name="T84" fmla="*/ 0 w 3976"/>
                <a:gd name="T85" fmla="*/ 1153 h 3786"/>
                <a:gd name="T86" fmla="*/ 746 w 3976"/>
                <a:gd name="T87" fmla="*/ 1480 h 3786"/>
                <a:gd name="T88" fmla="*/ 0 w 3976"/>
                <a:gd name="T89" fmla="*/ 1153 h 3786"/>
                <a:gd name="T90" fmla="*/ 2899 w 3976"/>
                <a:gd name="T91" fmla="*/ 576 h 3786"/>
                <a:gd name="T92" fmla="*/ 2153 w 3976"/>
                <a:gd name="T93" fmla="*/ 905 h 3786"/>
                <a:gd name="T94" fmla="*/ 2153 w 3976"/>
                <a:gd name="T95" fmla="*/ 0 h 3786"/>
                <a:gd name="T96" fmla="*/ 2899 w 3976"/>
                <a:gd name="T97" fmla="*/ 328 h 3786"/>
                <a:gd name="T98" fmla="*/ 2153 w 3976"/>
                <a:gd name="T99" fmla="*/ 0 h 3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976" h="3786">
                  <a:moveTo>
                    <a:pt x="3229" y="3458"/>
                  </a:moveTo>
                  <a:lnTo>
                    <a:pt x="3976" y="3458"/>
                  </a:lnTo>
                  <a:lnTo>
                    <a:pt x="3976" y="3786"/>
                  </a:lnTo>
                  <a:lnTo>
                    <a:pt x="3229" y="3786"/>
                  </a:lnTo>
                  <a:lnTo>
                    <a:pt x="3229" y="3458"/>
                  </a:lnTo>
                  <a:close/>
                  <a:moveTo>
                    <a:pt x="2153" y="3458"/>
                  </a:moveTo>
                  <a:lnTo>
                    <a:pt x="2899" y="3458"/>
                  </a:lnTo>
                  <a:lnTo>
                    <a:pt x="2899" y="3786"/>
                  </a:lnTo>
                  <a:lnTo>
                    <a:pt x="2153" y="3786"/>
                  </a:lnTo>
                  <a:lnTo>
                    <a:pt x="2153" y="3458"/>
                  </a:lnTo>
                  <a:close/>
                  <a:moveTo>
                    <a:pt x="1076" y="3458"/>
                  </a:moveTo>
                  <a:lnTo>
                    <a:pt x="1823" y="3458"/>
                  </a:lnTo>
                  <a:lnTo>
                    <a:pt x="1823" y="3786"/>
                  </a:lnTo>
                  <a:lnTo>
                    <a:pt x="1076" y="3786"/>
                  </a:lnTo>
                  <a:lnTo>
                    <a:pt x="1076" y="3458"/>
                  </a:lnTo>
                  <a:close/>
                  <a:moveTo>
                    <a:pt x="0" y="3458"/>
                  </a:moveTo>
                  <a:lnTo>
                    <a:pt x="746" y="3458"/>
                  </a:lnTo>
                  <a:lnTo>
                    <a:pt x="746" y="3786"/>
                  </a:lnTo>
                  <a:lnTo>
                    <a:pt x="0" y="3786"/>
                  </a:lnTo>
                  <a:lnTo>
                    <a:pt x="0" y="3458"/>
                  </a:lnTo>
                  <a:close/>
                  <a:moveTo>
                    <a:pt x="3229" y="2881"/>
                  </a:moveTo>
                  <a:lnTo>
                    <a:pt x="3976" y="2881"/>
                  </a:lnTo>
                  <a:lnTo>
                    <a:pt x="3976" y="3209"/>
                  </a:lnTo>
                  <a:lnTo>
                    <a:pt x="3229" y="3209"/>
                  </a:lnTo>
                  <a:lnTo>
                    <a:pt x="3229" y="2881"/>
                  </a:lnTo>
                  <a:close/>
                  <a:moveTo>
                    <a:pt x="2153" y="2881"/>
                  </a:moveTo>
                  <a:lnTo>
                    <a:pt x="2899" y="2881"/>
                  </a:lnTo>
                  <a:lnTo>
                    <a:pt x="2899" y="3209"/>
                  </a:lnTo>
                  <a:lnTo>
                    <a:pt x="2153" y="3209"/>
                  </a:lnTo>
                  <a:lnTo>
                    <a:pt x="2153" y="2881"/>
                  </a:lnTo>
                  <a:close/>
                  <a:moveTo>
                    <a:pt x="1076" y="2881"/>
                  </a:moveTo>
                  <a:lnTo>
                    <a:pt x="1823" y="2881"/>
                  </a:lnTo>
                  <a:lnTo>
                    <a:pt x="1823" y="3209"/>
                  </a:lnTo>
                  <a:lnTo>
                    <a:pt x="1076" y="3209"/>
                  </a:lnTo>
                  <a:lnTo>
                    <a:pt x="1076" y="2881"/>
                  </a:lnTo>
                  <a:close/>
                  <a:moveTo>
                    <a:pt x="0" y="2881"/>
                  </a:moveTo>
                  <a:lnTo>
                    <a:pt x="746" y="2881"/>
                  </a:lnTo>
                  <a:lnTo>
                    <a:pt x="746" y="3209"/>
                  </a:lnTo>
                  <a:lnTo>
                    <a:pt x="0" y="3209"/>
                  </a:lnTo>
                  <a:lnTo>
                    <a:pt x="0" y="2881"/>
                  </a:lnTo>
                  <a:close/>
                  <a:moveTo>
                    <a:pt x="3229" y="2305"/>
                  </a:moveTo>
                  <a:lnTo>
                    <a:pt x="3976" y="2305"/>
                  </a:lnTo>
                  <a:lnTo>
                    <a:pt x="3976" y="2632"/>
                  </a:lnTo>
                  <a:lnTo>
                    <a:pt x="3229" y="2632"/>
                  </a:lnTo>
                  <a:lnTo>
                    <a:pt x="3229" y="2305"/>
                  </a:lnTo>
                  <a:close/>
                  <a:moveTo>
                    <a:pt x="2153" y="2305"/>
                  </a:moveTo>
                  <a:lnTo>
                    <a:pt x="2899" y="2305"/>
                  </a:lnTo>
                  <a:lnTo>
                    <a:pt x="2899" y="2632"/>
                  </a:lnTo>
                  <a:lnTo>
                    <a:pt x="2153" y="2632"/>
                  </a:lnTo>
                  <a:lnTo>
                    <a:pt x="2153" y="2305"/>
                  </a:lnTo>
                  <a:close/>
                  <a:moveTo>
                    <a:pt x="1076" y="2305"/>
                  </a:moveTo>
                  <a:lnTo>
                    <a:pt x="1823" y="2305"/>
                  </a:lnTo>
                  <a:lnTo>
                    <a:pt x="1823" y="2632"/>
                  </a:lnTo>
                  <a:lnTo>
                    <a:pt x="1076" y="2632"/>
                  </a:lnTo>
                  <a:lnTo>
                    <a:pt x="1076" y="2305"/>
                  </a:lnTo>
                  <a:close/>
                  <a:moveTo>
                    <a:pt x="0" y="2305"/>
                  </a:moveTo>
                  <a:lnTo>
                    <a:pt x="746" y="2305"/>
                  </a:lnTo>
                  <a:lnTo>
                    <a:pt x="746" y="2632"/>
                  </a:lnTo>
                  <a:lnTo>
                    <a:pt x="0" y="2632"/>
                  </a:lnTo>
                  <a:lnTo>
                    <a:pt x="0" y="2305"/>
                  </a:lnTo>
                  <a:close/>
                  <a:moveTo>
                    <a:pt x="3229" y="1729"/>
                  </a:moveTo>
                  <a:lnTo>
                    <a:pt x="3976" y="1729"/>
                  </a:lnTo>
                  <a:lnTo>
                    <a:pt x="3976" y="2057"/>
                  </a:lnTo>
                  <a:lnTo>
                    <a:pt x="3229" y="2057"/>
                  </a:lnTo>
                  <a:lnTo>
                    <a:pt x="3229" y="1729"/>
                  </a:lnTo>
                  <a:close/>
                  <a:moveTo>
                    <a:pt x="2153" y="1729"/>
                  </a:moveTo>
                  <a:lnTo>
                    <a:pt x="2899" y="1729"/>
                  </a:lnTo>
                  <a:lnTo>
                    <a:pt x="2899" y="2057"/>
                  </a:lnTo>
                  <a:lnTo>
                    <a:pt x="2153" y="2057"/>
                  </a:lnTo>
                  <a:lnTo>
                    <a:pt x="2153" y="1729"/>
                  </a:lnTo>
                  <a:close/>
                  <a:moveTo>
                    <a:pt x="0" y="1729"/>
                  </a:moveTo>
                  <a:lnTo>
                    <a:pt x="746" y="1729"/>
                  </a:lnTo>
                  <a:lnTo>
                    <a:pt x="746" y="2057"/>
                  </a:lnTo>
                  <a:lnTo>
                    <a:pt x="0" y="2057"/>
                  </a:lnTo>
                  <a:lnTo>
                    <a:pt x="0" y="1729"/>
                  </a:lnTo>
                  <a:close/>
                  <a:moveTo>
                    <a:pt x="3229" y="1153"/>
                  </a:moveTo>
                  <a:lnTo>
                    <a:pt x="3976" y="1153"/>
                  </a:lnTo>
                  <a:lnTo>
                    <a:pt x="3976" y="1480"/>
                  </a:lnTo>
                  <a:lnTo>
                    <a:pt x="3229" y="1480"/>
                  </a:lnTo>
                  <a:lnTo>
                    <a:pt x="3229" y="1153"/>
                  </a:lnTo>
                  <a:close/>
                  <a:moveTo>
                    <a:pt x="2153" y="1153"/>
                  </a:moveTo>
                  <a:lnTo>
                    <a:pt x="2899" y="1153"/>
                  </a:lnTo>
                  <a:lnTo>
                    <a:pt x="2899" y="1480"/>
                  </a:lnTo>
                  <a:lnTo>
                    <a:pt x="2153" y="1480"/>
                  </a:lnTo>
                  <a:lnTo>
                    <a:pt x="2153" y="1153"/>
                  </a:lnTo>
                  <a:close/>
                  <a:moveTo>
                    <a:pt x="0" y="1153"/>
                  </a:moveTo>
                  <a:lnTo>
                    <a:pt x="746" y="1153"/>
                  </a:lnTo>
                  <a:lnTo>
                    <a:pt x="746" y="1480"/>
                  </a:lnTo>
                  <a:lnTo>
                    <a:pt x="0" y="1480"/>
                  </a:lnTo>
                  <a:lnTo>
                    <a:pt x="0" y="1153"/>
                  </a:lnTo>
                  <a:close/>
                  <a:moveTo>
                    <a:pt x="2153" y="576"/>
                  </a:moveTo>
                  <a:lnTo>
                    <a:pt x="2899" y="576"/>
                  </a:lnTo>
                  <a:lnTo>
                    <a:pt x="2899" y="905"/>
                  </a:lnTo>
                  <a:lnTo>
                    <a:pt x="2153" y="905"/>
                  </a:lnTo>
                  <a:lnTo>
                    <a:pt x="2153" y="576"/>
                  </a:lnTo>
                  <a:close/>
                  <a:moveTo>
                    <a:pt x="2153" y="0"/>
                  </a:moveTo>
                  <a:lnTo>
                    <a:pt x="2899" y="0"/>
                  </a:lnTo>
                  <a:lnTo>
                    <a:pt x="2899" y="328"/>
                  </a:lnTo>
                  <a:lnTo>
                    <a:pt x="2153" y="328"/>
                  </a:lnTo>
                  <a:lnTo>
                    <a:pt x="2153" y="0"/>
                  </a:lnTo>
                  <a:close/>
                </a:path>
              </a:pathLst>
            </a:custGeom>
            <a:grpFill/>
            <a:ln w="0">
              <a:solidFill>
                <a:schemeClr val="bg1"/>
              </a:solidFill>
              <a:prstDash val="solid"/>
              <a:round/>
              <a:headEnd/>
              <a:tailEnd/>
            </a:ln>
          </p:spPr>
          <p:txBody>
            <a:bodyPr vert="horz" wrap="square" lIns="180950" tIns="90475" rIns="180950" bIns="90475" numCol="1" anchor="t" anchorCtr="0" compatLnSpc="1">
              <a:prstTxWarp prst="textNoShape">
                <a:avLst/>
              </a:prstTxWarp>
            </a:bodyPr>
            <a:lstStyle/>
            <a:p>
              <a:endParaRPr lang="en-US" sz="4947">
                <a:solidFill>
                  <a:srgbClr val="000000"/>
                </a:solidFill>
              </a:endParaRPr>
            </a:p>
          </p:txBody>
        </p:sp>
      </p:grpSp>
      <p:grpSp>
        <p:nvGrpSpPr>
          <p:cNvPr id="80" name="Group 79">
            <a:extLst>
              <a:ext uri="{FF2B5EF4-FFF2-40B4-BE49-F238E27FC236}">
                <a16:creationId xmlns:a16="http://schemas.microsoft.com/office/drawing/2014/main" id="{23277479-A489-4240-994C-1528201F908A}"/>
              </a:ext>
            </a:extLst>
          </p:cNvPr>
          <p:cNvGrpSpPr/>
          <p:nvPr/>
        </p:nvGrpSpPr>
        <p:grpSpPr>
          <a:xfrm>
            <a:off x="6854046" y="1603663"/>
            <a:ext cx="1010302" cy="934906"/>
            <a:chOff x="7878965" y="1150586"/>
            <a:chExt cx="612648" cy="566928"/>
          </a:xfrm>
          <a:solidFill>
            <a:schemeClr val="accent2"/>
          </a:solidFill>
        </p:grpSpPr>
        <p:sp>
          <p:nvSpPr>
            <p:cNvPr id="81" name="Oval 80">
              <a:extLst>
                <a:ext uri="{FF2B5EF4-FFF2-40B4-BE49-F238E27FC236}">
                  <a16:creationId xmlns:a16="http://schemas.microsoft.com/office/drawing/2014/main" id="{6CFAABE4-3D64-4F31-BD3A-62D6663F2AB8}"/>
                </a:ext>
              </a:extLst>
            </p:cNvPr>
            <p:cNvSpPr/>
            <p:nvPr/>
          </p:nvSpPr>
          <p:spPr>
            <a:xfrm>
              <a:off x="7878965" y="1150586"/>
              <a:ext cx="612648" cy="56692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968"/>
            </a:p>
          </p:txBody>
        </p:sp>
        <p:sp>
          <p:nvSpPr>
            <p:cNvPr id="82" name="Freeform 9">
              <a:extLst>
                <a:ext uri="{FF2B5EF4-FFF2-40B4-BE49-F238E27FC236}">
                  <a16:creationId xmlns:a16="http://schemas.microsoft.com/office/drawing/2014/main" id="{F1F238C8-20EB-4A26-8522-F4BA2A0168C3}"/>
                </a:ext>
              </a:extLst>
            </p:cNvPr>
            <p:cNvSpPr>
              <a:spLocks noChangeAspect="1" noEditPoints="1"/>
            </p:cNvSpPr>
            <p:nvPr/>
          </p:nvSpPr>
          <p:spPr bwMode="auto">
            <a:xfrm>
              <a:off x="8010282" y="1250944"/>
              <a:ext cx="391143" cy="335878"/>
            </a:xfrm>
            <a:custGeom>
              <a:avLst/>
              <a:gdLst>
                <a:gd name="T0" fmla="*/ 31 w 102"/>
                <a:gd name="T1" fmla="*/ 0 h 96"/>
                <a:gd name="T2" fmla="*/ 27 w 102"/>
                <a:gd name="T3" fmla="*/ 17 h 96"/>
                <a:gd name="T4" fmla="*/ 53 w 102"/>
                <a:gd name="T5" fmla="*/ 21 h 96"/>
                <a:gd name="T6" fmla="*/ 56 w 102"/>
                <a:gd name="T7" fmla="*/ 3 h 96"/>
                <a:gd name="T8" fmla="*/ 47 w 102"/>
                <a:gd name="T9" fmla="*/ 12 h 96"/>
                <a:gd name="T10" fmla="*/ 31 w 102"/>
                <a:gd name="T11" fmla="*/ 7 h 96"/>
                <a:gd name="T12" fmla="*/ 49 w 102"/>
                <a:gd name="T13" fmla="*/ 3 h 96"/>
                <a:gd name="T14" fmla="*/ 47 w 102"/>
                <a:gd name="T15" fmla="*/ 12 h 96"/>
                <a:gd name="T16" fmla="*/ 56 w 102"/>
                <a:gd name="T17" fmla="*/ 32 h 96"/>
                <a:gd name="T18" fmla="*/ 7 w 102"/>
                <a:gd name="T19" fmla="*/ 30 h 96"/>
                <a:gd name="T20" fmla="*/ 8 w 102"/>
                <a:gd name="T21" fmla="*/ 29 h 96"/>
                <a:gd name="T22" fmla="*/ 56 w 102"/>
                <a:gd name="T23" fmla="*/ 30 h 96"/>
                <a:gd name="T24" fmla="*/ 47 w 102"/>
                <a:gd name="T25" fmla="*/ 44 h 96"/>
                <a:gd name="T26" fmla="*/ 7 w 102"/>
                <a:gd name="T27" fmla="*/ 42 h 96"/>
                <a:gd name="T28" fmla="*/ 8 w 102"/>
                <a:gd name="T29" fmla="*/ 41 h 96"/>
                <a:gd name="T30" fmla="*/ 49 w 102"/>
                <a:gd name="T31" fmla="*/ 42 h 96"/>
                <a:gd name="T32" fmla="*/ 40 w 102"/>
                <a:gd name="T33" fmla="*/ 56 h 96"/>
                <a:gd name="T34" fmla="*/ 7 w 102"/>
                <a:gd name="T35" fmla="*/ 54 h 96"/>
                <a:gd name="T36" fmla="*/ 8 w 102"/>
                <a:gd name="T37" fmla="*/ 53 h 96"/>
                <a:gd name="T38" fmla="*/ 41 w 102"/>
                <a:gd name="T39" fmla="*/ 54 h 96"/>
                <a:gd name="T40" fmla="*/ 36 w 102"/>
                <a:gd name="T41" fmla="*/ 84 h 96"/>
                <a:gd name="T42" fmla="*/ 7 w 102"/>
                <a:gd name="T43" fmla="*/ 78 h 96"/>
                <a:gd name="T44" fmla="*/ 14 w 102"/>
                <a:gd name="T45" fmla="*/ 72 h 96"/>
                <a:gd name="T46" fmla="*/ 43 w 102"/>
                <a:gd name="T47" fmla="*/ 78 h 96"/>
                <a:gd name="T48" fmla="*/ 78 w 102"/>
                <a:gd name="T49" fmla="*/ 11 h 96"/>
                <a:gd name="T50" fmla="*/ 59 w 102"/>
                <a:gd name="T51" fmla="*/ 8 h 96"/>
                <a:gd name="T52" fmla="*/ 84 w 102"/>
                <a:gd name="T53" fmla="*/ 13 h 96"/>
                <a:gd name="T54" fmla="*/ 82 w 102"/>
                <a:gd name="T55" fmla="*/ 41 h 96"/>
                <a:gd name="T56" fmla="*/ 80 w 102"/>
                <a:gd name="T57" fmla="*/ 13 h 96"/>
                <a:gd name="T58" fmla="*/ 84 w 102"/>
                <a:gd name="T59" fmla="*/ 86 h 96"/>
                <a:gd name="T60" fmla="*/ 78 w 102"/>
                <a:gd name="T61" fmla="*/ 96 h 96"/>
                <a:gd name="T62" fmla="*/ 0 w 102"/>
                <a:gd name="T63" fmla="*/ 91 h 96"/>
                <a:gd name="T64" fmla="*/ 5 w 102"/>
                <a:gd name="T65" fmla="*/ 8 h 96"/>
                <a:gd name="T66" fmla="*/ 24 w 102"/>
                <a:gd name="T67" fmla="*/ 11 h 96"/>
                <a:gd name="T68" fmla="*/ 4 w 102"/>
                <a:gd name="T69" fmla="*/ 13 h 96"/>
                <a:gd name="T70" fmla="*/ 5 w 102"/>
                <a:gd name="T71" fmla="*/ 92 h 96"/>
                <a:gd name="T72" fmla="*/ 80 w 102"/>
                <a:gd name="T73" fmla="*/ 91 h 96"/>
                <a:gd name="T74" fmla="*/ 82 w 102"/>
                <a:gd name="T75" fmla="*/ 86 h 96"/>
                <a:gd name="T76" fmla="*/ 61 w 102"/>
                <a:gd name="T77" fmla="*/ 64 h 96"/>
                <a:gd name="T78" fmla="*/ 102 w 102"/>
                <a:gd name="T79" fmla="*/ 64 h 96"/>
                <a:gd name="T80" fmla="*/ 96 w 102"/>
                <a:gd name="T81" fmla="*/ 58 h 96"/>
                <a:gd name="T82" fmla="*/ 78 w 102"/>
                <a:gd name="T83" fmla="*/ 75 h 96"/>
                <a:gd name="T84" fmla="*/ 76 w 102"/>
                <a:gd name="T85" fmla="*/ 75 h 96"/>
                <a:gd name="T86" fmla="*/ 68 w 102"/>
                <a:gd name="T87" fmla="*/ 64 h 96"/>
                <a:gd name="T88" fmla="*/ 77 w 102"/>
                <a:gd name="T89" fmla="*/ 71 h 96"/>
                <a:gd name="T90" fmla="*/ 96 w 102"/>
                <a:gd name="T91" fmla="*/ 5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2" h="96">
                  <a:moveTo>
                    <a:pt x="53" y="0"/>
                  </a:moveTo>
                  <a:cubicBezTo>
                    <a:pt x="31" y="0"/>
                    <a:pt x="31" y="0"/>
                    <a:pt x="31" y="0"/>
                  </a:cubicBezTo>
                  <a:cubicBezTo>
                    <a:pt x="29" y="0"/>
                    <a:pt x="27" y="2"/>
                    <a:pt x="27" y="3"/>
                  </a:cubicBezTo>
                  <a:cubicBezTo>
                    <a:pt x="27" y="17"/>
                    <a:pt x="27" y="17"/>
                    <a:pt x="27" y="17"/>
                  </a:cubicBezTo>
                  <a:cubicBezTo>
                    <a:pt x="27" y="19"/>
                    <a:pt x="29" y="21"/>
                    <a:pt x="31" y="21"/>
                  </a:cubicBezTo>
                  <a:cubicBezTo>
                    <a:pt x="53" y="21"/>
                    <a:pt x="53" y="21"/>
                    <a:pt x="53" y="21"/>
                  </a:cubicBezTo>
                  <a:cubicBezTo>
                    <a:pt x="55" y="21"/>
                    <a:pt x="56" y="19"/>
                    <a:pt x="56" y="17"/>
                  </a:cubicBezTo>
                  <a:cubicBezTo>
                    <a:pt x="56" y="3"/>
                    <a:pt x="56" y="3"/>
                    <a:pt x="56" y="3"/>
                  </a:cubicBezTo>
                  <a:cubicBezTo>
                    <a:pt x="56" y="2"/>
                    <a:pt x="55" y="0"/>
                    <a:pt x="53" y="0"/>
                  </a:cubicBezTo>
                  <a:close/>
                  <a:moveTo>
                    <a:pt x="47" y="12"/>
                  </a:moveTo>
                  <a:cubicBezTo>
                    <a:pt x="37" y="12"/>
                    <a:pt x="37" y="12"/>
                    <a:pt x="37" y="12"/>
                  </a:cubicBezTo>
                  <a:cubicBezTo>
                    <a:pt x="36" y="12"/>
                    <a:pt x="31" y="9"/>
                    <a:pt x="31" y="7"/>
                  </a:cubicBezTo>
                  <a:cubicBezTo>
                    <a:pt x="31" y="5"/>
                    <a:pt x="33" y="3"/>
                    <a:pt x="35" y="3"/>
                  </a:cubicBezTo>
                  <a:cubicBezTo>
                    <a:pt x="49" y="3"/>
                    <a:pt x="49" y="3"/>
                    <a:pt x="49" y="3"/>
                  </a:cubicBezTo>
                  <a:cubicBezTo>
                    <a:pt x="50" y="3"/>
                    <a:pt x="52" y="5"/>
                    <a:pt x="52" y="7"/>
                  </a:cubicBezTo>
                  <a:cubicBezTo>
                    <a:pt x="52" y="9"/>
                    <a:pt x="48" y="12"/>
                    <a:pt x="47" y="12"/>
                  </a:cubicBezTo>
                  <a:close/>
                  <a:moveTo>
                    <a:pt x="56" y="30"/>
                  </a:moveTo>
                  <a:cubicBezTo>
                    <a:pt x="56" y="31"/>
                    <a:pt x="56" y="32"/>
                    <a:pt x="56" y="32"/>
                  </a:cubicBezTo>
                  <a:cubicBezTo>
                    <a:pt x="8" y="32"/>
                    <a:pt x="8" y="32"/>
                    <a:pt x="8" y="32"/>
                  </a:cubicBezTo>
                  <a:cubicBezTo>
                    <a:pt x="8" y="32"/>
                    <a:pt x="7" y="31"/>
                    <a:pt x="7" y="30"/>
                  </a:cubicBezTo>
                  <a:cubicBezTo>
                    <a:pt x="7" y="30"/>
                    <a:pt x="7" y="30"/>
                    <a:pt x="7" y="30"/>
                  </a:cubicBezTo>
                  <a:cubicBezTo>
                    <a:pt x="7" y="29"/>
                    <a:pt x="8" y="29"/>
                    <a:pt x="8" y="29"/>
                  </a:cubicBezTo>
                  <a:cubicBezTo>
                    <a:pt x="56" y="29"/>
                    <a:pt x="56" y="29"/>
                    <a:pt x="56" y="29"/>
                  </a:cubicBezTo>
                  <a:cubicBezTo>
                    <a:pt x="56" y="29"/>
                    <a:pt x="56" y="29"/>
                    <a:pt x="56" y="30"/>
                  </a:cubicBezTo>
                  <a:close/>
                  <a:moveTo>
                    <a:pt x="49" y="42"/>
                  </a:moveTo>
                  <a:cubicBezTo>
                    <a:pt x="49" y="43"/>
                    <a:pt x="48" y="44"/>
                    <a:pt x="47" y="44"/>
                  </a:cubicBezTo>
                  <a:cubicBezTo>
                    <a:pt x="8" y="44"/>
                    <a:pt x="8" y="44"/>
                    <a:pt x="8" y="44"/>
                  </a:cubicBezTo>
                  <a:cubicBezTo>
                    <a:pt x="8" y="44"/>
                    <a:pt x="7" y="43"/>
                    <a:pt x="7" y="42"/>
                  </a:cubicBezTo>
                  <a:cubicBezTo>
                    <a:pt x="7" y="42"/>
                    <a:pt x="7" y="42"/>
                    <a:pt x="7" y="42"/>
                  </a:cubicBezTo>
                  <a:cubicBezTo>
                    <a:pt x="7" y="41"/>
                    <a:pt x="8" y="41"/>
                    <a:pt x="8" y="41"/>
                  </a:cubicBezTo>
                  <a:cubicBezTo>
                    <a:pt x="47" y="41"/>
                    <a:pt x="47" y="41"/>
                    <a:pt x="47" y="41"/>
                  </a:cubicBezTo>
                  <a:cubicBezTo>
                    <a:pt x="48" y="41"/>
                    <a:pt x="49" y="41"/>
                    <a:pt x="49" y="42"/>
                  </a:cubicBezTo>
                  <a:close/>
                  <a:moveTo>
                    <a:pt x="41" y="54"/>
                  </a:moveTo>
                  <a:cubicBezTo>
                    <a:pt x="41" y="55"/>
                    <a:pt x="40" y="56"/>
                    <a:pt x="40" y="56"/>
                  </a:cubicBezTo>
                  <a:cubicBezTo>
                    <a:pt x="8" y="56"/>
                    <a:pt x="8" y="56"/>
                    <a:pt x="8" y="56"/>
                  </a:cubicBezTo>
                  <a:cubicBezTo>
                    <a:pt x="7" y="56"/>
                    <a:pt x="7" y="55"/>
                    <a:pt x="7" y="54"/>
                  </a:cubicBezTo>
                  <a:cubicBezTo>
                    <a:pt x="7" y="54"/>
                    <a:pt x="7" y="54"/>
                    <a:pt x="7" y="54"/>
                  </a:cubicBezTo>
                  <a:cubicBezTo>
                    <a:pt x="7" y="53"/>
                    <a:pt x="7" y="53"/>
                    <a:pt x="8" y="53"/>
                  </a:cubicBezTo>
                  <a:cubicBezTo>
                    <a:pt x="40" y="53"/>
                    <a:pt x="40" y="53"/>
                    <a:pt x="40" y="53"/>
                  </a:cubicBezTo>
                  <a:cubicBezTo>
                    <a:pt x="40" y="53"/>
                    <a:pt x="41" y="53"/>
                    <a:pt x="41" y="54"/>
                  </a:cubicBezTo>
                  <a:close/>
                  <a:moveTo>
                    <a:pt x="43" y="78"/>
                  </a:moveTo>
                  <a:cubicBezTo>
                    <a:pt x="43" y="82"/>
                    <a:pt x="39" y="84"/>
                    <a:pt x="36" y="84"/>
                  </a:cubicBezTo>
                  <a:cubicBezTo>
                    <a:pt x="14" y="84"/>
                    <a:pt x="14" y="84"/>
                    <a:pt x="14" y="84"/>
                  </a:cubicBezTo>
                  <a:cubicBezTo>
                    <a:pt x="10" y="84"/>
                    <a:pt x="7" y="82"/>
                    <a:pt x="7" y="78"/>
                  </a:cubicBezTo>
                  <a:cubicBezTo>
                    <a:pt x="7" y="78"/>
                    <a:pt x="7" y="78"/>
                    <a:pt x="7" y="78"/>
                  </a:cubicBezTo>
                  <a:cubicBezTo>
                    <a:pt x="7" y="75"/>
                    <a:pt x="10" y="72"/>
                    <a:pt x="14" y="72"/>
                  </a:cubicBezTo>
                  <a:cubicBezTo>
                    <a:pt x="36" y="72"/>
                    <a:pt x="36" y="72"/>
                    <a:pt x="36" y="72"/>
                  </a:cubicBezTo>
                  <a:cubicBezTo>
                    <a:pt x="39" y="72"/>
                    <a:pt x="43" y="75"/>
                    <a:pt x="43" y="78"/>
                  </a:cubicBezTo>
                  <a:close/>
                  <a:moveTo>
                    <a:pt x="80" y="13"/>
                  </a:moveTo>
                  <a:cubicBezTo>
                    <a:pt x="80" y="12"/>
                    <a:pt x="79" y="11"/>
                    <a:pt x="78" y="11"/>
                  </a:cubicBezTo>
                  <a:cubicBezTo>
                    <a:pt x="78" y="11"/>
                    <a:pt x="78" y="11"/>
                    <a:pt x="59" y="11"/>
                  </a:cubicBezTo>
                  <a:cubicBezTo>
                    <a:pt x="59" y="11"/>
                    <a:pt x="59" y="11"/>
                    <a:pt x="59" y="8"/>
                  </a:cubicBezTo>
                  <a:cubicBezTo>
                    <a:pt x="59" y="8"/>
                    <a:pt x="59" y="8"/>
                    <a:pt x="78" y="8"/>
                  </a:cubicBezTo>
                  <a:cubicBezTo>
                    <a:pt x="82" y="8"/>
                    <a:pt x="84" y="10"/>
                    <a:pt x="84" y="13"/>
                  </a:cubicBezTo>
                  <a:cubicBezTo>
                    <a:pt x="84" y="13"/>
                    <a:pt x="84" y="13"/>
                    <a:pt x="84" y="41"/>
                  </a:cubicBezTo>
                  <a:cubicBezTo>
                    <a:pt x="83" y="41"/>
                    <a:pt x="83" y="41"/>
                    <a:pt x="82" y="41"/>
                  </a:cubicBezTo>
                  <a:cubicBezTo>
                    <a:pt x="81" y="41"/>
                    <a:pt x="81" y="41"/>
                    <a:pt x="80" y="41"/>
                  </a:cubicBezTo>
                  <a:cubicBezTo>
                    <a:pt x="80" y="41"/>
                    <a:pt x="80" y="41"/>
                    <a:pt x="80" y="13"/>
                  </a:cubicBezTo>
                  <a:close/>
                  <a:moveTo>
                    <a:pt x="82" y="86"/>
                  </a:moveTo>
                  <a:cubicBezTo>
                    <a:pt x="83" y="86"/>
                    <a:pt x="83" y="86"/>
                    <a:pt x="84" y="86"/>
                  </a:cubicBezTo>
                  <a:cubicBezTo>
                    <a:pt x="84" y="86"/>
                    <a:pt x="84" y="86"/>
                    <a:pt x="84" y="91"/>
                  </a:cubicBezTo>
                  <a:cubicBezTo>
                    <a:pt x="84" y="93"/>
                    <a:pt x="82" y="96"/>
                    <a:pt x="78" y="96"/>
                  </a:cubicBezTo>
                  <a:cubicBezTo>
                    <a:pt x="78" y="96"/>
                    <a:pt x="78" y="96"/>
                    <a:pt x="5" y="96"/>
                  </a:cubicBezTo>
                  <a:cubicBezTo>
                    <a:pt x="2" y="96"/>
                    <a:pt x="0" y="93"/>
                    <a:pt x="0" y="91"/>
                  </a:cubicBezTo>
                  <a:cubicBezTo>
                    <a:pt x="0" y="91"/>
                    <a:pt x="0" y="91"/>
                    <a:pt x="0" y="13"/>
                  </a:cubicBezTo>
                  <a:cubicBezTo>
                    <a:pt x="0" y="10"/>
                    <a:pt x="2" y="8"/>
                    <a:pt x="5" y="8"/>
                  </a:cubicBezTo>
                  <a:cubicBezTo>
                    <a:pt x="5" y="8"/>
                    <a:pt x="5" y="8"/>
                    <a:pt x="24" y="8"/>
                  </a:cubicBezTo>
                  <a:cubicBezTo>
                    <a:pt x="24" y="8"/>
                    <a:pt x="24" y="8"/>
                    <a:pt x="24" y="11"/>
                  </a:cubicBezTo>
                  <a:cubicBezTo>
                    <a:pt x="24" y="11"/>
                    <a:pt x="24" y="11"/>
                    <a:pt x="5" y="11"/>
                  </a:cubicBezTo>
                  <a:cubicBezTo>
                    <a:pt x="5" y="11"/>
                    <a:pt x="4" y="12"/>
                    <a:pt x="4" y="13"/>
                  </a:cubicBezTo>
                  <a:cubicBezTo>
                    <a:pt x="4" y="13"/>
                    <a:pt x="4" y="13"/>
                    <a:pt x="4" y="91"/>
                  </a:cubicBezTo>
                  <a:cubicBezTo>
                    <a:pt x="4" y="92"/>
                    <a:pt x="5" y="92"/>
                    <a:pt x="5" y="92"/>
                  </a:cubicBezTo>
                  <a:cubicBezTo>
                    <a:pt x="5" y="92"/>
                    <a:pt x="5" y="92"/>
                    <a:pt x="78" y="92"/>
                  </a:cubicBezTo>
                  <a:cubicBezTo>
                    <a:pt x="79" y="92"/>
                    <a:pt x="80" y="92"/>
                    <a:pt x="80" y="91"/>
                  </a:cubicBezTo>
                  <a:cubicBezTo>
                    <a:pt x="80" y="91"/>
                    <a:pt x="80" y="91"/>
                    <a:pt x="80" y="86"/>
                  </a:cubicBezTo>
                  <a:cubicBezTo>
                    <a:pt x="81" y="86"/>
                    <a:pt x="81" y="86"/>
                    <a:pt x="82" y="86"/>
                  </a:cubicBezTo>
                  <a:close/>
                  <a:moveTo>
                    <a:pt x="82" y="43"/>
                  </a:moveTo>
                  <a:cubicBezTo>
                    <a:pt x="70" y="43"/>
                    <a:pt x="61" y="52"/>
                    <a:pt x="61" y="64"/>
                  </a:cubicBezTo>
                  <a:cubicBezTo>
                    <a:pt x="61" y="75"/>
                    <a:pt x="70" y="84"/>
                    <a:pt x="82" y="84"/>
                  </a:cubicBezTo>
                  <a:cubicBezTo>
                    <a:pt x="93" y="84"/>
                    <a:pt x="102" y="75"/>
                    <a:pt x="102" y="64"/>
                  </a:cubicBezTo>
                  <a:cubicBezTo>
                    <a:pt x="102" y="52"/>
                    <a:pt x="93" y="43"/>
                    <a:pt x="82" y="43"/>
                  </a:cubicBezTo>
                  <a:close/>
                  <a:moveTo>
                    <a:pt x="96" y="58"/>
                  </a:moveTo>
                  <a:cubicBezTo>
                    <a:pt x="79" y="75"/>
                    <a:pt x="79" y="75"/>
                    <a:pt x="79" y="75"/>
                  </a:cubicBezTo>
                  <a:cubicBezTo>
                    <a:pt x="78" y="75"/>
                    <a:pt x="78" y="75"/>
                    <a:pt x="78" y="75"/>
                  </a:cubicBezTo>
                  <a:cubicBezTo>
                    <a:pt x="78" y="75"/>
                    <a:pt x="78" y="75"/>
                    <a:pt x="78" y="75"/>
                  </a:cubicBezTo>
                  <a:cubicBezTo>
                    <a:pt x="78" y="76"/>
                    <a:pt x="76" y="76"/>
                    <a:pt x="76" y="75"/>
                  </a:cubicBezTo>
                  <a:cubicBezTo>
                    <a:pt x="68" y="67"/>
                    <a:pt x="68" y="67"/>
                    <a:pt x="68" y="67"/>
                  </a:cubicBezTo>
                  <a:cubicBezTo>
                    <a:pt x="67" y="66"/>
                    <a:pt x="67" y="65"/>
                    <a:pt x="68" y="64"/>
                  </a:cubicBezTo>
                  <a:cubicBezTo>
                    <a:pt x="69" y="64"/>
                    <a:pt x="69" y="64"/>
                    <a:pt x="70" y="64"/>
                  </a:cubicBezTo>
                  <a:cubicBezTo>
                    <a:pt x="77" y="71"/>
                    <a:pt x="77" y="71"/>
                    <a:pt x="77" y="71"/>
                  </a:cubicBezTo>
                  <a:cubicBezTo>
                    <a:pt x="93" y="55"/>
                    <a:pt x="93" y="55"/>
                    <a:pt x="93" y="55"/>
                  </a:cubicBezTo>
                  <a:cubicBezTo>
                    <a:pt x="94" y="54"/>
                    <a:pt x="95" y="54"/>
                    <a:pt x="96" y="55"/>
                  </a:cubicBezTo>
                  <a:cubicBezTo>
                    <a:pt x="96" y="56"/>
                    <a:pt x="96" y="57"/>
                    <a:pt x="96" y="58"/>
                  </a:cubicBezTo>
                  <a:close/>
                </a:path>
              </a:pathLst>
            </a:custGeom>
            <a:grpFill/>
            <a:ln>
              <a:solidFill>
                <a:schemeClr val="bg1"/>
              </a:solidFill>
            </a:ln>
          </p:spPr>
          <p:txBody>
            <a:bodyPr vert="horz" wrap="square" lIns="180950" tIns="90475" rIns="180950" bIns="90475" numCol="1" anchor="t" anchorCtr="0" compatLnSpc="1">
              <a:prstTxWarp prst="textNoShape">
                <a:avLst/>
              </a:prstTxWarp>
            </a:bodyPr>
            <a:lstStyle/>
            <a:p>
              <a:endParaRPr lang="en-US" sz="4947"/>
            </a:p>
          </p:txBody>
        </p:sp>
      </p:grpSp>
      <p:grpSp>
        <p:nvGrpSpPr>
          <p:cNvPr id="83" name="Group 82">
            <a:extLst>
              <a:ext uri="{FF2B5EF4-FFF2-40B4-BE49-F238E27FC236}">
                <a16:creationId xmlns:a16="http://schemas.microsoft.com/office/drawing/2014/main" id="{D7FE30F1-1867-449C-864C-30FC08691FA1}"/>
              </a:ext>
            </a:extLst>
          </p:cNvPr>
          <p:cNvGrpSpPr/>
          <p:nvPr/>
        </p:nvGrpSpPr>
        <p:grpSpPr>
          <a:xfrm>
            <a:off x="4644395" y="5290727"/>
            <a:ext cx="1010302" cy="934906"/>
            <a:chOff x="6556986" y="4040085"/>
            <a:chExt cx="612648" cy="566928"/>
          </a:xfrm>
        </p:grpSpPr>
        <p:sp>
          <p:nvSpPr>
            <p:cNvPr id="84" name="Oval 83">
              <a:extLst>
                <a:ext uri="{FF2B5EF4-FFF2-40B4-BE49-F238E27FC236}">
                  <a16:creationId xmlns:a16="http://schemas.microsoft.com/office/drawing/2014/main" id="{3FA7A154-A424-4A39-867A-21F83D04FC25}"/>
                </a:ext>
              </a:extLst>
            </p:cNvPr>
            <p:cNvSpPr/>
            <p:nvPr/>
          </p:nvSpPr>
          <p:spPr>
            <a:xfrm>
              <a:off x="6556986" y="4040085"/>
              <a:ext cx="612648" cy="566928"/>
            </a:xfrm>
            <a:prstGeom prst="ellipse">
              <a:avLst/>
            </a:prstGeom>
            <a:solidFill>
              <a:schemeClr val="accent2"/>
            </a:solidFill>
            <a:ln w="12700" cap="flat" cmpd="sng" algn="ctr">
              <a:noFill/>
              <a:prstDash val="solid"/>
            </a:ln>
            <a:effectLst/>
          </p:spPr>
          <p:txBody>
            <a:bodyPr lIns="150791" tIns="150791" rIns="150791" bIns="150791" rtlCol="0" anchor="ctr">
              <a:noAutofit/>
            </a:bodyPr>
            <a:lstStyle/>
            <a:p>
              <a:pPr algn="ctr"/>
              <a:endParaRPr lang="en-US" sz="2309" kern="0">
                <a:solidFill>
                  <a:srgbClr val="53565A"/>
                </a:solidFill>
                <a:latin typeface="Verdana"/>
              </a:endParaRPr>
            </a:p>
          </p:txBody>
        </p:sp>
        <p:sp>
          <p:nvSpPr>
            <p:cNvPr id="85" name="Freeform 33">
              <a:extLst>
                <a:ext uri="{FF2B5EF4-FFF2-40B4-BE49-F238E27FC236}">
                  <a16:creationId xmlns:a16="http://schemas.microsoft.com/office/drawing/2014/main" id="{481A598C-8D30-4B37-8B74-DF8726C33AD0}"/>
                </a:ext>
              </a:extLst>
            </p:cNvPr>
            <p:cNvSpPr>
              <a:spLocks noChangeAspect="1" noEditPoints="1"/>
            </p:cNvSpPr>
            <p:nvPr/>
          </p:nvSpPr>
          <p:spPr bwMode="auto">
            <a:xfrm>
              <a:off x="6647975" y="4167526"/>
              <a:ext cx="447063" cy="306116"/>
            </a:xfrm>
            <a:custGeom>
              <a:avLst/>
              <a:gdLst>
                <a:gd name="T0" fmla="*/ 496 w 626"/>
                <a:gd name="T1" fmla="*/ 549 h 658"/>
                <a:gd name="T2" fmla="*/ 554 w 626"/>
                <a:gd name="T3" fmla="*/ 576 h 658"/>
                <a:gd name="T4" fmla="*/ 445 w 626"/>
                <a:gd name="T5" fmla="*/ 549 h 658"/>
                <a:gd name="T6" fmla="*/ 482 w 626"/>
                <a:gd name="T7" fmla="*/ 576 h 658"/>
                <a:gd name="T8" fmla="*/ 460 w 626"/>
                <a:gd name="T9" fmla="*/ 499 h 658"/>
                <a:gd name="T10" fmla="*/ 432 w 626"/>
                <a:gd name="T11" fmla="*/ 527 h 658"/>
                <a:gd name="T12" fmla="*/ 152 w 626"/>
                <a:gd name="T13" fmla="*/ 549 h 658"/>
                <a:gd name="T14" fmla="*/ 431 w 626"/>
                <a:gd name="T15" fmla="*/ 576 h 658"/>
                <a:gd name="T16" fmla="*/ 119 w 626"/>
                <a:gd name="T17" fmla="*/ 505 h 658"/>
                <a:gd name="T18" fmla="*/ 146 w 626"/>
                <a:gd name="T19" fmla="*/ 533 h 658"/>
                <a:gd name="T20" fmla="*/ 100 w 626"/>
                <a:gd name="T21" fmla="*/ 571 h 658"/>
                <a:gd name="T22" fmla="*/ 140 w 626"/>
                <a:gd name="T23" fmla="*/ 571 h 658"/>
                <a:gd name="T24" fmla="*/ 62 w 626"/>
                <a:gd name="T25" fmla="*/ 571 h 658"/>
                <a:gd name="T26" fmla="*/ 89 w 626"/>
                <a:gd name="T27" fmla="*/ 571 h 658"/>
                <a:gd name="T28" fmla="*/ 109 w 626"/>
                <a:gd name="T29" fmla="*/ 505 h 658"/>
                <a:gd name="T30" fmla="*/ 69 w 626"/>
                <a:gd name="T31" fmla="*/ 505 h 658"/>
                <a:gd name="T32" fmla="*/ 108 w 626"/>
                <a:gd name="T33" fmla="*/ 461 h 658"/>
                <a:gd name="T34" fmla="*/ 74 w 626"/>
                <a:gd name="T35" fmla="*/ 461 h 658"/>
                <a:gd name="T36" fmla="*/ 120 w 626"/>
                <a:gd name="T37" fmla="*/ 489 h 658"/>
                <a:gd name="T38" fmla="*/ 152 w 626"/>
                <a:gd name="T39" fmla="*/ 461 h 658"/>
                <a:gd name="T40" fmla="*/ 190 w 626"/>
                <a:gd name="T41" fmla="*/ 456 h 658"/>
                <a:gd name="T42" fmla="*/ 160 w 626"/>
                <a:gd name="T43" fmla="*/ 484 h 658"/>
                <a:gd name="T44" fmla="*/ 198 w 626"/>
                <a:gd name="T45" fmla="*/ 505 h 658"/>
                <a:gd name="T46" fmla="*/ 164 w 626"/>
                <a:gd name="T47" fmla="*/ 505 h 658"/>
                <a:gd name="T48" fmla="*/ 234 w 626"/>
                <a:gd name="T49" fmla="*/ 456 h 658"/>
                <a:gd name="T50" fmla="*/ 204 w 626"/>
                <a:gd name="T51" fmla="*/ 484 h 658"/>
                <a:gd name="T52" fmla="*/ 243 w 626"/>
                <a:gd name="T53" fmla="*/ 505 h 658"/>
                <a:gd name="T54" fmla="*/ 208 w 626"/>
                <a:gd name="T55" fmla="*/ 505 h 658"/>
                <a:gd name="T56" fmla="*/ 277 w 626"/>
                <a:gd name="T57" fmla="*/ 456 h 658"/>
                <a:gd name="T58" fmla="*/ 248 w 626"/>
                <a:gd name="T59" fmla="*/ 484 h 658"/>
                <a:gd name="T60" fmla="*/ 288 w 626"/>
                <a:gd name="T61" fmla="*/ 505 h 658"/>
                <a:gd name="T62" fmla="*/ 253 w 626"/>
                <a:gd name="T63" fmla="*/ 505 h 658"/>
                <a:gd name="T64" fmla="*/ 297 w 626"/>
                <a:gd name="T65" fmla="*/ 456 h 658"/>
                <a:gd name="T66" fmla="*/ 297 w 626"/>
                <a:gd name="T67" fmla="*/ 489 h 658"/>
                <a:gd name="T68" fmla="*/ 332 w 626"/>
                <a:gd name="T69" fmla="*/ 505 h 658"/>
                <a:gd name="T70" fmla="*/ 297 w 626"/>
                <a:gd name="T71" fmla="*/ 505 h 658"/>
                <a:gd name="T72" fmla="*/ 341 w 626"/>
                <a:gd name="T73" fmla="*/ 456 h 658"/>
                <a:gd name="T74" fmla="*/ 341 w 626"/>
                <a:gd name="T75" fmla="*/ 489 h 658"/>
                <a:gd name="T76" fmla="*/ 377 w 626"/>
                <a:gd name="T77" fmla="*/ 527 h 658"/>
                <a:gd name="T78" fmla="*/ 347 w 626"/>
                <a:gd name="T79" fmla="*/ 499 h 658"/>
                <a:gd name="T80" fmla="*/ 384 w 626"/>
                <a:gd name="T81" fmla="*/ 456 h 658"/>
                <a:gd name="T82" fmla="*/ 386 w 626"/>
                <a:gd name="T83" fmla="*/ 489 h 658"/>
                <a:gd name="T84" fmla="*/ 422 w 626"/>
                <a:gd name="T85" fmla="*/ 527 h 658"/>
                <a:gd name="T86" fmla="*/ 392 w 626"/>
                <a:gd name="T87" fmla="*/ 499 h 658"/>
                <a:gd name="T88" fmla="*/ 424 w 626"/>
                <a:gd name="T89" fmla="*/ 484 h 658"/>
                <a:gd name="T90" fmla="*/ 459 w 626"/>
                <a:gd name="T91" fmla="*/ 484 h 658"/>
                <a:gd name="T92" fmla="*/ 535 w 626"/>
                <a:gd name="T93" fmla="*/ 43 h 658"/>
                <a:gd name="T94" fmla="*/ 84 w 626"/>
                <a:gd name="T95" fmla="*/ 43 h 658"/>
                <a:gd name="T96" fmla="*/ 471 w 626"/>
                <a:gd name="T97" fmla="*/ 456 h 658"/>
                <a:gd name="T98" fmla="*/ 474 w 626"/>
                <a:gd name="T99" fmla="*/ 489 h 658"/>
                <a:gd name="T100" fmla="*/ 513 w 626"/>
                <a:gd name="T101" fmla="*/ 527 h 658"/>
                <a:gd name="T102" fmla="*/ 481 w 626"/>
                <a:gd name="T103" fmla="*/ 499 h 658"/>
                <a:gd name="T104" fmla="*/ 520 w 626"/>
                <a:gd name="T105" fmla="*/ 489 h 658"/>
                <a:gd name="T106" fmla="*/ 546 w 626"/>
                <a:gd name="T107" fmla="*/ 461 h 658"/>
                <a:gd name="T108" fmla="*/ 528 w 626"/>
                <a:gd name="T109" fmla="*/ 533 h 658"/>
                <a:gd name="T110" fmla="*/ 551 w 626"/>
                <a:gd name="T111" fmla="*/ 505 h 658"/>
                <a:gd name="T112" fmla="*/ 584 w 626"/>
                <a:gd name="T113" fmla="*/ 33 h 658"/>
                <a:gd name="T114" fmla="*/ 37 w 626"/>
                <a:gd name="T115" fmla="*/ 402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26" h="658">
                  <a:moveTo>
                    <a:pt x="554" y="576"/>
                  </a:moveTo>
                  <a:lnTo>
                    <a:pt x="554" y="576"/>
                  </a:lnTo>
                  <a:lnTo>
                    <a:pt x="504" y="576"/>
                  </a:lnTo>
                  <a:cubicBezTo>
                    <a:pt x="501" y="576"/>
                    <a:pt x="498" y="574"/>
                    <a:pt x="498" y="571"/>
                  </a:cubicBezTo>
                  <a:lnTo>
                    <a:pt x="496" y="549"/>
                  </a:lnTo>
                  <a:cubicBezTo>
                    <a:pt x="496" y="545"/>
                    <a:pt x="498" y="543"/>
                    <a:pt x="501" y="543"/>
                  </a:cubicBezTo>
                  <a:lnTo>
                    <a:pt x="550" y="543"/>
                  </a:lnTo>
                  <a:cubicBezTo>
                    <a:pt x="553" y="543"/>
                    <a:pt x="556" y="545"/>
                    <a:pt x="556" y="549"/>
                  </a:cubicBezTo>
                  <a:lnTo>
                    <a:pt x="559" y="571"/>
                  </a:lnTo>
                  <a:cubicBezTo>
                    <a:pt x="559" y="574"/>
                    <a:pt x="557" y="576"/>
                    <a:pt x="554" y="576"/>
                  </a:cubicBezTo>
                  <a:close/>
                  <a:moveTo>
                    <a:pt x="482" y="576"/>
                  </a:moveTo>
                  <a:lnTo>
                    <a:pt x="482" y="576"/>
                  </a:lnTo>
                  <a:lnTo>
                    <a:pt x="453" y="576"/>
                  </a:lnTo>
                  <a:cubicBezTo>
                    <a:pt x="450" y="576"/>
                    <a:pt x="447" y="574"/>
                    <a:pt x="447" y="571"/>
                  </a:cubicBezTo>
                  <a:lnTo>
                    <a:pt x="445" y="549"/>
                  </a:lnTo>
                  <a:cubicBezTo>
                    <a:pt x="445" y="545"/>
                    <a:pt x="447" y="543"/>
                    <a:pt x="450" y="543"/>
                  </a:cubicBezTo>
                  <a:lnTo>
                    <a:pt x="480" y="543"/>
                  </a:lnTo>
                  <a:cubicBezTo>
                    <a:pt x="483" y="543"/>
                    <a:pt x="485" y="545"/>
                    <a:pt x="486" y="549"/>
                  </a:cubicBezTo>
                  <a:lnTo>
                    <a:pt x="488" y="571"/>
                  </a:lnTo>
                  <a:cubicBezTo>
                    <a:pt x="488" y="574"/>
                    <a:pt x="486" y="576"/>
                    <a:pt x="482" y="576"/>
                  </a:cubicBezTo>
                  <a:close/>
                  <a:moveTo>
                    <a:pt x="432" y="527"/>
                  </a:moveTo>
                  <a:lnTo>
                    <a:pt x="432" y="527"/>
                  </a:lnTo>
                  <a:lnTo>
                    <a:pt x="431" y="505"/>
                  </a:lnTo>
                  <a:cubicBezTo>
                    <a:pt x="431" y="502"/>
                    <a:pt x="433" y="499"/>
                    <a:pt x="436" y="499"/>
                  </a:cubicBezTo>
                  <a:lnTo>
                    <a:pt x="460" y="499"/>
                  </a:lnTo>
                  <a:cubicBezTo>
                    <a:pt x="463" y="499"/>
                    <a:pt x="466" y="502"/>
                    <a:pt x="466" y="505"/>
                  </a:cubicBezTo>
                  <a:lnTo>
                    <a:pt x="468" y="527"/>
                  </a:lnTo>
                  <a:cubicBezTo>
                    <a:pt x="468" y="530"/>
                    <a:pt x="466" y="533"/>
                    <a:pt x="463" y="533"/>
                  </a:cubicBezTo>
                  <a:lnTo>
                    <a:pt x="438" y="533"/>
                  </a:lnTo>
                  <a:cubicBezTo>
                    <a:pt x="435" y="533"/>
                    <a:pt x="433" y="530"/>
                    <a:pt x="432" y="527"/>
                  </a:cubicBezTo>
                  <a:close/>
                  <a:moveTo>
                    <a:pt x="431" y="576"/>
                  </a:moveTo>
                  <a:lnTo>
                    <a:pt x="431" y="576"/>
                  </a:lnTo>
                  <a:lnTo>
                    <a:pt x="156" y="576"/>
                  </a:lnTo>
                  <a:cubicBezTo>
                    <a:pt x="153" y="576"/>
                    <a:pt x="150" y="574"/>
                    <a:pt x="151" y="571"/>
                  </a:cubicBezTo>
                  <a:lnTo>
                    <a:pt x="152" y="549"/>
                  </a:lnTo>
                  <a:cubicBezTo>
                    <a:pt x="153" y="545"/>
                    <a:pt x="155" y="543"/>
                    <a:pt x="158" y="543"/>
                  </a:cubicBezTo>
                  <a:lnTo>
                    <a:pt x="429" y="543"/>
                  </a:lnTo>
                  <a:cubicBezTo>
                    <a:pt x="432" y="543"/>
                    <a:pt x="435" y="545"/>
                    <a:pt x="435" y="549"/>
                  </a:cubicBezTo>
                  <a:lnTo>
                    <a:pt x="437" y="571"/>
                  </a:lnTo>
                  <a:cubicBezTo>
                    <a:pt x="437" y="574"/>
                    <a:pt x="434" y="576"/>
                    <a:pt x="431" y="576"/>
                  </a:cubicBezTo>
                  <a:close/>
                  <a:moveTo>
                    <a:pt x="146" y="533"/>
                  </a:moveTo>
                  <a:lnTo>
                    <a:pt x="146" y="533"/>
                  </a:lnTo>
                  <a:lnTo>
                    <a:pt x="122" y="533"/>
                  </a:lnTo>
                  <a:cubicBezTo>
                    <a:pt x="119" y="533"/>
                    <a:pt x="117" y="530"/>
                    <a:pt x="117" y="527"/>
                  </a:cubicBezTo>
                  <a:lnTo>
                    <a:pt x="119" y="505"/>
                  </a:lnTo>
                  <a:cubicBezTo>
                    <a:pt x="119" y="502"/>
                    <a:pt x="122" y="499"/>
                    <a:pt x="125" y="499"/>
                  </a:cubicBezTo>
                  <a:lnTo>
                    <a:pt x="149" y="499"/>
                  </a:lnTo>
                  <a:cubicBezTo>
                    <a:pt x="152" y="499"/>
                    <a:pt x="154" y="502"/>
                    <a:pt x="154" y="505"/>
                  </a:cubicBezTo>
                  <a:lnTo>
                    <a:pt x="152" y="527"/>
                  </a:lnTo>
                  <a:cubicBezTo>
                    <a:pt x="152" y="530"/>
                    <a:pt x="149" y="533"/>
                    <a:pt x="146" y="533"/>
                  </a:cubicBezTo>
                  <a:close/>
                  <a:moveTo>
                    <a:pt x="140" y="571"/>
                  </a:moveTo>
                  <a:lnTo>
                    <a:pt x="140" y="571"/>
                  </a:lnTo>
                  <a:cubicBezTo>
                    <a:pt x="140" y="574"/>
                    <a:pt x="137" y="576"/>
                    <a:pt x="134" y="576"/>
                  </a:cubicBezTo>
                  <a:lnTo>
                    <a:pt x="105" y="576"/>
                  </a:lnTo>
                  <a:cubicBezTo>
                    <a:pt x="102" y="576"/>
                    <a:pt x="99" y="574"/>
                    <a:pt x="100" y="571"/>
                  </a:cubicBezTo>
                  <a:lnTo>
                    <a:pt x="102" y="549"/>
                  </a:lnTo>
                  <a:cubicBezTo>
                    <a:pt x="102" y="545"/>
                    <a:pt x="105" y="543"/>
                    <a:pt x="108" y="543"/>
                  </a:cubicBezTo>
                  <a:lnTo>
                    <a:pt x="137" y="543"/>
                  </a:lnTo>
                  <a:cubicBezTo>
                    <a:pt x="140" y="543"/>
                    <a:pt x="142" y="545"/>
                    <a:pt x="142" y="549"/>
                  </a:cubicBezTo>
                  <a:lnTo>
                    <a:pt x="140" y="571"/>
                  </a:lnTo>
                  <a:close/>
                  <a:moveTo>
                    <a:pt x="89" y="571"/>
                  </a:moveTo>
                  <a:lnTo>
                    <a:pt x="89" y="571"/>
                  </a:lnTo>
                  <a:cubicBezTo>
                    <a:pt x="89" y="574"/>
                    <a:pt x="86" y="576"/>
                    <a:pt x="83" y="576"/>
                  </a:cubicBezTo>
                  <a:lnTo>
                    <a:pt x="66" y="576"/>
                  </a:lnTo>
                  <a:cubicBezTo>
                    <a:pt x="63" y="576"/>
                    <a:pt x="61" y="574"/>
                    <a:pt x="62" y="571"/>
                  </a:cubicBezTo>
                  <a:lnTo>
                    <a:pt x="64" y="549"/>
                  </a:lnTo>
                  <a:cubicBezTo>
                    <a:pt x="65" y="545"/>
                    <a:pt x="67" y="543"/>
                    <a:pt x="70" y="543"/>
                  </a:cubicBezTo>
                  <a:lnTo>
                    <a:pt x="87" y="543"/>
                  </a:lnTo>
                  <a:cubicBezTo>
                    <a:pt x="90" y="543"/>
                    <a:pt x="92" y="545"/>
                    <a:pt x="92" y="549"/>
                  </a:cubicBezTo>
                  <a:lnTo>
                    <a:pt x="89" y="571"/>
                  </a:lnTo>
                  <a:close/>
                  <a:moveTo>
                    <a:pt x="69" y="505"/>
                  </a:moveTo>
                  <a:lnTo>
                    <a:pt x="69" y="505"/>
                  </a:lnTo>
                  <a:cubicBezTo>
                    <a:pt x="70" y="502"/>
                    <a:pt x="72" y="499"/>
                    <a:pt x="75" y="499"/>
                  </a:cubicBezTo>
                  <a:lnTo>
                    <a:pt x="105" y="499"/>
                  </a:lnTo>
                  <a:cubicBezTo>
                    <a:pt x="107" y="499"/>
                    <a:pt x="110" y="502"/>
                    <a:pt x="109" y="505"/>
                  </a:cubicBezTo>
                  <a:lnTo>
                    <a:pt x="107" y="527"/>
                  </a:lnTo>
                  <a:cubicBezTo>
                    <a:pt x="107" y="530"/>
                    <a:pt x="104" y="533"/>
                    <a:pt x="101" y="533"/>
                  </a:cubicBezTo>
                  <a:lnTo>
                    <a:pt x="71" y="533"/>
                  </a:lnTo>
                  <a:cubicBezTo>
                    <a:pt x="69" y="533"/>
                    <a:pt x="66" y="530"/>
                    <a:pt x="67" y="527"/>
                  </a:cubicBezTo>
                  <a:lnTo>
                    <a:pt x="69" y="505"/>
                  </a:lnTo>
                  <a:close/>
                  <a:moveTo>
                    <a:pt x="74" y="461"/>
                  </a:moveTo>
                  <a:lnTo>
                    <a:pt x="74" y="461"/>
                  </a:lnTo>
                  <a:cubicBezTo>
                    <a:pt x="75" y="458"/>
                    <a:pt x="77" y="456"/>
                    <a:pt x="80" y="456"/>
                  </a:cubicBezTo>
                  <a:lnTo>
                    <a:pt x="103" y="456"/>
                  </a:lnTo>
                  <a:cubicBezTo>
                    <a:pt x="106" y="456"/>
                    <a:pt x="108" y="458"/>
                    <a:pt x="108" y="461"/>
                  </a:cubicBezTo>
                  <a:lnTo>
                    <a:pt x="106" y="484"/>
                  </a:lnTo>
                  <a:cubicBezTo>
                    <a:pt x="105" y="487"/>
                    <a:pt x="103" y="489"/>
                    <a:pt x="100" y="489"/>
                  </a:cubicBezTo>
                  <a:lnTo>
                    <a:pt x="77" y="489"/>
                  </a:lnTo>
                  <a:cubicBezTo>
                    <a:pt x="74" y="489"/>
                    <a:pt x="72" y="487"/>
                    <a:pt x="72" y="484"/>
                  </a:cubicBezTo>
                  <a:lnTo>
                    <a:pt x="74" y="461"/>
                  </a:lnTo>
                  <a:close/>
                  <a:moveTo>
                    <a:pt x="152" y="461"/>
                  </a:moveTo>
                  <a:lnTo>
                    <a:pt x="152" y="461"/>
                  </a:lnTo>
                  <a:lnTo>
                    <a:pt x="150" y="484"/>
                  </a:lnTo>
                  <a:cubicBezTo>
                    <a:pt x="150" y="487"/>
                    <a:pt x="147" y="489"/>
                    <a:pt x="144" y="489"/>
                  </a:cubicBezTo>
                  <a:lnTo>
                    <a:pt x="120" y="489"/>
                  </a:lnTo>
                  <a:cubicBezTo>
                    <a:pt x="117" y="489"/>
                    <a:pt x="115" y="487"/>
                    <a:pt x="115" y="484"/>
                  </a:cubicBezTo>
                  <a:lnTo>
                    <a:pt x="118" y="461"/>
                  </a:lnTo>
                  <a:cubicBezTo>
                    <a:pt x="118" y="458"/>
                    <a:pt x="121" y="456"/>
                    <a:pt x="123" y="456"/>
                  </a:cubicBezTo>
                  <a:lnTo>
                    <a:pt x="147" y="456"/>
                  </a:lnTo>
                  <a:cubicBezTo>
                    <a:pt x="150" y="456"/>
                    <a:pt x="152" y="458"/>
                    <a:pt x="152" y="461"/>
                  </a:cubicBezTo>
                  <a:close/>
                  <a:moveTo>
                    <a:pt x="160" y="484"/>
                  </a:moveTo>
                  <a:lnTo>
                    <a:pt x="160" y="484"/>
                  </a:lnTo>
                  <a:lnTo>
                    <a:pt x="161" y="461"/>
                  </a:lnTo>
                  <a:cubicBezTo>
                    <a:pt x="161" y="458"/>
                    <a:pt x="164" y="456"/>
                    <a:pt x="167" y="456"/>
                  </a:cubicBezTo>
                  <a:lnTo>
                    <a:pt x="190" y="456"/>
                  </a:lnTo>
                  <a:cubicBezTo>
                    <a:pt x="193" y="456"/>
                    <a:pt x="195" y="458"/>
                    <a:pt x="195" y="461"/>
                  </a:cubicBezTo>
                  <a:lnTo>
                    <a:pt x="194" y="484"/>
                  </a:lnTo>
                  <a:cubicBezTo>
                    <a:pt x="194" y="487"/>
                    <a:pt x="191" y="489"/>
                    <a:pt x="188" y="489"/>
                  </a:cubicBezTo>
                  <a:lnTo>
                    <a:pt x="165" y="489"/>
                  </a:lnTo>
                  <a:cubicBezTo>
                    <a:pt x="162" y="489"/>
                    <a:pt x="159" y="487"/>
                    <a:pt x="160" y="484"/>
                  </a:cubicBezTo>
                  <a:close/>
                  <a:moveTo>
                    <a:pt x="164" y="505"/>
                  </a:moveTo>
                  <a:lnTo>
                    <a:pt x="164" y="505"/>
                  </a:lnTo>
                  <a:cubicBezTo>
                    <a:pt x="164" y="502"/>
                    <a:pt x="167" y="499"/>
                    <a:pt x="170" y="499"/>
                  </a:cubicBezTo>
                  <a:lnTo>
                    <a:pt x="193" y="499"/>
                  </a:lnTo>
                  <a:cubicBezTo>
                    <a:pt x="196" y="499"/>
                    <a:pt x="199" y="502"/>
                    <a:pt x="198" y="505"/>
                  </a:cubicBezTo>
                  <a:lnTo>
                    <a:pt x="197" y="527"/>
                  </a:lnTo>
                  <a:cubicBezTo>
                    <a:pt x="197" y="530"/>
                    <a:pt x="194" y="533"/>
                    <a:pt x="191" y="533"/>
                  </a:cubicBezTo>
                  <a:lnTo>
                    <a:pt x="167" y="533"/>
                  </a:lnTo>
                  <a:cubicBezTo>
                    <a:pt x="164" y="533"/>
                    <a:pt x="162" y="530"/>
                    <a:pt x="162" y="527"/>
                  </a:cubicBezTo>
                  <a:lnTo>
                    <a:pt x="164" y="505"/>
                  </a:lnTo>
                  <a:close/>
                  <a:moveTo>
                    <a:pt x="204" y="484"/>
                  </a:moveTo>
                  <a:lnTo>
                    <a:pt x="204" y="484"/>
                  </a:lnTo>
                  <a:lnTo>
                    <a:pt x="205" y="461"/>
                  </a:lnTo>
                  <a:cubicBezTo>
                    <a:pt x="205" y="458"/>
                    <a:pt x="208" y="456"/>
                    <a:pt x="210" y="456"/>
                  </a:cubicBezTo>
                  <a:lnTo>
                    <a:pt x="234" y="456"/>
                  </a:lnTo>
                  <a:cubicBezTo>
                    <a:pt x="237" y="456"/>
                    <a:pt x="239" y="458"/>
                    <a:pt x="239" y="461"/>
                  </a:cubicBezTo>
                  <a:lnTo>
                    <a:pt x="238" y="484"/>
                  </a:lnTo>
                  <a:cubicBezTo>
                    <a:pt x="238" y="487"/>
                    <a:pt x="235" y="489"/>
                    <a:pt x="232" y="489"/>
                  </a:cubicBezTo>
                  <a:lnTo>
                    <a:pt x="209" y="489"/>
                  </a:lnTo>
                  <a:cubicBezTo>
                    <a:pt x="206" y="489"/>
                    <a:pt x="204" y="487"/>
                    <a:pt x="204" y="484"/>
                  </a:cubicBezTo>
                  <a:close/>
                  <a:moveTo>
                    <a:pt x="208" y="505"/>
                  </a:moveTo>
                  <a:lnTo>
                    <a:pt x="208" y="505"/>
                  </a:lnTo>
                  <a:cubicBezTo>
                    <a:pt x="208" y="502"/>
                    <a:pt x="211" y="499"/>
                    <a:pt x="214" y="499"/>
                  </a:cubicBezTo>
                  <a:lnTo>
                    <a:pt x="238" y="499"/>
                  </a:lnTo>
                  <a:cubicBezTo>
                    <a:pt x="241" y="499"/>
                    <a:pt x="243" y="502"/>
                    <a:pt x="243" y="505"/>
                  </a:cubicBezTo>
                  <a:lnTo>
                    <a:pt x="242" y="527"/>
                  </a:lnTo>
                  <a:cubicBezTo>
                    <a:pt x="242" y="530"/>
                    <a:pt x="240" y="533"/>
                    <a:pt x="237" y="533"/>
                  </a:cubicBezTo>
                  <a:lnTo>
                    <a:pt x="212" y="533"/>
                  </a:lnTo>
                  <a:cubicBezTo>
                    <a:pt x="209" y="533"/>
                    <a:pt x="207" y="530"/>
                    <a:pt x="207" y="527"/>
                  </a:cubicBezTo>
                  <a:lnTo>
                    <a:pt x="208" y="505"/>
                  </a:lnTo>
                  <a:close/>
                  <a:moveTo>
                    <a:pt x="248" y="484"/>
                  </a:moveTo>
                  <a:lnTo>
                    <a:pt x="248" y="484"/>
                  </a:lnTo>
                  <a:lnTo>
                    <a:pt x="248" y="461"/>
                  </a:lnTo>
                  <a:cubicBezTo>
                    <a:pt x="249" y="458"/>
                    <a:pt x="251" y="456"/>
                    <a:pt x="254" y="456"/>
                  </a:cubicBezTo>
                  <a:lnTo>
                    <a:pt x="277" y="456"/>
                  </a:lnTo>
                  <a:cubicBezTo>
                    <a:pt x="280" y="456"/>
                    <a:pt x="282" y="458"/>
                    <a:pt x="282" y="461"/>
                  </a:cubicBezTo>
                  <a:lnTo>
                    <a:pt x="282" y="484"/>
                  </a:lnTo>
                  <a:cubicBezTo>
                    <a:pt x="282" y="487"/>
                    <a:pt x="280" y="489"/>
                    <a:pt x="277" y="489"/>
                  </a:cubicBezTo>
                  <a:lnTo>
                    <a:pt x="253" y="489"/>
                  </a:lnTo>
                  <a:cubicBezTo>
                    <a:pt x="250" y="489"/>
                    <a:pt x="248" y="487"/>
                    <a:pt x="248" y="484"/>
                  </a:cubicBezTo>
                  <a:close/>
                  <a:moveTo>
                    <a:pt x="253" y="505"/>
                  </a:moveTo>
                  <a:lnTo>
                    <a:pt x="253" y="505"/>
                  </a:lnTo>
                  <a:cubicBezTo>
                    <a:pt x="253" y="502"/>
                    <a:pt x="255" y="499"/>
                    <a:pt x="258" y="499"/>
                  </a:cubicBezTo>
                  <a:lnTo>
                    <a:pt x="282" y="499"/>
                  </a:lnTo>
                  <a:cubicBezTo>
                    <a:pt x="285" y="499"/>
                    <a:pt x="288" y="502"/>
                    <a:pt x="288" y="505"/>
                  </a:cubicBezTo>
                  <a:lnTo>
                    <a:pt x="287" y="527"/>
                  </a:lnTo>
                  <a:cubicBezTo>
                    <a:pt x="287" y="530"/>
                    <a:pt x="285" y="533"/>
                    <a:pt x="282" y="533"/>
                  </a:cubicBezTo>
                  <a:lnTo>
                    <a:pt x="258" y="533"/>
                  </a:lnTo>
                  <a:cubicBezTo>
                    <a:pt x="255" y="533"/>
                    <a:pt x="252" y="530"/>
                    <a:pt x="252" y="527"/>
                  </a:cubicBezTo>
                  <a:lnTo>
                    <a:pt x="253" y="505"/>
                  </a:lnTo>
                  <a:close/>
                  <a:moveTo>
                    <a:pt x="297" y="489"/>
                  </a:moveTo>
                  <a:lnTo>
                    <a:pt x="297" y="489"/>
                  </a:lnTo>
                  <a:cubicBezTo>
                    <a:pt x="294" y="489"/>
                    <a:pt x="292" y="487"/>
                    <a:pt x="292" y="484"/>
                  </a:cubicBezTo>
                  <a:lnTo>
                    <a:pt x="292" y="461"/>
                  </a:lnTo>
                  <a:cubicBezTo>
                    <a:pt x="292" y="458"/>
                    <a:pt x="294" y="456"/>
                    <a:pt x="297" y="456"/>
                  </a:cubicBezTo>
                  <a:lnTo>
                    <a:pt x="321" y="456"/>
                  </a:lnTo>
                  <a:cubicBezTo>
                    <a:pt x="324" y="456"/>
                    <a:pt x="326" y="458"/>
                    <a:pt x="326" y="461"/>
                  </a:cubicBezTo>
                  <a:lnTo>
                    <a:pt x="326" y="484"/>
                  </a:lnTo>
                  <a:cubicBezTo>
                    <a:pt x="326" y="487"/>
                    <a:pt x="324" y="489"/>
                    <a:pt x="321" y="489"/>
                  </a:cubicBezTo>
                  <a:lnTo>
                    <a:pt x="297" y="489"/>
                  </a:lnTo>
                  <a:close/>
                  <a:moveTo>
                    <a:pt x="297" y="505"/>
                  </a:moveTo>
                  <a:lnTo>
                    <a:pt x="297" y="505"/>
                  </a:lnTo>
                  <a:cubicBezTo>
                    <a:pt x="297" y="502"/>
                    <a:pt x="300" y="499"/>
                    <a:pt x="303" y="499"/>
                  </a:cubicBezTo>
                  <a:lnTo>
                    <a:pt x="327" y="499"/>
                  </a:lnTo>
                  <a:cubicBezTo>
                    <a:pt x="330" y="499"/>
                    <a:pt x="332" y="502"/>
                    <a:pt x="332" y="505"/>
                  </a:cubicBezTo>
                  <a:lnTo>
                    <a:pt x="332" y="527"/>
                  </a:lnTo>
                  <a:cubicBezTo>
                    <a:pt x="332" y="530"/>
                    <a:pt x="330" y="533"/>
                    <a:pt x="327" y="533"/>
                  </a:cubicBezTo>
                  <a:lnTo>
                    <a:pt x="303" y="533"/>
                  </a:lnTo>
                  <a:cubicBezTo>
                    <a:pt x="300" y="533"/>
                    <a:pt x="297" y="530"/>
                    <a:pt x="297" y="527"/>
                  </a:cubicBezTo>
                  <a:lnTo>
                    <a:pt x="297" y="505"/>
                  </a:lnTo>
                  <a:close/>
                  <a:moveTo>
                    <a:pt x="341" y="489"/>
                  </a:moveTo>
                  <a:lnTo>
                    <a:pt x="341" y="489"/>
                  </a:lnTo>
                  <a:cubicBezTo>
                    <a:pt x="338" y="489"/>
                    <a:pt x="336" y="487"/>
                    <a:pt x="336" y="484"/>
                  </a:cubicBezTo>
                  <a:lnTo>
                    <a:pt x="336" y="461"/>
                  </a:lnTo>
                  <a:cubicBezTo>
                    <a:pt x="336" y="458"/>
                    <a:pt x="338" y="456"/>
                    <a:pt x="341" y="456"/>
                  </a:cubicBezTo>
                  <a:lnTo>
                    <a:pt x="364" y="456"/>
                  </a:lnTo>
                  <a:cubicBezTo>
                    <a:pt x="367" y="456"/>
                    <a:pt x="370" y="458"/>
                    <a:pt x="370" y="461"/>
                  </a:cubicBezTo>
                  <a:lnTo>
                    <a:pt x="370" y="484"/>
                  </a:lnTo>
                  <a:cubicBezTo>
                    <a:pt x="370" y="487"/>
                    <a:pt x="368" y="489"/>
                    <a:pt x="365" y="489"/>
                  </a:cubicBezTo>
                  <a:lnTo>
                    <a:pt x="341" y="489"/>
                  </a:lnTo>
                  <a:close/>
                  <a:moveTo>
                    <a:pt x="347" y="499"/>
                  </a:moveTo>
                  <a:lnTo>
                    <a:pt x="347" y="499"/>
                  </a:lnTo>
                  <a:lnTo>
                    <a:pt x="371" y="499"/>
                  </a:lnTo>
                  <a:cubicBezTo>
                    <a:pt x="374" y="499"/>
                    <a:pt x="377" y="502"/>
                    <a:pt x="377" y="505"/>
                  </a:cubicBezTo>
                  <a:lnTo>
                    <a:pt x="377" y="527"/>
                  </a:lnTo>
                  <a:cubicBezTo>
                    <a:pt x="378" y="530"/>
                    <a:pt x="375" y="533"/>
                    <a:pt x="372" y="533"/>
                  </a:cubicBezTo>
                  <a:lnTo>
                    <a:pt x="348" y="533"/>
                  </a:lnTo>
                  <a:cubicBezTo>
                    <a:pt x="345" y="533"/>
                    <a:pt x="342" y="530"/>
                    <a:pt x="342" y="527"/>
                  </a:cubicBezTo>
                  <a:lnTo>
                    <a:pt x="342" y="505"/>
                  </a:lnTo>
                  <a:cubicBezTo>
                    <a:pt x="342" y="502"/>
                    <a:pt x="344" y="499"/>
                    <a:pt x="347" y="499"/>
                  </a:cubicBezTo>
                  <a:close/>
                  <a:moveTo>
                    <a:pt x="386" y="489"/>
                  </a:moveTo>
                  <a:lnTo>
                    <a:pt x="386" y="489"/>
                  </a:lnTo>
                  <a:cubicBezTo>
                    <a:pt x="383" y="489"/>
                    <a:pt x="380" y="487"/>
                    <a:pt x="380" y="484"/>
                  </a:cubicBezTo>
                  <a:lnTo>
                    <a:pt x="379" y="461"/>
                  </a:lnTo>
                  <a:cubicBezTo>
                    <a:pt x="379" y="458"/>
                    <a:pt x="381" y="456"/>
                    <a:pt x="384" y="456"/>
                  </a:cubicBezTo>
                  <a:lnTo>
                    <a:pt x="408" y="456"/>
                  </a:lnTo>
                  <a:cubicBezTo>
                    <a:pt x="411" y="456"/>
                    <a:pt x="413" y="458"/>
                    <a:pt x="413" y="461"/>
                  </a:cubicBezTo>
                  <a:lnTo>
                    <a:pt x="414" y="484"/>
                  </a:lnTo>
                  <a:cubicBezTo>
                    <a:pt x="415" y="487"/>
                    <a:pt x="412" y="489"/>
                    <a:pt x="409" y="489"/>
                  </a:cubicBezTo>
                  <a:lnTo>
                    <a:pt x="386" y="489"/>
                  </a:lnTo>
                  <a:close/>
                  <a:moveTo>
                    <a:pt x="392" y="499"/>
                  </a:moveTo>
                  <a:lnTo>
                    <a:pt x="392" y="499"/>
                  </a:lnTo>
                  <a:lnTo>
                    <a:pt x="416" y="499"/>
                  </a:lnTo>
                  <a:cubicBezTo>
                    <a:pt x="419" y="499"/>
                    <a:pt x="421" y="502"/>
                    <a:pt x="421" y="505"/>
                  </a:cubicBezTo>
                  <a:lnTo>
                    <a:pt x="422" y="527"/>
                  </a:lnTo>
                  <a:cubicBezTo>
                    <a:pt x="423" y="530"/>
                    <a:pt x="420" y="533"/>
                    <a:pt x="417" y="533"/>
                  </a:cubicBezTo>
                  <a:lnTo>
                    <a:pt x="393" y="533"/>
                  </a:lnTo>
                  <a:cubicBezTo>
                    <a:pt x="390" y="533"/>
                    <a:pt x="388" y="530"/>
                    <a:pt x="387" y="527"/>
                  </a:cubicBezTo>
                  <a:lnTo>
                    <a:pt x="387" y="505"/>
                  </a:lnTo>
                  <a:cubicBezTo>
                    <a:pt x="386" y="502"/>
                    <a:pt x="389" y="499"/>
                    <a:pt x="392" y="499"/>
                  </a:cubicBezTo>
                  <a:close/>
                  <a:moveTo>
                    <a:pt x="459" y="484"/>
                  </a:moveTo>
                  <a:lnTo>
                    <a:pt x="459" y="484"/>
                  </a:lnTo>
                  <a:cubicBezTo>
                    <a:pt x="459" y="487"/>
                    <a:pt x="457" y="489"/>
                    <a:pt x="454" y="489"/>
                  </a:cubicBezTo>
                  <a:lnTo>
                    <a:pt x="430" y="489"/>
                  </a:lnTo>
                  <a:cubicBezTo>
                    <a:pt x="427" y="489"/>
                    <a:pt x="424" y="487"/>
                    <a:pt x="424" y="484"/>
                  </a:cubicBezTo>
                  <a:lnTo>
                    <a:pt x="423" y="461"/>
                  </a:lnTo>
                  <a:cubicBezTo>
                    <a:pt x="423" y="458"/>
                    <a:pt x="425" y="456"/>
                    <a:pt x="428" y="456"/>
                  </a:cubicBezTo>
                  <a:lnTo>
                    <a:pt x="451" y="456"/>
                  </a:lnTo>
                  <a:cubicBezTo>
                    <a:pt x="454" y="456"/>
                    <a:pt x="457" y="458"/>
                    <a:pt x="457" y="461"/>
                  </a:cubicBezTo>
                  <a:lnTo>
                    <a:pt x="459" y="484"/>
                  </a:lnTo>
                  <a:close/>
                  <a:moveTo>
                    <a:pt x="84" y="43"/>
                  </a:moveTo>
                  <a:lnTo>
                    <a:pt x="84" y="43"/>
                  </a:lnTo>
                  <a:cubicBezTo>
                    <a:pt x="84" y="41"/>
                    <a:pt x="86" y="39"/>
                    <a:pt x="88" y="39"/>
                  </a:cubicBezTo>
                  <a:lnTo>
                    <a:pt x="530" y="39"/>
                  </a:lnTo>
                  <a:cubicBezTo>
                    <a:pt x="533" y="39"/>
                    <a:pt x="535" y="41"/>
                    <a:pt x="535" y="43"/>
                  </a:cubicBezTo>
                  <a:lnTo>
                    <a:pt x="535" y="358"/>
                  </a:lnTo>
                  <a:cubicBezTo>
                    <a:pt x="535" y="360"/>
                    <a:pt x="533" y="362"/>
                    <a:pt x="530" y="362"/>
                  </a:cubicBezTo>
                  <a:lnTo>
                    <a:pt x="88" y="362"/>
                  </a:lnTo>
                  <a:cubicBezTo>
                    <a:pt x="86" y="362"/>
                    <a:pt x="84" y="360"/>
                    <a:pt x="84" y="358"/>
                  </a:cubicBezTo>
                  <a:lnTo>
                    <a:pt x="84" y="43"/>
                  </a:lnTo>
                  <a:close/>
                  <a:moveTo>
                    <a:pt x="474" y="489"/>
                  </a:moveTo>
                  <a:lnTo>
                    <a:pt x="474" y="489"/>
                  </a:lnTo>
                  <a:cubicBezTo>
                    <a:pt x="471" y="489"/>
                    <a:pt x="469" y="487"/>
                    <a:pt x="468" y="484"/>
                  </a:cubicBezTo>
                  <a:lnTo>
                    <a:pt x="467" y="461"/>
                  </a:lnTo>
                  <a:cubicBezTo>
                    <a:pt x="466" y="458"/>
                    <a:pt x="468" y="456"/>
                    <a:pt x="471" y="456"/>
                  </a:cubicBezTo>
                  <a:lnTo>
                    <a:pt x="495" y="456"/>
                  </a:lnTo>
                  <a:cubicBezTo>
                    <a:pt x="498" y="456"/>
                    <a:pt x="500" y="458"/>
                    <a:pt x="500" y="461"/>
                  </a:cubicBezTo>
                  <a:lnTo>
                    <a:pt x="503" y="484"/>
                  </a:lnTo>
                  <a:cubicBezTo>
                    <a:pt x="503" y="487"/>
                    <a:pt x="501" y="489"/>
                    <a:pt x="498" y="489"/>
                  </a:cubicBezTo>
                  <a:lnTo>
                    <a:pt x="474" y="489"/>
                  </a:lnTo>
                  <a:close/>
                  <a:moveTo>
                    <a:pt x="481" y="499"/>
                  </a:moveTo>
                  <a:lnTo>
                    <a:pt x="481" y="499"/>
                  </a:lnTo>
                  <a:lnTo>
                    <a:pt x="505" y="499"/>
                  </a:lnTo>
                  <a:cubicBezTo>
                    <a:pt x="507" y="499"/>
                    <a:pt x="510" y="502"/>
                    <a:pt x="510" y="505"/>
                  </a:cubicBezTo>
                  <a:lnTo>
                    <a:pt x="513" y="527"/>
                  </a:lnTo>
                  <a:cubicBezTo>
                    <a:pt x="513" y="530"/>
                    <a:pt x="511" y="533"/>
                    <a:pt x="508" y="533"/>
                  </a:cubicBezTo>
                  <a:lnTo>
                    <a:pt x="483" y="533"/>
                  </a:lnTo>
                  <a:cubicBezTo>
                    <a:pt x="480" y="533"/>
                    <a:pt x="478" y="530"/>
                    <a:pt x="478" y="527"/>
                  </a:cubicBezTo>
                  <a:lnTo>
                    <a:pt x="476" y="505"/>
                  </a:lnTo>
                  <a:cubicBezTo>
                    <a:pt x="475" y="502"/>
                    <a:pt x="478" y="499"/>
                    <a:pt x="481" y="499"/>
                  </a:cubicBezTo>
                  <a:close/>
                  <a:moveTo>
                    <a:pt x="546" y="461"/>
                  </a:moveTo>
                  <a:lnTo>
                    <a:pt x="546" y="461"/>
                  </a:lnTo>
                  <a:lnTo>
                    <a:pt x="548" y="484"/>
                  </a:lnTo>
                  <a:cubicBezTo>
                    <a:pt x="549" y="487"/>
                    <a:pt x="547" y="489"/>
                    <a:pt x="544" y="489"/>
                  </a:cubicBezTo>
                  <a:lnTo>
                    <a:pt x="520" y="489"/>
                  </a:lnTo>
                  <a:cubicBezTo>
                    <a:pt x="517" y="489"/>
                    <a:pt x="514" y="487"/>
                    <a:pt x="514" y="484"/>
                  </a:cubicBezTo>
                  <a:lnTo>
                    <a:pt x="512" y="461"/>
                  </a:lnTo>
                  <a:cubicBezTo>
                    <a:pt x="512" y="458"/>
                    <a:pt x="514" y="456"/>
                    <a:pt x="516" y="456"/>
                  </a:cubicBezTo>
                  <a:lnTo>
                    <a:pt x="540" y="456"/>
                  </a:lnTo>
                  <a:cubicBezTo>
                    <a:pt x="543" y="456"/>
                    <a:pt x="545" y="458"/>
                    <a:pt x="546" y="461"/>
                  </a:cubicBezTo>
                  <a:close/>
                  <a:moveTo>
                    <a:pt x="551" y="505"/>
                  </a:moveTo>
                  <a:lnTo>
                    <a:pt x="551" y="505"/>
                  </a:lnTo>
                  <a:lnTo>
                    <a:pt x="554" y="527"/>
                  </a:lnTo>
                  <a:cubicBezTo>
                    <a:pt x="554" y="530"/>
                    <a:pt x="552" y="533"/>
                    <a:pt x="549" y="533"/>
                  </a:cubicBezTo>
                  <a:lnTo>
                    <a:pt x="528" y="533"/>
                  </a:lnTo>
                  <a:cubicBezTo>
                    <a:pt x="525" y="533"/>
                    <a:pt x="522" y="530"/>
                    <a:pt x="522" y="527"/>
                  </a:cubicBezTo>
                  <a:lnTo>
                    <a:pt x="520" y="505"/>
                  </a:lnTo>
                  <a:cubicBezTo>
                    <a:pt x="520" y="502"/>
                    <a:pt x="522" y="499"/>
                    <a:pt x="525" y="499"/>
                  </a:cubicBezTo>
                  <a:lnTo>
                    <a:pt x="545" y="499"/>
                  </a:lnTo>
                  <a:cubicBezTo>
                    <a:pt x="548" y="499"/>
                    <a:pt x="551" y="502"/>
                    <a:pt x="551" y="505"/>
                  </a:cubicBezTo>
                  <a:close/>
                  <a:moveTo>
                    <a:pt x="623" y="625"/>
                  </a:moveTo>
                  <a:lnTo>
                    <a:pt x="623" y="625"/>
                  </a:lnTo>
                  <a:lnTo>
                    <a:pt x="584" y="402"/>
                  </a:lnTo>
                  <a:lnTo>
                    <a:pt x="584" y="402"/>
                  </a:lnTo>
                  <a:lnTo>
                    <a:pt x="584" y="33"/>
                  </a:lnTo>
                  <a:cubicBezTo>
                    <a:pt x="584" y="14"/>
                    <a:pt x="569" y="0"/>
                    <a:pt x="551" y="0"/>
                  </a:cubicBezTo>
                  <a:lnTo>
                    <a:pt x="70" y="0"/>
                  </a:lnTo>
                  <a:cubicBezTo>
                    <a:pt x="52" y="0"/>
                    <a:pt x="37" y="14"/>
                    <a:pt x="37" y="33"/>
                  </a:cubicBezTo>
                  <a:lnTo>
                    <a:pt x="37" y="402"/>
                  </a:lnTo>
                  <a:lnTo>
                    <a:pt x="37" y="402"/>
                  </a:lnTo>
                  <a:lnTo>
                    <a:pt x="2" y="625"/>
                  </a:lnTo>
                  <a:cubicBezTo>
                    <a:pt x="0" y="643"/>
                    <a:pt x="13" y="658"/>
                    <a:pt x="34" y="658"/>
                  </a:cubicBezTo>
                  <a:lnTo>
                    <a:pt x="592" y="658"/>
                  </a:lnTo>
                  <a:cubicBezTo>
                    <a:pt x="612" y="658"/>
                    <a:pt x="626" y="643"/>
                    <a:pt x="623" y="625"/>
                  </a:cubicBezTo>
                  <a:close/>
                </a:path>
              </a:pathLst>
            </a:custGeom>
            <a:solidFill>
              <a:schemeClr val="bg1"/>
            </a:solidFill>
            <a:ln w="0">
              <a:noFill/>
              <a:prstDash val="solid"/>
              <a:round/>
              <a:headEnd/>
              <a:tailEnd/>
            </a:ln>
          </p:spPr>
          <p:txBody>
            <a:bodyPr vert="horz" wrap="square" lIns="180950" tIns="90475" rIns="180950" bIns="90475" numCol="1" anchor="t" anchorCtr="0" compatLnSpc="1">
              <a:prstTxWarp prst="textNoShape">
                <a:avLst/>
              </a:prstTxWarp>
            </a:bodyPr>
            <a:lstStyle/>
            <a:p>
              <a:endParaRPr lang="en-US" sz="4947"/>
            </a:p>
          </p:txBody>
        </p:sp>
      </p:grpSp>
      <p:pic>
        <p:nvPicPr>
          <p:cNvPr id="86" name="Picture 85" descr="Logo&#10;&#10;Description automatically generated">
            <a:extLst>
              <a:ext uri="{FF2B5EF4-FFF2-40B4-BE49-F238E27FC236}">
                <a16:creationId xmlns:a16="http://schemas.microsoft.com/office/drawing/2014/main" id="{223A868B-4701-4982-9F87-23F4B9378E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4175" y="2330369"/>
            <a:ext cx="3038693" cy="1599567"/>
          </a:xfrm>
          <a:prstGeom prst="rect">
            <a:avLst/>
          </a:prstGeom>
        </p:spPr>
      </p:pic>
      <p:cxnSp>
        <p:nvCxnSpPr>
          <p:cNvPr id="6" name="Connector: Elbow 5">
            <a:extLst>
              <a:ext uri="{FF2B5EF4-FFF2-40B4-BE49-F238E27FC236}">
                <a16:creationId xmlns:a16="http://schemas.microsoft.com/office/drawing/2014/main" id="{F10BCF0A-36E5-40E1-9FB4-97CD59D54480}"/>
              </a:ext>
            </a:extLst>
          </p:cNvPr>
          <p:cNvCxnSpPr>
            <a:cxnSpLocks/>
            <a:stCxn id="86" idx="3"/>
          </p:cNvCxnSpPr>
          <p:nvPr/>
        </p:nvCxnSpPr>
        <p:spPr>
          <a:xfrm>
            <a:off x="7322868" y="3130153"/>
            <a:ext cx="2291073" cy="412154"/>
          </a:xfrm>
          <a:prstGeom prst="bentConnector3">
            <a:avLst>
              <a:gd name="adj1" fmla="val 100414"/>
            </a:avLst>
          </a:prstGeom>
          <a:ln>
            <a:solidFill>
              <a:schemeClr val="accent6">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 name="General_Fill_34">
            <a:extLst>
              <a:ext uri="{FF2B5EF4-FFF2-40B4-BE49-F238E27FC236}">
                <a16:creationId xmlns:a16="http://schemas.microsoft.com/office/drawing/2014/main" id="{CB0D0A48-4BBD-48CF-8CF8-E9BC1E03FBE5}"/>
              </a:ext>
            </a:extLst>
          </p:cNvPr>
          <p:cNvSpPr>
            <a:spLocks noChangeAspect="1" noEditPoints="1"/>
          </p:cNvSpPr>
          <p:nvPr/>
        </p:nvSpPr>
        <p:spPr bwMode="auto">
          <a:xfrm>
            <a:off x="7316884" y="3573867"/>
            <a:ext cx="933626" cy="852825"/>
          </a:xfrm>
          <a:custGeom>
            <a:avLst/>
            <a:gdLst>
              <a:gd name="T0" fmla="*/ 277 w 512"/>
              <a:gd name="T1" fmla="*/ 394 h 512"/>
              <a:gd name="T2" fmla="*/ 149 w 512"/>
              <a:gd name="T3" fmla="*/ 202 h 512"/>
              <a:gd name="T4" fmla="*/ 170 w 512"/>
              <a:gd name="T5" fmla="*/ 224 h 512"/>
              <a:gd name="T6" fmla="*/ 266 w 512"/>
              <a:gd name="T7" fmla="*/ 234 h 512"/>
              <a:gd name="T8" fmla="*/ 170 w 512"/>
              <a:gd name="T9" fmla="*/ 245 h 512"/>
              <a:gd name="T10" fmla="*/ 170 w 512"/>
              <a:gd name="T11" fmla="*/ 224 h 512"/>
              <a:gd name="T12" fmla="*/ 256 w 512"/>
              <a:gd name="T13" fmla="*/ 266 h 512"/>
              <a:gd name="T14" fmla="*/ 256 w 512"/>
              <a:gd name="T15" fmla="*/ 288 h 512"/>
              <a:gd name="T16" fmla="*/ 160 w 512"/>
              <a:gd name="T17" fmla="*/ 277 h 512"/>
              <a:gd name="T18" fmla="*/ 170 w 512"/>
              <a:gd name="T19" fmla="*/ 309 h 512"/>
              <a:gd name="T20" fmla="*/ 266 w 512"/>
              <a:gd name="T21" fmla="*/ 320 h 512"/>
              <a:gd name="T22" fmla="*/ 170 w 512"/>
              <a:gd name="T23" fmla="*/ 330 h 512"/>
              <a:gd name="T24" fmla="*/ 170 w 512"/>
              <a:gd name="T25" fmla="*/ 309 h 512"/>
              <a:gd name="T26" fmla="*/ 256 w 512"/>
              <a:gd name="T27" fmla="*/ 352 h 512"/>
              <a:gd name="T28" fmla="*/ 256 w 512"/>
              <a:gd name="T29" fmla="*/ 373 h 512"/>
              <a:gd name="T30" fmla="*/ 160 w 512"/>
              <a:gd name="T31" fmla="*/ 362 h 512"/>
              <a:gd name="T32" fmla="*/ 256 w 512"/>
              <a:gd name="T33" fmla="*/ 0 h 512"/>
              <a:gd name="T34" fmla="*/ 256 w 512"/>
              <a:gd name="T35" fmla="*/ 512 h 512"/>
              <a:gd name="T36" fmla="*/ 256 w 512"/>
              <a:gd name="T37" fmla="*/ 0 h 512"/>
              <a:gd name="T38" fmla="*/ 288 w 512"/>
              <a:gd name="T39" fmla="*/ 416 h 512"/>
              <a:gd name="T40" fmla="*/ 128 w 512"/>
              <a:gd name="T41" fmla="*/ 405 h 512"/>
              <a:gd name="T42" fmla="*/ 138 w 512"/>
              <a:gd name="T43" fmla="*/ 181 h 512"/>
              <a:gd name="T44" fmla="*/ 298 w 512"/>
              <a:gd name="T45" fmla="*/ 192 h 512"/>
              <a:gd name="T46" fmla="*/ 341 w 512"/>
              <a:gd name="T47" fmla="*/ 362 h 512"/>
              <a:gd name="T48" fmla="*/ 320 w 512"/>
              <a:gd name="T49" fmla="*/ 362 h 512"/>
              <a:gd name="T50" fmla="*/ 181 w 512"/>
              <a:gd name="T51" fmla="*/ 160 h 512"/>
              <a:gd name="T52" fmla="*/ 181 w 512"/>
              <a:gd name="T53" fmla="*/ 138 h 512"/>
              <a:gd name="T54" fmla="*/ 341 w 512"/>
              <a:gd name="T55" fmla="*/ 149 h 512"/>
              <a:gd name="T56" fmla="*/ 384 w 512"/>
              <a:gd name="T57" fmla="*/ 320 h 512"/>
              <a:gd name="T58" fmla="*/ 362 w 512"/>
              <a:gd name="T59" fmla="*/ 320 h 512"/>
              <a:gd name="T60" fmla="*/ 224 w 512"/>
              <a:gd name="T61" fmla="*/ 117 h 512"/>
              <a:gd name="T62" fmla="*/ 224 w 512"/>
              <a:gd name="T63" fmla="*/ 96 h 512"/>
              <a:gd name="T64" fmla="*/ 384 w 512"/>
              <a:gd name="T65" fmla="*/ 106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2" h="512">
                <a:moveTo>
                  <a:pt x="149" y="394"/>
                </a:moveTo>
                <a:cubicBezTo>
                  <a:pt x="277" y="394"/>
                  <a:pt x="277" y="394"/>
                  <a:pt x="277" y="394"/>
                </a:cubicBezTo>
                <a:cubicBezTo>
                  <a:pt x="277" y="202"/>
                  <a:pt x="277" y="202"/>
                  <a:pt x="277" y="202"/>
                </a:cubicBezTo>
                <a:cubicBezTo>
                  <a:pt x="149" y="202"/>
                  <a:pt x="149" y="202"/>
                  <a:pt x="149" y="202"/>
                </a:cubicBezTo>
                <a:lnTo>
                  <a:pt x="149" y="394"/>
                </a:lnTo>
                <a:close/>
                <a:moveTo>
                  <a:pt x="170" y="224"/>
                </a:moveTo>
                <a:cubicBezTo>
                  <a:pt x="256" y="224"/>
                  <a:pt x="256" y="224"/>
                  <a:pt x="256" y="224"/>
                </a:cubicBezTo>
                <a:cubicBezTo>
                  <a:pt x="262" y="224"/>
                  <a:pt x="266" y="228"/>
                  <a:pt x="266" y="234"/>
                </a:cubicBezTo>
                <a:cubicBezTo>
                  <a:pt x="266" y="240"/>
                  <a:pt x="262" y="245"/>
                  <a:pt x="256" y="245"/>
                </a:cubicBezTo>
                <a:cubicBezTo>
                  <a:pt x="170" y="245"/>
                  <a:pt x="170" y="245"/>
                  <a:pt x="170" y="245"/>
                </a:cubicBezTo>
                <a:cubicBezTo>
                  <a:pt x="164" y="245"/>
                  <a:pt x="160" y="240"/>
                  <a:pt x="160" y="234"/>
                </a:cubicBezTo>
                <a:cubicBezTo>
                  <a:pt x="160" y="228"/>
                  <a:pt x="164" y="224"/>
                  <a:pt x="170" y="224"/>
                </a:cubicBezTo>
                <a:close/>
                <a:moveTo>
                  <a:pt x="170" y="266"/>
                </a:moveTo>
                <a:cubicBezTo>
                  <a:pt x="256" y="266"/>
                  <a:pt x="256" y="266"/>
                  <a:pt x="256" y="266"/>
                </a:cubicBezTo>
                <a:cubicBezTo>
                  <a:pt x="262" y="266"/>
                  <a:pt x="266" y="271"/>
                  <a:pt x="266" y="277"/>
                </a:cubicBezTo>
                <a:cubicBezTo>
                  <a:pt x="266" y="283"/>
                  <a:pt x="262" y="288"/>
                  <a:pt x="256" y="288"/>
                </a:cubicBezTo>
                <a:cubicBezTo>
                  <a:pt x="170" y="288"/>
                  <a:pt x="170" y="288"/>
                  <a:pt x="170" y="288"/>
                </a:cubicBezTo>
                <a:cubicBezTo>
                  <a:pt x="164" y="288"/>
                  <a:pt x="160" y="283"/>
                  <a:pt x="160" y="277"/>
                </a:cubicBezTo>
                <a:cubicBezTo>
                  <a:pt x="160" y="271"/>
                  <a:pt x="164" y="266"/>
                  <a:pt x="170" y="266"/>
                </a:cubicBezTo>
                <a:close/>
                <a:moveTo>
                  <a:pt x="170" y="309"/>
                </a:moveTo>
                <a:cubicBezTo>
                  <a:pt x="256" y="309"/>
                  <a:pt x="256" y="309"/>
                  <a:pt x="256" y="309"/>
                </a:cubicBezTo>
                <a:cubicBezTo>
                  <a:pt x="262" y="309"/>
                  <a:pt x="266" y="314"/>
                  <a:pt x="266" y="320"/>
                </a:cubicBezTo>
                <a:cubicBezTo>
                  <a:pt x="266" y="326"/>
                  <a:pt x="262" y="330"/>
                  <a:pt x="256" y="330"/>
                </a:cubicBezTo>
                <a:cubicBezTo>
                  <a:pt x="170" y="330"/>
                  <a:pt x="170" y="330"/>
                  <a:pt x="170" y="330"/>
                </a:cubicBezTo>
                <a:cubicBezTo>
                  <a:pt x="164" y="330"/>
                  <a:pt x="160" y="326"/>
                  <a:pt x="160" y="320"/>
                </a:cubicBezTo>
                <a:cubicBezTo>
                  <a:pt x="160" y="314"/>
                  <a:pt x="164" y="309"/>
                  <a:pt x="170" y="309"/>
                </a:cubicBezTo>
                <a:close/>
                <a:moveTo>
                  <a:pt x="170" y="352"/>
                </a:moveTo>
                <a:cubicBezTo>
                  <a:pt x="256" y="352"/>
                  <a:pt x="256" y="352"/>
                  <a:pt x="256" y="352"/>
                </a:cubicBezTo>
                <a:cubicBezTo>
                  <a:pt x="262" y="352"/>
                  <a:pt x="266" y="356"/>
                  <a:pt x="266" y="362"/>
                </a:cubicBezTo>
                <a:cubicBezTo>
                  <a:pt x="266" y="368"/>
                  <a:pt x="262" y="373"/>
                  <a:pt x="256" y="373"/>
                </a:cubicBezTo>
                <a:cubicBezTo>
                  <a:pt x="170" y="373"/>
                  <a:pt x="170" y="373"/>
                  <a:pt x="170" y="373"/>
                </a:cubicBezTo>
                <a:cubicBezTo>
                  <a:pt x="164" y="373"/>
                  <a:pt x="160" y="368"/>
                  <a:pt x="160" y="362"/>
                </a:cubicBezTo>
                <a:cubicBezTo>
                  <a:pt x="160" y="356"/>
                  <a:pt x="164" y="352"/>
                  <a:pt x="170" y="352"/>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98" y="405"/>
                </a:moveTo>
                <a:cubicBezTo>
                  <a:pt x="298" y="411"/>
                  <a:pt x="294" y="416"/>
                  <a:pt x="288" y="416"/>
                </a:cubicBezTo>
                <a:cubicBezTo>
                  <a:pt x="138" y="416"/>
                  <a:pt x="138" y="416"/>
                  <a:pt x="138" y="416"/>
                </a:cubicBezTo>
                <a:cubicBezTo>
                  <a:pt x="132" y="416"/>
                  <a:pt x="128" y="411"/>
                  <a:pt x="128" y="405"/>
                </a:cubicBezTo>
                <a:cubicBezTo>
                  <a:pt x="128" y="192"/>
                  <a:pt x="128" y="192"/>
                  <a:pt x="128" y="192"/>
                </a:cubicBezTo>
                <a:cubicBezTo>
                  <a:pt x="128" y="186"/>
                  <a:pt x="132" y="181"/>
                  <a:pt x="138" y="181"/>
                </a:cubicBezTo>
                <a:cubicBezTo>
                  <a:pt x="288" y="181"/>
                  <a:pt x="288" y="181"/>
                  <a:pt x="288" y="181"/>
                </a:cubicBezTo>
                <a:cubicBezTo>
                  <a:pt x="294" y="181"/>
                  <a:pt x="298" y="186"/>
                  <a:pt x="298" y="192"/>
                </a:cubicBezTo>
                <a:lnTo>
                  <a:pt x="298" y="405"/>
                </a:lnTo>
                <a:close/>
                <a:moveTo>
                  <a:pt x="341" y="362"/>
                </a:moveTo>
                <a:cubicBezTo>
                  <a:pt x="341" y="368"/>
                  <a:pt x="336" y="373"/>
                  <a:pt x="330" y="373"/>
                </a:cubicBezTo>
                <a:cubicBezTo>
                  <a:pt x="324" y="373"/>
                  <a:pt x="320" y="368"/>
                  <a:pt x="320" y="362"/>
                </a:cubicBezTo>
                <a:cubicBezTo>
                  <a:pt x="320" y="160"/>
                  <a:pt x="320" y="160"/>
                  <a:pt x="320" y="160"/>
                </a:cubicBezTo>
                <a:cubicBezTo>
                  <a:pt x="181" y="160"/>
                  <a:pt x="181" y="160"/>
                  <a:pt x="181" y="160"/>
                </a:cubicBezTo>
                <a:cubicBezTo>
                  <a:pt x="175" y="160"/>
                  <a:pt x="170" y="155"/>
                  <a:pt x="170" y="149"/>
                </a:cubicBezTo>
                <a:cubicBezTo>
                  <a:pt x="170" y="143"/>
                  <a:pt x="175" y="138"/>
                  <a:pt x="181" y="138"/>
                </a:cubicBezTo>
                <a:cubicBezTo>
                  <a:pt x="330" y="138"/>
                  <a:pt x="330" y="138"/>
                  <a:pt x="330" y="138"/>
                </a:cubicBezTo>
                <a:cubicBezTo>
                  <a:pt x="336" y="138"/>
                  <a:pt x="341" y="143"/>
                  <a:pt x="341" y="149"/>
                </a:cubicBezTo>
                <a:lnTo>
                  <a:pt x="341" y="362"/>
                </a:lnTo>
                <a:close/>
                <a:moveTo>
                  <a:pt x="384" y="320"/>
                </a:moveTo>
                <a:cubicBezTo>
                  <a:pt x="384" y="326"/>
                  <a:pt x="379" y="330"/>
                  <a:pt x="373" y="330"/>
                </a:cubicBezTo>
                <a:cubicBezTo>
                  <a:pt x="367" y="330"/>
                  <a:pt x="362" y="326"/>
                  <a:pt x="362" y="320"/>
                </a:cubicBezTo>
                <a:cubicBezTo>
                  <a:pt x="362" y="117"/>
                  <a:pt x="362" y="117"/>
                  <a:pt x="362" y="117"/>
                </a:cubicBezTo>
                <a:cubicBezTo>
                  <a:pt x="224" y="117"/>
                  <a:pt x="224" y="117"/>
                  <a:pt x="224" y="117"/>
                </a:cubicBezTo>
                <a:cubicBezTo>
                  <a:pt x="218" y="117"/>
                  <a:pt x="213" y="112"/>
                  <a:pt x="213" y="106"/>
                </a:cubicBezTo>
                <a:cubicBezTo>
                  <a:pt x="213" y="100"/>
                  <a:pt x="218" y="96"/>
                  <a:pt x="224" y="96"/>
                </a:cubicBezTo>
                <a:cubicBezTo>
                  <a:pt x="373" y="96"/>
                  <a:pt x="373" y="96"/>
                  <a:pt x="373" y="96"/>
                </a:cubicBezTo>
                <a:cubicBezTo>
                  <a:pt x="379" y="96"/>
                  <a:pt x="384" y="100"/>
                  <a:pt x="384" y="106"/>
                </a:cubicBezTo>
                <a:lnTo>
                  <a:pt x="384" y="320"/>
                </a:lnTo>
                <a:close/>
              </a:path>
            </a:pathLst>
          </a:custGeom>
          <a:solidFill>
            <a:srgbClr val="394951"/>
          </a:solidFill>
          <a:ln>
            <a:noFill/>
          </a:ln>
        </p:spPr>
        <p:txBody>
          <a:bodyPr vert="horz" wrap="square" lIns="91440" tIns="45720" rIns="91440" bIns="45720" numCol="1" anchor="t" anchorCtr="0" compatLnSpc="1">
            <a:prstTxWarp prst="textNoShape">
              <a:avLst/>
            </a:prstTxWarp>
          </a:bodyPr>
          <a:lstStyle/>
          <a:p>
            <a:endParaRPr lang="en-US" sz="1200"/>
          </a:p>
        </p:txBody>
      </p:sp>
      <p:cxnSp>
        <p:nvCxnSpPr>
          <p:cNvPr id="15" name="Straight Connector 14">
            <a:extLst>
              <a:ext uri="{FF2B5EF4-FFF2-40B4-BE49-F238E27FC236}">
                <a16:creationId xmlns:a16="http://schemas.microsoft.com/office/drawing/2014/main" id="{49F72C2D-8090-4532-9605-CB75D6F6E0DD}"/>
              </a:ext>
            </a:extLst>
          </p:cNvPr>
          <p:cNvCxnSpPr/>
          <p:nvPr/>
        </p:nvCxnSpPr>
        <p:spPr>
          <a:xfrm>
            <a:off x="5755317" y="4166109"/>
            <a:ext cx="0" cy="1060409"/>
          </a:xfrm>
          <a:prstGeom prst="line">
            <a:avLst/>
          </a:prstGeom>
        </p:spPr>
        <p:style>
          <a:lnRef idx="1">
            <a:schemeClr val="accent2"/>
          </a:lnRef>
          <a:fillRef idx="0">
            <a:schemeClr val="accent2"/>
          </a:fillRef>
          <a:effectRef idx="0">
            <a:schemeClr val="accent2"/>
          </a:effectRef>
          <a:fontRef idx="minor">
            <a:schemeClr val="tx1"/>
          </a:fontRef>
        </p:style>
      </p:cxnSp>
      <p:sp>
        <p:nvSpPr>
          <p:cNvPr id="16" name="TextBox 15">
            <a:extLst>
              <a:ext uri="{FF2B5EF4-FFF2-40B4-BE49-F238E27FC236}">
                <a16:creationId xmlns:a16="http://schemas.microsoft.com/office/drawing/2014/main" id="{2F3D7F01-1160-4A7D-B8C1-3A12BEE8CCCF}"/>
              </a:ext>
            </a:extLst>
          </p:cNvPr>
          <p:cNvSpPr txBox="1"/>
          <p:nvPr/>
        </p:nvSpPr>
        <p:spPr>
          <a:xfrm>
            <a:off x="8250510" y="3934641"/>
            <a:ext cx="2473822" cy="755257"/>
          </a:xfrm>
          <a:prstGeom prst="rect">
            <a:avLst/>
          </a:prstGeom>
          <a:solidFill>
            <a:schemeClr val="bg1"/>
          </a:solidFill>
        </p:spPr>
        <p:txBody>
          <a:bodyPr wrap="square" lIns="182880" tIns="182880" rIns="182880" bIns="182880" rtlCol="0" anchor="ctr" anchorCtr="0">
            <a:noAutofit/>
          </a:bodyPr>
          <a:lstStyle/>
          <a:p>
            <a:pPr algn="l"/>
            <a:r>
              <a:rPr lang="en-US" sz="1200" b="1">
                <a:solidFill>
                  <a:srgbClr val="C55A11"/>
                </a:solidFill>
              </a:rPr>
              <a:t>N</a:t>
            </a:r>
            <a:r>
              <a:rPr lang="en-US" sz="1200" b="1"/>
              <a:t>arrative Reporting (NR)</a:t>
            </a:r>
          </a:p>
          <a:p>
            <a:pPr algn="l"/>
            <a:r>
              <a:rPr lang="en-US" sz="1200" b="1"/>
              <a:t>E</a:t>
            </a:r>
            <a:r>
              <a:rPr lang="en-US" sz="1200"/>
              <a:t>nables accessing data from Oracle EPM and Cloud Financials to bring in Charts and Grids with textual narrative in a single report</a:t>
            </a:r>
          </a:p>
          <a:p>
            <a:pPr algn="l"/>
            <a:endParaRPr lang="en-US" sz="1200" b="1"/>
          </a:p>
        </p:txBody>
      </p:sp>
      <p:grpSp>
        <p:nvGrpSpPr>
          <p:cNvPr id="41" name="Group 40">
            <a:extLst>
              <a:ext uri="{FF2B5EF4-FFF2-40B4-BE49-F238E27FC236}">
                <a16:creationId xmlns:a16="http://schemas.microsoft.com/office/drawing/2014/main" id="{28720C9E-5673-4770-9245-52C9DCDC87B3}"/>
              </a:ext>
            </a:extLst>
          </p:cNvPr>
          <p:cNvGrpSpPr/>
          <p:nvPr/>
        </p:nvGrpSpPr>
        <p:grpSpPr>
          <a:xfrm>
            <a:off x="10515108" y="91017"/>
            <a:ext cx="384443" cy="564847"/>
            <a:chOff x="10031310" y="132997"/>
            <a:chExt cx="384443" cy="564847"/>
          </a:xfrm>
        </p:grpSpPr>
        <p:sp>
          <p:nvSpPr>
            <p:cNvPr id="42" name="Flowchart: Connector 41">
              <a:extLst>
                <a:ext uri="{FF2B5EF4-FFF2-40B4-BE49-F238E27FC236}">
                  <a16:creationId xmlns:a16="http://schemas.microsoft.com/office/drawing/2014/main" id="{54930D5C-FF09-4390-B7EC-4D73290BFFB0}"/>
                </a:ext>
              </a:extLst>
            </p:cNvPr>
            <p:cNvSpPr/>
            <p:nvPr/>
          </p:nvSpPr>
          <p:spPr>
            <a:xfrm>
              <a:off x="10031310" y="132997"/>
              <a:ext cx="384443" cy="564847"/>
            </a:xfrm>
            <a:prstGeom prst="flowChartConnector">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algn="l"/>
              <a:endParaRPr lang="en-US">
                <a:solidFill>
                  <a:schemeClr val="tx1"/>
                </a:solidFill>
              </a:endParaRPr>
            </a:p>
          </p:txBody>
        </p:sp>
        <p:pic>
          <p:nvPicPr>
            <p:cNvPr id="43" name="Graphic 42" descr="Microphone with solid fill">
              <a:extLst>
                <a:ext uri="{FF2B5EF4-FFF2-40B4-BE49-F238E27FC236}">
                  <a16:creationId xmlns:a16="http://schemas.microsoft.com/office/drawing/2014/main" id="{3E0F2454-E3D1-4ADD-A5C7-02403EF3C3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52331" y="225755"/>
              <a:ext cx="363422" cy="363422"/>
            </a:xfrm>
            <a:prstGeom prst="rect">
              <a:avLst/>
            </a:prstGeom>
          </p:spPr>
        </p:pic>
      </p:grpSp>
      <p:sp>
        <p:nvSpPr>
          <p:cNvPr id="3" name="TextBox 2">
            <a:extLst>
              <a:ext uri="{FF2B5EF4-FFF2-40B4-BE49-F238E27FC236}">
                <a16:creationId xmlns:a16="http://schemas.microsoft.com/office/drawing/2014/main" id="{DA6B6E3B-ABFF-1B3F-1074-7CBC98521678}"/>
              </a:ext>
            </a:extLst>
          </p:cNvPr>
          <p:cNvSpPr txBox="1"/>
          <p:nvPr/>
        </p:nvSpPr>
        <p:spPr>
          <a:xfrm>
            <a:off x="157655" y="5988394"/>
            <a:ext cx="2640725" cy="707886"/>
          </a:xfrm>
          <a:prstGeom prst="rect">
            <a:avLst/>
          </a:prstGeom>
          <a:solidFill>
            <a:schemeClr val="bg1">
              <a:lumMod val="95000"/>
            </a:schemeClr>
          </a:solidFill>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spAutoFit/>
          </a:bodyPr>
          <a:lstStyle/>
          <a:p>
            <a:r>
              <a:rPr lang="en-US" sz="1100">
                <a:ea typeface="+mn-lt"/>
                <a:cs typeface="+mn-lt"/>
              </a:rPr>
              <a:t>** Slide 42 has the links to the demo recordings for these tools</a:t>
            </a:r>
          </a:p>
        </p:txBody>
      </p:sp>
    </p:spTree>
    <p:extLst>
      <p:ext uri="{BB962C8B-B14F-4D97-AF65-F5344CB8AC3E}">
        <p14:creationId xmlns:p14="http://schemas.microsoft.com/office/powerpoint/2010/main" val="226769449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a:extLst>
              <a:ext uri="{FF2B5EF4-FFF2-40B4-BE49-F238E27FC236}">
                <a16:creationId xmlns:a16="http://schemas.microsoft.com/office/drawing/2014/main" id="{1E85BC19-CDA6-4AC6-9148-6B2E340FEB57}"/>
              </a:ext>
            </a:extLst>
          </p:cNvPr>
          <p:cNvSpPr txBox="1">
            <a:spLocks/>
          </p:cNvSpPr>
          <p:nvPr/>
        </p:nvSpPr>
        <p:spPr bwMode="gray">
          <a:xfrm>
            <a:off x="578094" y="603619"/>
            <a:ext cx="11060722" cy="453696"/>
          </a:xfrm>
          <a:prstGeom prst="rect">
            <a:avLst/>
          </a:prstGeom>
        </p:spPr>
        <p:txBody>
          <a:bodyPr vert="horz" lIns="0" tIns="0" rIns="0" bIns="0" rtlCol="0" anchor="t" anchorCtr="0">
            <a:noAutofit/>
          </a:bodyPr>
          <a:lstStyle>
            <a:lvl1pPr algn="l" defTabSz="1034971" rtl="0" eaLnBrk="1" fontAlgn="base" hangingPunct="1">
              <a:spcBef>
                <a:spcPct val="0"/>
              </a:spcBef>
              <a:spcAft>
                <a:spcPct val="0"/>
              </a:spcAft>
              <a:defRPr sz="2600" kern="1200" spc="-43">
                <a:solidFill>
                  <a:schemeClr val="tx1"/>
                </a:solidFill>
                <a:latin typeface="+mj-lt"/>
                <a:ea typeface="Open Sans Light" panose="020B0306030504020204" pitchFamily="34" charset="0"/>
                <a:cs typeface="Open Sans Light" panose="020B0306030504020204" pitchFamily="34" charset="0"/>
              </a:defRPr>
            </a:lvl1pPr>
            <a:lvl2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2pPr>
            <a:lvl3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3pPr>
            <a:lvl4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vl6pPr marL="38862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6pPr>
            <a:lvl7pPr marL="77724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7pPr>
            <a:lvl8pPr marL="116586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8pPr>
            <a:lvl9pPr marL="1554480" algn="l" defTabSz="1034971" rtl="0" eaLnBrk="1" fontAlgn="base" hangingPunct="1">
              <a:spcBef>
                <a:spcPct val="0"/>
              </a:spcBef>
              <a:spcAft>
                <a:spcPct val="0"/>
              </a:spcAft>
              <a:defRPr sz="238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9pPr>
          </a:lstStyle>
          <a:p>
            <a:pPr marL="0" marR="0" lvl="0" indent="0" algn="l" defTabSz="1034971" rtl="0" eaLnBrk="1" fontAlgn="base" latinLnBrk="0" hangingPunct="1">
              <a:lnSpc>
                <a:spcPct val="100000"/>
              </a:lnSpc>
              <a:spcBef>
                <a:spcPct val="0"/>
              </a:spcBef>
              <a:spcAft>
                <a:spcPct val="0"/>
              </a:spcAft>
              <a:buClrTx/>
              <a:buSzTx/>
              <a:buFontTx/>
              <a:buNone/>
              <a:tabLst/>
              <a:defRPr/>
            </a:pPr>
            <a:r>
              <a:rPr kumimoji="0" lang="en-US" sz="2400" b="1" i="0" u="none" strike="noStrike" kern="1200" cap="none" spc="-43" normalizeH="0" baseline="0" noProof="0">
                <a:ln>
                  <a:noFill/>
                </a:ln>
                <a:solidFill>
                  <a:srgbClr val="F3753F"/>
                </a:solidFill>
                <a:effectLst/>
                <a:uLnTx/>
                <a:uFillTx/>
                <a:latin typeface="Arial" panose="020B0604020202020204"/>
                <a:ea typeface="Open Sans Light" panose="020B0306030504020204" pitchFamily="34" charset="0"/>
                <a:cs typeface="Open Sans Light" panose="020B0306030504020204" pitchFamily="34" charset="0"/>
              </a:rPr>
              <a:t>How to Leverage Narrative Reporting?</a:t>
            </a:r>
          </a:p>
        </p:txBody>
      </p:sp>
      <p:grpSp>
        <p:nvGrpSpPr>
          <p:cNvPr id="8" name="Group 7">
            <a:extLst>
              <a:ext uri="{FF2B5EF4-FFF2-40B4-BE49-F238E27FC236}">
                <a16:creationId xmlns:a16="http://schemas.microsoft.com/office/drawing/2014/main" id="{3CA6E48D-5C0B-408B-B441-76ADA0A57D77}"/>
              </a:ext>
            </a:extLst>
          </p:cNvPr>
          <p:cNvGrpSpPr/>
          <p:nvPr/>
        </p:nvGrpSpPr>
        <p:grpSpPr>
          <a:xfrm>
            <a:off x="349289" y="1224232"/>
            <a:ext cx="3701955" cy="1865075"/>
            <a:chOff x="498684" y="4342482"/>
            <a:chExt cx="3208361" cy="1616398"/>
          </a:xfrm>
        </p:grpSpPr>
        <p:sp>
          <p:nvSpPr>
            <p:cNvPr id="9" name="TextBox 8">
              <a:extLst>
                <a:ext uri="{FF2B5EF4-FFF2-40B4-BE49-F238E27FC236}">
                  <a16:creationId xmlns:a16="http://schemas.microsoft.com/office/drawing/2014/main" id="{52D0EBA3-EA58-42E4-AD44-66A5CA9ACF96}"/>
                </a:ext>
              </a:extLst>
            </p:cNvPr>
            <p:cNvSpPr txBox="1"/>
            <p:nvPr/>
          </p:nvSpPr>
          <p:spPr>
            <a:xfrm>
              <a:off x="696982" y="4912093"/>
              <a:ext cx="2637198" cy="1046787"/>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Package enables ability to structure packages built with a combination of narrative and multiple data sources by using ‘</a:t>
              </a:r>
              <a:r>
                <a:rPr kumimoji="0" lang="en-US" sz="1038" b="0" i="0" u="none" strike="noStrike" kern="0" cap="none" spc="0" normalizeH="0" baseline="0" noProof="0" err="1">
                  <a:ln>
                    <a:noFill/>
                  </a:ln>
                  <a:solidFill>
                    <a:srgbClr val="313131"/>
                  </a:solidFill>
                  <a:effectLst/>
                  <a:uLnTx/>
                  <a:uFillTx/>
                  <a:latin typeface="Arial" panose="020B0604020202020204"/>
                  <a:ea typeface="+mn-ea"/>
                  <a:cs typeface="+mn-cs"/>
                </a:rPr>
                <a:t>Doclets</a:t>
              </a: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 for internal management reporting/external SEC package</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Uses variables to drive data refreshes so a singular template can automatically update and be used over multiple periods</a:t>
              </a:r>
            </a:p>
          </p:txBody>
        </p:sp>
        <p:sp>
          <p:nvSpPr>
            <p:cNvPr id="10" name="Rectangle 9">
              <a:extLst>
                <a:ext uri="{FF2B5EF4-FFF2-40B4-BE49-F238E27FC236}">
                  <a16:creationId xmlns:a16="http://schemas.microsoft.com/office/drawing/2014/main" id="{AF4803D4-3636-4934-A032-FBC0E71BC69F}"/>
                </a:ext>
              </a:extLst>
            </p:cNvPr>
            <p:cNvSpPr/>
            <p:nvPr/>
          </p:nvSpPr>
          <p:spPr bwMode="gray">
            <a:xfrm>
              <a:off x="963845" y="442841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Report Package</a:t>
              </a:r>
            </a:p>
          </p:txBody>
        </p:sp>
        <p:sp>
          <p:nvSpPr>
            <p:cNvPr id="11" name="Rectangle: Rounded Corners 10">
              <a:extLst>
                <a:ext uri="{FF2B5EF4-FFF2-40B4-BE49-F238E27FC236}">
                  <a16:creationId xmlns:a16="http://schemas.microsoft.com/office/drawing/2014/main" id="{1110F5A6-2A35-4699-AC43-447A49E60B5E}"/>
                </a:ext>
              </a:extLst>
            </p:cNvPr>
            <p:cNvSpPr/>
            <p:nvPr/>
          </p:nvSpPr>
          <p:spPr bwMode="gray">
            <a:xfrm>
              <a:off x="498684" y="4342482"/>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pic>
          <p:nvPicPr>
            <p:cNvPr id="12" name="Graphic 11" descr="Workflow">
              <a:extLst>
                <a:ext uri="{FF2B5EF4-FFF2-40B4-BE49-F238E27FC236}">
                  <a16:creationId xmlns:a16="http://schemas.microsoft.com/office/drawing/2014/main" id="{893D7A23-6364-4130-B86C-FE13BAD5A49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0650" y="4406007"/>
              <a:ext cx="342900" cy="342900"/>
            </a:xfrm>
            <a:prstGeom prst="rect">
              <a:avLst/>
            </a:prstGeom>
          </p:spPr>
        </p:pic>
      </p:grpSp>
      <p:grpSp>
        <p:nvGrpSpPr>
          <p:cNvPr id="13" name="Group 12">
            <a:extLst>
              <a:ext uri="{FF2B5EF4-FFF2-40B4-BE49-F238E27FC236}">
                <a16:creationId xmlns:a16="http://schemas.microsoft.com/office/drawing/2014/main" id="{3A026131-7B52-432B-89E3-0FBF824E126A}"/>
              </a:ext>
            </a:extLst>
          </p:cNvPr>
          <p:cNvGrpSpPr/>
          <p:nvPr/>
        </p:nvGrpSpPr>
        <p:grpSpPr>
          <a:xfrm>
            <a:off x="8071409" y="1224234"/>
            <a:ext cx="3726960" cy="1705582"/>
            <a:chOff x="8455447" y="4344969"/>
            <a:chExt cx="3230032" cy="1478171"/>
          </a:xfrm>
        </p:grpSpPr>
        <p:sp>
          <p:nvSpPr>
            <p:cNvPr id="14" name="Rectangle: Rounded Corners 13">
              <a:extLst>
                <a:ext uri="{FF2B5EF4-FFF2-40B4-BE49-F238E27FC236}">
                  <a16:creationId xmlns:a16="http://schemas.microsoft.com/office/drawing/2014/main" id="{CCED2154-840A-44D8-A3A7-724893FA2092}"/>
                </a:ext>
              </a:extLst>
            </p:cNvPr>
            <p:cNvSpPr/>
            <p:nvPr/>
          </p:nvSpPr>
          <p:spPr bwMode="gray">
            <a:xfrm>
              <a:off x="8455447" y="4344969"/>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grpSp>
          <p:nvGrpSpPr>
            <p:cNvPr id="15" name="Group 14">
              <a:extLst>
                <a:ext uri="{FF2B5EF4-FFF2-40B4-BE49-F238E27FC236}">
                  <a16:creationId xmlns:a16="http://schemas.microsoft.com/office/drawing/2014/main" id="{8163CC8A-ED64-4491-9C4F-C20ED5B72898}"/>
                </a:ext>
              </a:extLst>
            </p:cNvPr>
            <p:cNvGrpSpPr/>
            <p:nvPr/>
          </p:nvGrpSpPr>
          <p:grpSpPr>
            <a:xfrm>
              <a:off x="8548105" y="4413078"/>
              <a:ext cx="3137374" cy="1410062"/>
              <a:chOff x="8548105" y="4413078"/>
              <a:chExt cx="3137374" cy="1410062"/>
            </a:xfrm>
          </p:grpSpPr>
          <p:sp>
            <p:nvSpPr>
              <p:cNvPr id="16" name="TextBox 15">
                <a:extLst>
                  <a:ext uri="{FF2B5EF4-FFF2-40B4-BE49-F238E27FC236}">
                    <a16:creationId xmlns:a16="http://schemas.microsoft.com/office/drawing/2014/main" id="{033C6B79-CBD6-414E-A114-94648431A2CD}"/>
                  </a:ext>
                </a:extLst>
              </p:cNvPr>
              <p:cNvSpPr txBox="1"/>
              <p:nvPr/>
            </p:nvSpPr>
            <p:spPr>
              <a:xfrm>
                <a:off x="8698863" y="4914781"/>
                <a:ext cx="2970784" cy="908359"/>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Reporting packages, once complete, can be distributed to an audience automatically through email</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Reports can be internal, for board packages, management updates, or quarterly updates. Or they can be external, such as statutory, regulatory, filing, or annual reports. </a:t>
                </a:r>
              </a:p>
            </p:txBody>
          </p:sp>
          <p:sp>
            <p:nvSpPr>
              <p:cNvPr id="17" name="Rectangle 16">
                <a:extLst>
                  <a:ext uri="{FF2B5EF4-FFF2-40B4-BE49-F238E27FC236}">
                    <a16:creationId xmlns:a16="http://schemas.microsoft.com/office/drawing/2014/main" id="{7897EF05-AB1C-42EB-8340-3FC4CC12B2FE}"/>
                  </a:ext>
                </a:extLst>
              </p:cNvPr>
              <p:cNvSpPr/>
              <p:nvPr/>
            </p:nvSpPr>
            <p:spPr bwMode="gray">
              <a:xfrm>
                <a:off x="8942279" y="442224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Reporting</a:t>
                </a:r>
              </a:p>
            </p:txBody>
          </p:sp>
          <p:pic>
            <p:nvPicPr>
              <p:cNvPr id="18" name="Graphic 17" descr="Computer">
                <a:extLst>
                  <a:ext uri="{FF2B5EF4-FFF2-40B4-BE49-F238E27FC236}">
                    <a16:creationId xmlns:a16="http://schemas.microsoft.com/office/drawing/2014/main" id="{CF173FEC-DD2C-4702-8CAD-1CD5DF6D997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8105" y="4413078"/>
                <a:ext cx="342900" cy="342900"/>
              </a:xfrm>
              <a:prstGeom prst="rect">
                <a:avLst/>
              </a:prstGeom>
            </p:spPr>
          </p:pic>
        </p:grpSp>
      </p:grpSp>
      <p:grpSp>
        <p:nvGrpSpPr>
          <p:cNvPr id="19" name="Group 18">
            <a:extLst>
              <a:ext uri="{FF2B5EF4-FFF2-40B4-BE49-F238E27FC236}">
                <a16:creationId xmlns:a16="http://schemas.microsoft.com/office/drawing/2014/main" id="{9BC8B708-7149-4F0A-BD46-34AAF239ABCB}"/>
              </a:ext>
            </a:extLst>
          </p:cNvPr>
          <p:cNvGrpSpPr/>
          <p:nvPr/>
        </p:nvGrpSpPr>
        <p:grpSpPr>
          <a:xfrm>
            <a:off x="4211435" y="1224231"/>
            <a:ext cx="3702127" cy="1927796"/>
            <a:chOff x="4727452" y="4344969"/>
            <a:chExt cx="3208510" cy="1670757"/>
          </a:xfrm>
        </p:grpSpPr>
        <p:grpSp>
          <p:nvGrpSpPr>
            <p:cNvPr id="20" name="Group 19">
              <a:extLst>
                <a:ext uri="{FF2B5EF4-FFF2-40B4-BE49-F238E27FC236}">
                  <a16:creationId xmlns:a16="http://schemas.microsoft.com/office/drawing/2014/main" id="{DCCB9411-5BE2-4CB8-9918-F436C491C5E9}"/>
                </a:ext>
              </a:extLst>
            </p:cNvPr>
            <p:cNvGrpSpPr/>
            <p:nvPr/>
          </p:nvGrpSpPr>
          <p:grpSpPr>
            <a:xfrm>
              <a:off x="4727452" y="4344969"/>
              <a:ext cx="3208510" cy="1670757"/>
              <a:chOff x="4727452" y="4344969"/>
              <a:chExt cx="3208510" cy="1670757"/>
            </a:xfrm>
          </p:grpSpPr>
          <p:sp>
            <p:nvSpPr>
              <p:cNvPr id="26" name="TextBox 25">
                <a:extLst>
                  <a:ext uri="{FF2B5EF4-FFF2-40B4-BE49-F238E27FC236}">
                    <a16:creationId xmlns:a16="http://schemas.microsoft.com/office/drawing/2014/main" id="{B692F7BF-5218-46A1-934B-2A98B4729CA2}"/>
                  </a:ext>
                </a:extLst>
              </p:cNvPr>
              <p:cNvSpPr txBox="1"/>
              <p:nvPr/>
            </p:nvSpPr>
            <p:spPr>
              <a:xfrm>
                <a:off x="4900622" y="4891140"/>
                <a:ext cx="2970784" cy="1124586"/>
              </a:xfrm>
              <a:prstGeom prst="rect">
                <a:avLst/>
              </a:prstGeom>
              <a:noFill/>
            </p:spPr>
            <p:txBody>
              <a:bodyPr wrap="square" lIns="0" tIns="0" rIns="0" bIns="0" rtlCol="0">
                <a:spAutoFit/>
              </a:bodyPr>
              <a:lstStyle/>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Authors open and “check out” doclets (components of an overall reporting package) and update content</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Reviewers review content to completion – they can promote to the next phase or reject back to Author</a:t>
                </a:r>
              </a:p>
              <a:p>
                <a:pPr marL="219790" marR="0" lvl="0" indent="-219790" algn="l" defTabSz="914400" rtl="0" eaLnBrk="1" fontAlgn="auto" latinLnBrk="0" hangingPunct="1">
                  <a:lnSpc>
                    <a:spcPct val="100000"/>
                  </a:lnSpc>
                  <a:spcBef>
                    <a:spcPts val="692"/>
                  </a:spcBef>
                  <a:spcAft>
                    <a:spcPts val="0"/>
                  </a:spcAft>
                  <a:buClrTx/>
                  <a:buSzPct val="100000"/>
                  <a:buFont typeface="Arial"/>
                  <a:buChar char="•"/>
                  <a:tabLst/>
                  <a:defRPr/>
                </a:pPr>
                <a:r>
                  <a:rPr kumimoji="0" lang="en-US" sz="1038" b="0" i="0" u="none" strike="noStrike" kern="0" cap="none" spc="0" normalizeH="0" baseline="0" noProof="0">
                    <a:ln>
                      <a:noFill/>
                    </a:ln>
                    <a:solidFill>
                      <a:srgbClr val="313131"/>
                    </a:solidFill>
                    <a:effectLst/>
                    <a:uLnTx/>
                    <a:uFillTx/>
                    <a:latin typeface="Arial" panose="020B0604020202020204"/>
                    <a:ea typeface="+mn-ea"/>
                    <a:cs typeface="+mn-cs"/>
                  </a:rPr>
                  <a:t>Sign-off is the final phase in the workflow to confirm completion of the reporting package, performed through a digital signature </a:t>
                </a:r>
              </a:p>
            </p:txBody>
          </p:sp>
          <p:sp>
            <p:nvSpPr>
              <p:cNvPr id="27" name="Rectangle 26">
                <a:extLst>
                  <a:ext uri="{FF2B5EF4-FFF2-40B4-BE49-F238E27FC236}">
                    <a16:creationId xmlns:a16="http://schemas.microsoft.com/office/drawing/2014/main" id="{1DE44A8A-CDB1-4E50-BE7B-B63A254E9244}"/>
                  </a:ext>
                </a:extLst>
              </p:cNvPr>
              <p:cNvSpPr/>
              <p:nvPr/>
            </p:nvSpPr>
            <p:spPr bwMode="gray">
              <a:xfrm>
                <a:off x="5192762" y="4428418"/>
                <a:ext cx="2743200" cy="327560"/>
              </a:xfrm>
              <a:prstGeom prst="rect">
                <a:avLst/>
              </a:prstGeom>
              <a:solidFill>
                <a:srgbClr val="4AB5C4">
                  <a:lumMod val="50000"/>
                </a:srgbClr>
              </a:solidFill>
              <a:ln w="19050" algn="ctr">
                <a:noFill/>
                <a:miter lim="800000"/>
                <a:headEnd/>
                <a:tailEnd/>
              </a:ln>
              <a:effectLst/>
            </p:spPr>
            <p:txBody>
              <a:bodyPr wrap="square" lIns="96166" tIns="96166" rIns="96166" bIns="96166" rtlCol="0" anchor="ctr"/>
              <a:lstStyle/>
              <a:p>
                <a:pPr marL="0" marR="0" lvl="0" indent="0" algn="l" defTabSz="1318708" rtl="0" eaLnBrk="1" fontAlgn="auto" latinLnBrk="0" hangingPunct="1">
                  <a:lnSpc>
                    <a:spcPct val="106000"/>
                  </a:lnSpc>
                  <a:spcBef>
                    <a:spcPts val="0"/>
                  </a:spcBef>
                  <a:spcAft>
                    <a:spcPts val="0"/>
                  </a:spcAft>
                  <a:buClrTx/>
                  <a:buSzTx/>
                  <a:buFontTx/>
                  <a:buNone/>
                  <a:tabLst/>
                  <a:defRPr/>
                </a:pPr>
                <a:r>
                  <a:rPr kumimoji="0" lang="en-US" sz="1081" b="1" i="0" u="none" strike="noStrike" kern="0" cap="none" spc="0" normalizeH="0" baseline="0" noProof="0">
                    <a:ln>
                      <a:noFill/>
                    </a:ln>
                    <a:solidFill>
                      <a:prstClr val="white"/>
                    </a:solidFill>
                    <a:effectLst/>
                    <a:uLnTx/>
                    <a:uFillTx/>
                    <a:latin typeface="Arial" panose="020B0604020202020204"/>
                    <a:ea typeface="+mn-ea"/>
                    <a:cs typeface="+mn-cs"/>
                  </a:rPr>
                  <a:t>Workflow</a:t>
                </a:r>
              </a:p>
            </p:txBody>
          </p:sp>
          <p:sp>
            <p:nvSpPr>
              <p:cNvPr id="28" name="Rectangle: Rounded Corners 27">
                <a:extLst>
                  <a:ext uri="{FF2B5EF4-FFF2-40B4-BE49-F238E27FC236}">
                    <a16:creationId xmlns:a16="http://schemas.microsoft.com/office/drawing/2014/main" id="{E6951B1E-F057-42D6-A136-62060BBE5316}"/>
                  </a:ext>
                </a:extLst>
              </p:cNvPr>
              <p:cNvSpPr/>
              <p:nvPr/>
            </p:nvSpPr>
            <p:spPr bwMode="gray">
              <a:xfrm>
                <a:off x="4727452" y="4344969"/>
                <a:ext cx="486832" cy="486832"/>
              </a:xfrm>
              <a:prstGeom prst="roundRect">
                <a:avLst/>
              </a:prstGeom>
              <a:solidFill>
                <a:srgbClr val="4AB5C4"/>
              </a:solidFill>
              <a:ln w="19050" algn="ctr">
                <a:noFill/>
                <a:miter lim="800000"/>
                <a:headEnd/>
                <a:tailEnd/>
              </a:ln>
            </p:spPr>
            <p:txBody>
              <a:bodyPr wrap="square" lIns="102577" tIns="102577" rIns="102577" bIns="102577"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846" b="1" i="0" u="none" strike="noStrike" kern="0" cap="none" spc="0" normalizeH="0" baseline="0" noProof="0">
                  <a:ln>
                    <a:noFill/>
                  </a:ln>
                  <a:solidFill>
                    <a:prstClr val="white"/>
                  </a:solidFill>
                  <a:effectLst/>
                  <a:uLnTx/>
                  <a:uFillTx/>
                  <a:latin typeface="Arial" panose="020B0604020202020204"/>
                  <a:ea typeface="+mn-ea"/>
                  <a:cs typeface="+mn-cs"/>
                </a:endParaRPr>
              </a:p>
            </p:txBody>
          </p:sp>
        </p:grpSp>
        <p:grpSp>
          <p:nvGrpSpPr>
            <p:cNvPr id="21" name="Group 39">
              <a:extLst>
                <a:ext uri="{FF2B5EF4-FFF2-40B4-BE49-F238E27FC236}">
                  <a16:creationId xmlns:a16="http://schemas.microsoft.com/office/drawing/2014/main" id="{7F16F3D9-2EBC-4FEB-844C-046F86124651}"/>
                </a:ext>
              </a:extLst>
            </p:cNvPr>
            <p:cNvGrpSpPr>
              <a:grpSpLocks noChangeAspect="1"/>
            </p:cNvGrpSpPr>
            <p:nvPr/>
          </p:nvGrpSpPr>
          <p:grpSpPr bwMode="auto">
            <a:xfrm>
              <a:off x="4861191" y="4480131"/>
              <a:ext cx="239935" cy="234556"/>
              <a:chOff x="5021" y="496"/>
              <a:chExt cx="2364" cy="2311"/>
            </a:xfrm>
            <a:solidFill>
              <a:sysClr val="window" lastClr="FFFFFF"/>
            </a:solidFill>
          </p:grpSpPr>
          <p:sp>
            <p:nvSpPr>
              <p:cNvPr id="22" name="Freeform 41">
                <a:extLst>
                  <a:ext uri="{FF2B5EF4-FFF2-40B4-BE49-F238E27FC236}">
                    <a16:creationId xmlns:a16="http://schemas.microsoft.com/office/drawing/2014/main" id="{4DDA6FB4-2463-4612-95D5-1689CFED7ECA}"/>
                  </a:ext>
                </a:extLst>
              </p:cNvPr>
              <p:cNvSpPr>
                <a:spLocks/>
              </p:cNvSpPr>
              <p:nvPr/>
            </p:nvSpPr>
            <p:spPr bwMode="auto">
              <a:xfrm>
                <a:off x="5777" y="1889"/>
                <a:ext cx="1163" cy="918"/>
              </a:xfrm>
              <a:custGeom>
                <a:avLst/>
                <a:gdLst>
                  <a:gd name="T0" fmla="*/ 222 w 2325"/>
                  <a:gd name="T1" fmla="*/ 10 h 1836"/>
                  <a:gd name="T2" fmla="*/ 311 w 2325"/>
                  <a:gd name="T3" fmla="*/ 40 h 1836"/>
                  <a:gd name="T4" fmla="*/ 425 w 2325"/>
                  <a:gd name="T5" fmla="*/ 80 h 1836"/>
                  <a:gd name="T6" fmla="*/ 557 w 2325"/>
                  <a:gd name="T7" fmla="*/ 131 h 1836"/>
                  <a:gd name="T8" fmla="*/ 705 w 2325"/>
                  <a:gd name="T9" fmla="*/ 192 h 1836"/>
                  <a:gd name="T10" fmla="*/ 864 w 2325"/>
                  <a:gd name="T11" fmla="*/ 265 h 1836"/>
                  <a:gd name="T12" fmla="*/ 1032 w 2325"/>
                  <a:gd name="T13" fmla="*/ 349 h 1836"/>
                  <a:gd name="T14" fmla="*/ 1203 w 2325"/>
                  <a:gd name="T15" fmla="*/ 445 h 1836"/>
                  <a:gd name="T16" fmla="*/ 1329 w 2325"/>
                  <a:gd name="T17" fmla="*/ 522 h 1836"/>
                  <a:gd name="T18" fmla="*/ 1455 w 2325"/>
                  <a:gd name="T19" fmla="*/ 607 h 1836"/>
                  <a:gd name="T20" fmla="*/ 1585 w 2325"/>
                  <a:gd name="T21" fmla="*/ 700 h 1836"/>
                  <a:gd name="T22" fmla="*/ 1724 w 2325"/>
                  <a:gd name="T23" fmla="*/ 808 h 1836"/>
                  <a:gd name="T24" fmla="*/ 1876 w 2325"/>
                  <a:gd name="T25" fmla="*/ 933 h 1836"/>
                  <a:gd name="T26" fmla="*/ 2254 w 2325"/>
                  <a:gd name="T27" fmla="*/ 706 h 1836"/>
                  <a:gd name="T28" fmla="*/ 2285 w 2325"/>
                  <a:gd name="T29" fmla="*/ 686 h 1836"/>
                  <a:gd name="T30" fmla="*/ 2310 w 2325"/>
                  <a:gd name="T31" fmla="*/ 689 h 1836"/>
                  <a:gd name="T32" fmla="*/ 2322 w 2325"/>
                  <a:gd name="T33" fmla="*/ 715 h 1836"/>
                  <a:gd name="T34" fmla="*/ 2325 w 2325"/>
                  <a:gd name="T35" fmla="*/ 1734 h 1836"/>
                  <a:gd name="T36" fmla="*/ 2311 w 2325"/>
                  <a:gd name="T37" fmla="*/ 1786 h 1836"/>
                  <a:gd name="T38" fmla="*/ 2275 w 2325"/>
                  <a:gd name="T39" fmla="*/ 1822 h 1836"/>
                  <a:gd name="T40" fmla="*/ 2223 w 2325"/>
                  <a:gd name="T41" fmla="*/ 1836 h 1836"/>
                  <a:gd name="T42" fmla="*/ 1204 w 2325"/>
                  <a:gd name="T43" fmla="*/ 1835 h 1836"/>
                  <a:gd name="T44" fmla="*/ 1178 w 2325"/>
                  <a:gd name="T45" fmla="*/ 1820 h 1836"/>
                  <a:gd name="T46" fmla="*/ 1175 w 2325"/>
                  <a:gd name="T47" fmla="*/ 1796 h 1836"/>
                  <a:gd name="T48" fmla="*/ 1196 w 2325"/>
                  <a:gd name="T49" fmla="*/ 1764 h 1836"/>
                  <a:gd name="T50" fmla="*/ 1477 w 2325"/>
                  <a:gd name="T51" fmla="*/ 1418 h 1836"/>
                  <a:gd name="T52" fmla="*/ 1407 w 2325"/>
                  <a:gd name="T53" fmla="*/ 1332 h 1836"/>
                  <a:gd name="T54" fmla="*/ 1318 w 2325"/>
                  <a:gd name="T55" fmla="*/ 1230 h 1836"/>
                  <a:gd name="T56" fmla="*/ 1208 w 2325"/>
                  <a:gd name="T57" fmla="*/ 1117 h 1836"/>
                  <a:gd name="T58" fmla="*/ 1082 w 2325"/>
                  <a:gd name="T59" fmla="*/ 992 h 1836"/>
                  <a:gd name="T60" fmla="*/ 939 w 2325"/>
                  <a:gd name="T61" fmla="*/ 863 h 1836"/>
                  <a:gd name="T62" fmla="*/ 740 w 2325"/>
                  <a:gd name="T63" fmla="*/ 702 h 1836"/>
                  <a:gd name="T64" fmla="*/ 518 w 2325"/>
                  <a:gd name="T65" fmla="*/ 544 h 1836"/>
                  <a:gd name="T66" fmla="*/ 271 w 2325"/>
                  <a:gd name="T67" fmla="*/ 395 h 1836"/>
                  <a:gd name="T68" fmla="*/ 0 w 2325"/>
                  <a:gd name="T69" fmla="*/ 257 h 1836"/>
                  <a:gd name="T70" fmla="*/ 103 w 2325"/>
                  <a:gd name="T71" fmla="*/ 136 h 1836"/>
                  <a:gd name="T72" fmla="*/ 188 w 2325"/>
                  <a:gd name="T73" fmla="*/ 0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25" h="1836">
                    <a:moveTo>
                      <a:pt x="188" y="0"/>
                    </a:moveTo>
                    <a:lnTo>
                      <a:pt x="222" y="10"/>
                    </a:lnTo>
                    <a:lnTo>
                      <a:pt x="264" y="24"/>
                    </a:lnTo>
                    <a:lnTo>
                      <a:pt x="311" y="40"/>
                    </a:lnTo>
                    <a:lnTo>
                      <a:pt x="364" y="59"/>
                    </a:lnTo>
                    <a:lnTo>
                      <a:pt x="425" y="80"/>
                    </a:lnTo>
                    <a:lnTo>
                      <a:pt x="488" y="105"/>
                    </a:lnTo>
                    <a:lnTo>
                      <a:pt x="557" y="131"/>
                    </a:lnTo>
                    <a:lnTo>
                      <a:pt x="628" y="161"/>
                    </a:lnTo>
                    <a:lnTo>
                      <a:pt x="705" y="192"/>
                    </a:lnTo>
                    <a:lnTo>
                      <a:pt x="784" y="228"/>
                    </a:lnTo>
                    <a:lnTo>
                      <a:pt x="864" y="265"/>
                    </a:lnTo>
                    <a:lnTo>
                      <a:pt x="947" y="306"/>
                    </a:lnTo>
                    <a:lnTo>
                      <a:pt x="1032" y="349"/>
                    </a:lnTo>
                    <a:lnTo>
                      <a:pt x="1117" y="396"/>
                    </a:lnTo>
                    <a:lnTo>
                      <a:pt x="1203" y="445"/>
                    </a:lnTo>
                    <a:lnTo>
                      <a:pt x="1266" y="482"/>
                    </a:lnTo>
                    <a:lnTo>
                      <a:pt x="1329" y="522"/>
                    </a:lnTo>
                    <a:lnTo>
                      <a:pt x="1392" y="564"/>
                    </a:lnTo>
                    <a:lnTo>
                      <a:pt x="1455" y="607"/>
                    </a:lnTo>
                    <a:lnTo>
                      <a:pt x="1520" y="653"/>
                    </a:lnTo>
                    <a:lnTo>
                      <a:pt x="1585" y="700"/>
                    </a:lnTo>
                    <a:lnTo>
                      <a:pt x="1652" y="752"/>
                    </a:lnTo>
                    <a:lnTo>
                      <a:pt x="1724" y="808"/>
                    </a:lnTo>
                    <a:lnTo>
                      <a:pt x="1797" y="868"/>
                    </a:lnTo>
                    <a:lnTo>
                      <a:pt x="1876" y="933"/>
                    </a:lnTo>
                    <a:lnTo>
                      <a:pt x="1958" y="1002"/>
                    </a:lnTo>
                    <a:lnTo>
                      <a:pt x="2254" y="706"/>
                    </a:lnTo>
                    <a:lnTo>
                      <a:pt x="2269" y="693"/>
                    </a:lnTo>
                    <a:lnTo>
                      <a:pt x="2285" y="686"/>
                    </a:lnTo>
                    <a:lnTo>
                      <a:pt x="2298" y="685"/>
                    </a:lnTo>
                    <a:lnTo>
                      <a:pt x="2310" y="689"/>
                    </a:lnTo>
                    <a:lnTo>
                      <a:pt x="2318" y="699"/>
                    </a:lnTo>
                    <a:lnTo>
                      <a:pt x="2322" y="715"/>
                    </a:lnTo>
                    <a:lnTo>
                      <a:pt x="2325" y="736"/>
                    </a:lnTo>
                    <a:lnTo>
                      <a:pt x="2325" y="1734"/>
                    </a:lnTo>
                    <a:lnTo>
                      <a:pt x="2321" y="1761"/>
                    </a:lnTo>
                    <a:lnTo>
                      <a:pt x="2311" y="1786"/>
                    </a:lnTo>
                    <a:lnTo>
                      <a:pt x="2295" y="1806"/>
                    </a:lnTo>
                    <a:lnTo>
                      <a:pt x="2275" y="1822"/>
                    </a:lnTo>
                    <a:lnTo>
                      <a:pt x="2251" y="1832"/>
                    </a:lnTo>
                    <a:lnTo>
                      <a:pt x="2223" y="1836"/>
                    </a:lnTo>
                    <a:lnTo>
                      <a:pt x="1226" y="1836"/>
                    </a:lnTo>
                    <a:lnTo>
                      <a:pt x="1204" y="1835"/>
                    </a:lnTo>
                    <a:lnTo>
                      <a:pt x="1188" y="1829"/>
                    </a:lnTo>
                    <a:lnTo>
                      <a:pt x="1178" y="1820"/>
                    </a:lnTo>
                    <a:lnTo>
                      <a:pt x="1174" y="1809"/>
                    </a:lnTo>
                    <a:lnTo>
                      <a:pt x="1175" y="1796"/>
                    </a:lnTo>
                    <a:lnTo>
                      <a:pt x="1183" y="1780"/>
                    </a:lnTo>
                    <a:lnTo>
                      <a:pt x="1196" y="1764"/>
                    </a:lnTo>
                    <a:lnTo>
                      <a:pt x="1506" y="1454"/>
                    </a:lnTo>
                    <a:lnTo>
                      <a:pt x="1477" y="1418"/>
                    </a:lnTo>
                    <a:lnTo>
                      <a:pt x="1444" y="1378"/>
                    </a:lnTo>
                    <a:lnTo>
                      <a:pt x="1407" y="1332"/>
                    </a:lnTo>
                    <a:lnTo>
                      <a:pt x="1363" y="1283"/>
                    </a:lnTo>
                    <a:lnTo>
                      <a:pt x="1318" y="1230"/>
                    </a:lnTo>
                    <a:lnTo>
                      <a:pt x="1266" y="1174"/>
                    </a:lnTo>
                    <a:lnTo>
                      <a:pt x="1208" y="1117"/>
                    </a:lnTo>
                    <a:lnTo>
                      <a:pt x="1148" y="1055"/>
                    </a:lnTo>
                    <a:lnTo>
                      <a:pt x="1082" y="992"/>
                    </a:lnTo>
                    <a:lnTo>
                      <a:pt x="1013" y="929"/>
                    </a:lnTo>
                    <a:lnTo>
                      <a:pt x="939" y="863"/>
                    </a:lnTo>
                    <a:lnTo>
                      <a:pt x="842" y="782"/>
                    </a:lnTo>
                    <a:lnTo>
                      <a:pt x="740" y="702"/>
                    </a:lnTo>
                    <a:lnTo>
                      <a:pt x="633" y="623"/>
                    </a:lnTo>
                    <a:lnTo>
                      <a:pt x="518" y="544"/>
                    </a:lnTo>
                    <a:lnTo>
                      <a:pt x="397" y="468"/>
                    </a:lnTo>
                    <a:lnTo>
                      <a:pt x="271" y="395"/>
                    </a:lnTo>
                    <a:lnTo>
                      <a:pt x="139" y="323"/>
                    </a:lnTo>
                    <a:lnTo>
                      <a:pt x="0" y="257"/>
                    </a:lnTo>
                    <a:lnTo>
                      <a:pt x="54" y="198"/>
                    </a:lnTo>
                    <a:lnTo>
                      <a:pt x="103" y="136"/>
                    </a:lnTo>
                    <a:lnTo>
                      <a:pt x="148" y="70"/>
                    </a:lnTo>
                    <a:lnTo>
                      <a:pt x="188"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3" name="Freeform 42">
                <a:extLst>
                  <a:ext uri="{FF2B5EF4-FFF2-40B4-BE49-F238E27FC236}">
                    <a16:creationId xmlns:a16="http://schemas.microsoft.com/office/drawing/2014/main" id="{4EE1071B-8F00-4746-989D-487F2A86E113}"/>
                  </a:ext>
                </a:extLst>
              </p:cNvPr>
              <p:cNvSpPr>
                <a:spLocks/>
              </p:cNvSpPr>
              <p:nvPr/>
            </p:nvSpPr>
            <p:spPr bwMode="auto">
              <a:xfrm>
                <a:off x="5777" y="496"/>
                <a:ext cx="1163" cy="918"/>
              </a:xfrm>
              <a:custGeom>
                <a:avLst/>
                <a:gdLst>
                  <a:gd name="T0" fmla="*/ 2223 w 2325"/>
                  <a:gd name="T1" fmla="*/ 0 h 1836"/>
                  <a:gd name="T2" fmla="*/ 2275 w 2325"/>
                  <a:gd name="T3" fmla="*/ 13 h 1836"/>
                  <a:gd name="T4" fmla="*/ 2311 w 2325"/>
                  <a:gd name="T5" fmla="*/ 50 h 1836"/>
                  <a:gd name="T6" fmla="*/ 2325 w 2325"/>
                  <a:gd name="T7" fmla="*/ 100 h 1836"/>
                  <a:gd name="T8" fmla="*/ 2322 w 2325"/>
                  <a:gd name="T9" fmla="*/ 1120 h 1836"/>
                  <a:gd name="T10" fmla="*/ 2310 w 2325"/>
                  <a:gd name="T11" fmla="*/ 1147 h 1836"/>
                  <a:gd name="T12" fmla="*/ 2285 w 2325"/>
                  <a:gd name="T13" fmla="*/ 1150 h 1836"/>
                  <a:gd name="T14" fmla="*/ 2254 w 2325"/>
                  <a:gd name="T15" fmla="*/ 1128 h 1836"/>
                  <a:gd name="T16" fmla="*/ 1876 w 2325"/>
                  <a:gd name="T17" fmla="*/ 903 h 1836"/>
                  <a:gd name="T18" fmla="*/ 1724 w 2325"/>
                  <a:gd name="T19" fmla="*/ 1028 h 1836"/>
                  <a:gd name="T20" fmla="*/ 1585 w 2325"/>
                  <a:gd name="T21" fmla="*/ 1134 h 1836"/>
                  <a:gd name="T22" fmla="*/ 1455 w 2325"/>
                  <a:gd name="T23" fmla="*/ 1229 h 1836"/>
                  <a:gd name="T24" fmla="*/ 1329 w 2325"/>
                  <a:gd name="T25" fmla="*/ 1313 h 1836"/>
                  <a:gd name="T26" fmla="*/ 1203 w 2325"/>
                  <a:gd name="T27" fmla="*/ 1391 h 1836"/>
                  <a:gd name="T28" fmla="*/ 1032 w 2325"/>
                  <a:gd name="T29" fmla="*/ 1486 h 1836"/>
                  <a:gd name="T30" fmla="*/ 864 w 2325"/>
                  <a:gd name="T31" fmla="*/ 1570 h 1836"/>
                  <a:gd name="T32" fmla="*/ 705 w 2325"/>
                  <a:gd name="T33" fmla="*/ 1642 h 1836"/>
                  <a:gd name="T34" fmla="*/ 557 w 2325"/>
                  <a:gd name="T35" fmla="*/ 1704 h 1836"/>
                  <a:gd name="T36" fmla="*/ 425 w 2325"/>
                  <a:gd name="T37" fmla="*/ 1756 h 1836"/>
                  <a:gd name="T38" fmla="*/ 311 w 2325"/>
                  <a:gd name="T39" fmla="*/ 1796 h 1836"/>
                  <a:gd name="T40" fmla="*/ 222 w 2325"/>
                  <a:gd name="T41" fmla="*/ 1824 h 1836"/>
                  <a:gd name="T42" fmla="*/ 148 w 2325"/>
                  <a:gd name="T43" fmla="*/ 1766 h 1836"/>
                  <a:gd name="T44" fmla="*/ 54 w 2325"/>
                  <a:gd name="T45" fmla="*/ 1636 h 1836"/>
                  <a:gd name="T46" fmla="*/ 139 w 2325"/>
                  <a:gd name="T47" fmla="*/ 1512 h 1836"/>
                  <a:gd name="T48" fmla="*/ 397 w 2325"/>
                  <a:gd name="T49" fmla="*/ 1368 h 1836"/>
                  <a:gd name="T50" fmla="*/ 633 w 2325"/>
                  <a:gd name="T51" fmla="*/ 1213 h 1836"/>
                  <a:gd name="T52" fmla="*/ 842 w 2325"/>
                  <a:gd name="T53" fmla="*/ 1054 h 1836"/>
                  <a:gd name="T54" fmla="*/ 1013 w 2325"/>
                  <a:gd name="T55" fmla="*/ 907 h 1836"/>
                  <a:gd name="T56" fmla="*/ 1148 w 2325"/>
                  <a:gd name="T57" fmla="*/ 781 h 1836"/>
                  <a:gd name="T58" fmla="*/ 1266 w 2325"/>
                  <a:gd name="T59" fmla="*/ 660 h 1836"/>
                  <a:gd name="T60" fmla="*/ 1363 w 2325"/>
                  <a:gd name="T61" fmla="*/ 553 h 1836"/>
                  <a:gd name="T62" fmla="*/ 1444 w 2325"/>
                  <a:gd name="T63" fmla="*/ 458 h 1836"/>
                  <a:gd name="T64" fmla="*/ 1506 w 2325"/>
                  <a:gd name="T65" fmla="*/ 382 h 1836"/>
                  <a:gd name="T66" fmla="*/ 1183 w 2325"/>
                  <a:gd name="T67" fmla="*/ 54 h 1836"/>
                  <a:gd name="T68" fmla="*/ 1174 w 2325"/>
                  <a:gd name="T69" fmla="*/ 27 h 1836"/>
                  <a:gd name="T70" fmla="*/ 1188 w 2325"/>
                  <a:gd name="T71" fmla="*/ 7 h 1836"/>
                  <a:gd name="T72" fmla="*/ 1226 w 2325"/>
                  <a:gd name="T73" fmla="*/ 0 h 18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25" h="1836">
                    <a:moveTo>
                      <a:pt x="1226" y="0"/>
                    </a:moveTo>
                    <a:lnTo>
                      <a:pt x="2223" y="0"/>
                    </a:lnTo>
                    <a:lnTo>
                      <a:pt x="2251" y="3"/>
                    </a:lnTo>
                    <a:lnTo>
                      <a:pt x="2275" y="13"/>
                    </a:lnTo>
                    <a:lnTo>
                      <a:pt x="2295" y="30"/>
                    </a:lnTo>
                    <a:lnTo>
                      <a:pt x="2311" y="50"/>
                    </a:lnTo>
                    <a:lnTo>
                      <a:pt x="2321" y="75"/>
                    </a:lnTo>
                    <a:lnTo>
                      <a:pt x="2325" y="100"/>
                    </a:lnTo>
                    <a:lnTo>
                      <a:pt x="2325" y="1100"/>
                    </a:lnTo>
                    <a:lnTo>
                      <a:pt x="2322" y="1120"/>
                    </a:lnTo>
                    <a:lnTo>
                      <a:pt x="2318" y="1137"/>
                    </a:lnTo>
                    <a:lnTo>
                      <a:pt x="2310" y="1147"/>
                    </a:lnTo>
                    <a:lnTo>
                      <a:pt x="2298" y="1151"/>
                    </a:lnTo>
                    <a:lnTo>
                      <a:pt x="2285" y="1150"/>
                    </a:lnTo>
                    <a:lnTo>
                      <a:pt x="2269" y="1143"/>
                    </a:lnTo>
                    <a:lnTo>
                      <a:pt x="2254" y="1128"/>
                    </a:lnTo>
                    <a:lnTo>
                      <a:pt x="1958" y="834"/>
                    </a:lnTo>
                    <a:lnTo>
                      <a:pt x="1876" y="903"/>
                    </a:lnTo>
                    <a:lnTo>
                      <a:pt x="1797" y="967"/>
                    </a:lnTo>
                    <a:lnTo>
                      <a:pt x="1724" y="1028"/>
                    </a:lnTo>
                    <a:lnTo>
                      <a:pt x="1652" y="1082"/>
                    </a:lnTo>
                    <a:lnTo>
                      <a:pt x="1585" y="1134"/>
                    </a:lnTo>
                    <a:lnTo>
                      <a:pt x="1520" y="1183"/>
                    </a:lnTo>
                    <a:lnTo>
                      <a:pt x="1455" y="1229"/>
                    </a:lnTo>
                    <a:lnTo>
                      <a:pt x="1392" y="1272"/>
                    </a:lnTo>
                    <a:lnTo>
                      <a:pt x="1329" y="1313"/>
                    </a:lnTo>
                    <a:lnTo>
                      <a:pt x="1266" y="1352"/>
                    </a:lnTo>
                    <a:lnTo>
                      <a:pt x="1203" y="1391"/>
                    </a:lnTo>
                    <a:lnTo>
                      <a:pt x="1117" y="1440"/>
                    </a:lnTo>
                    <a:lnTo>
                      <a:pt x="1032" y="1486"/>
                    </a:lnTo>
                    <a:lnTo>
                      <a:pt x="947" y="1529"/>
                    </a:lnTo>
                    <a:lnTo>
                      <a:pt x="864" y="1570"/>
                    </a:lnTo>
                    <a:lnTo>
                      <a:pt x="784" y="1608"/>
                    </a:lnTo>
                    <a:lnTo>
                      <a:pt x="705" y="1642"/>
                    </a:lnTo>
                    <a:lnTo>
                      <a:pt x="628" y="1675"/>
                    </a:lnTo>
                    <a:lnTo>
                      <a:pt x="557" y="1704"/>
                    </a:lnTo>
                    <a:lnTo>
                      <a:pt x="488" y="1731"/>
                    </a:lnTo>
                    <a:lnTo>
                      <a:pt x="425" y="1756"/>
                    </a:lnTo>
                    <a:lnTo>
                      <a:pt x="364" y="1777"/>
                    </a:lnTo>
                    <a:lnTo>
                      <a:pt x="311" y="1796"/>
                    </a:lnTo>
                    <a:lnTo>
                      <a:pt x="264" y="1812"/>
                    </a:lnTo>
                    <a:lnTo>
                      <a:pt x="222" y="1824"/>
                    </a:lnTo>
                    <a:lnTo>
                      <a:pt x="188" y="1836"/>
                    </a:lnTo>
                    <a:lnTo>
                      <a:pt x="148" y="1766"/>
                    </a:lnTo>
                    <a:lnTo>
                      <a:pt x="103" y="1700"/>
                    </a:lnTo>
                    <a:lnTo>
                      <a:pt x="54" y="1636"/>
                    </a:lnTo>
                    <a:lnTo>
                      <a:pt x="0" y="1579"/>
                    </a:lnTo>
                    <a:lnTo>
                      <a:pt x="139" y="1512"/>
                    </a:lnTo>
                    <a:lnTo>
                      <a:pt x="271" y="1441"/>
                    </a:lnTo>
                    <a:lnTo>
                      <a:pt x="397" y="1368"/>
                    </a:lnTo>
                    <a:lnTo>
                      <a:pt x="518" y="1290"/>
                    </a:lnTo>
                    <a:lnTo>
                      <a:pt x="633" y="1213"/>
                    </a:lnTo>
                    <a:lnTo>
                      <a:pt x="740" y="1133"/>
                    </a:lnTo>
                    <a:lnTo>
                      <a:pt x="842" y="1054"/>
                    </a:lnTo>
                    <a:lnTo>
                      <a:pt x="939" y="973"/>
                    </a:lnTo>
                    <a:lnTo>
                      <a:pt x="1013" y="907"/>
                    </a:lnTo>
                    <a:lnTo>
                      <a:pt x="1082" y="843"/>
                    </a:lnTo>
                    <a:lnTo>
                      <a:pt x="1148" y="781"/>
                    </a:lnTo>
                    <a:lnTo>
                      <a:pt x="1208" y="719"/>
                    </a:lnTo>
                    <a:lnTo>
                      <a:pt x="1266" y="660"/>
                    </a:lnTo>
                    <a:lnTo>
                      <a:pt x="1318" y="604"/>
                    </a:lnTo>
                    <a:lnTo>
                      <a:pt x="1363" y="553"/>
                    </a:lnTo>
                    <a:lnTo>
                      <a:pt x="1407" y="502"/>
                    </a:lnTo>
                    <a:lnTo>
                      <a:pt x="1444" y="458"/>
                    </a:lnTo>
                    <a:lnTo>
                      <a:pt x="1477" y="418"/>
                    </a:lnTo>
                    <a:lnTo>
                      <a:pt x="1506" y="382"/>
                    </a:lnTo>
                    <a:lnTo>
                      <a:pt x="1196" y="72"/>
                    </a:lnTo>
                    <a:lnTo>
                      <a:pt x="1183" y="54"/>
                    </a:lnTo>
                    <a:lnTo>
                      <a:pt x="1175" y="40"/>
                    </a:lnTo>
                    <a:lnTo>
                      <a:pt x="1174" y="27"/>
                    </a:lnTo>
                    <a:lnTo>
                      <a:pt x="1178" y="16"/>
                    </a:lnTo>
                    <a:lnTo>
                      <a:pt x="1188" y="7"/>
                    </a:lnTo>
                    <a:lnTo>
                      <a:pt x="1204" y="1"/>
                    </a:lnTo>
                    <a:lnTo>
                      <a:pt x="1226"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4" name="Freeform 43">
                <a:extLst>
                  <a:ext uri="{FF2B5EF4-FFF2-40B4-BE49-F238E27FC236}">
                    <a16:creationId xmlns:a16="http://schemas.microsoft.com/office/drawing/2014/main" id="{AC599CDA-2C12-4B23-8BC3-760BC341D0A6}"/>
                  </a:ext>
                </a:extLst>
              </p:cNvPr>
              <p:cNvSpPr>
                <a:spLocks/>
              </p:cNvSpPr>
              <p:nvPr/>
            </p:nvSpPr>
            <p:spPr bwMode="auto">
              <a:xfrm>
                <a:off x="5021" y="1263"/>
                <a:ext cx="777" cy="777"/>
              </a:xfrm>
              <a:custGeom>
                <a:avLst/>
                <a:gdLst>
                  <a:gd name="T0" fmla="*/ 777 w 1555"/>
                  <a:gd name="T1" fmla="*/ 0 h 1555"/>
                  <a:gd name="T2" fmla="*/ 861 w 1555"/>
                  <a:gd name="T3" fmla="*/ 4 h 1555"/>
                  <a:gd name="T4" fmla="*/ 945 w 1555"/>
                  <a:gd name="T5" fmla="*/ 17 h 1555"/>
                  <a:gd name="T6" fmla="*/ 1024 w 1555"/>
                  <a:gd name="T7" fmla="*/ 40 h 1555"/>
                  <a:gd name="T8" fmla="*/ 1098 w 1555"/>
                  <a:gd name="T9" fmla="*/ 69 h 1555"/>
                  <a:gd name="T10" fmla="*/ 1170 w 1555"/>
                  <a:gd name="T11" fmla="*/ 106 h 1555"/>
                  <a:gd name="T12" fmla="*/ 1236 w 1555"/>
                  <a:gd name="T13" fmla="*/ 149 h 1555"/>
                  <a:gd name="T14" fmla="*/ 1298 w 1555"/>
                  <a:gd name="T15" fmla="*/ 200 h 1555"/>
                  <a:gd name="T16" fmla="*/ 1354 w 1555"/>
                  <a:gd name="T17" fmla="*/ 257 h 1555"/>
                  <a:gd name="T18" fmla="*/ 1404 w 1555"/>
                  <a:gd name="T19" fmla="*/ 319 h 1555"/>
                  <a:gd name="T20" fmla="*/ 1449 w 1555"/>
                  <a:gd name="T21" fmla="*/ 385 h 1555"/>
                  <a:gd name="T22" fmla="*/ 1486 w 1555"/>
                  <a:gd name="T23" fmla="*/ 457 h 1555"/>
                  <a:gd name="T24" fmla="*/ 1515 w 1555"/>
                  <a:gd name="T25" fmla="*/ 531 h 1555"/>
                  <a:gd name="T26" fmla="*/ 1536 w 1555"/>
                  <a:gd name="T27" fmla="*/ 610 h 1555"/>
                  <a:gd name="T28" fmla="*/ 1550 w 1555"/>
                  <a:gd name="T29" fmla="*/ 692 h 1555"/>
                  <a:gd name="T30" fmla="*/ 1555 w 1555"/>
                  <a:gd name="T31" fmla="*/ 777 h 1555"/>
                  <a:gd name="T32" fmla="*/ 1550 w 1555"/>
                  <a:gd name="T33" fmla="*/ 861 h 1555"/>
                  <a:gd name="T34" fmla="*/ 1536 w 1555"/>
                  <a:gd name="T35" fmla="*/ 945 h 1555"/>
                  <a:gd name="T36" fmla="*/ 1515 w 1555"/>
                  <a:gd name="T37" fmla="*/ 1024 h 1555"/>
                  <a:gd name="T38" fmla="*/ 1486 w 1555"/>
                  <a:gd name="T39" fmla="*/ 1098 h 1555"/>
                  <a:gd name="T40" fmla="*/ 1449 w 1555"/>
                  <a:gd name="T41" fmla="*/ 1170 h 1555"/>
                  <a:gd name="T42" fmla="*/ 1404 w 1555"/>
                  <a:gd name="T43" fmla="*/ 1236 h 1555"/>
                  <a:gd name="T44" fmla="*/ 1354 w 1555"/>
                  <a:gd name="T45" fmla="*/ 1298 h 1555"/>
                  <a:gd name="T46" fmla="*/ 1298 w 1555"/>
                  <a:gd name="T47" fmla="*/ 1354 h 1555"/>
                  <a:gd name="T48" fmla="*/ 1236 w 1555"/>
                  <a:gd name="T49" fmla="*/ 1404 h 1555"/>
                  <a:gd name="T50" fmla="*/ 1170 w 1555"/>
                  <a:gd name="T51" fmla="*/ 1449 h 1555"/>
                  <a:gd name="T52" fmla="*/ 1098 w 1555"/>
                  <a:gd name="T53" fmla="*/ 1486 h 1555"/>
                  <a:gd name="T54" fmla="*/ 1024 w 1555"/>
                  <a:gd name="T55" fmla="*/ 1515 h 1555"/>
                  <a:gd name="T56" fmla="*/ 945 w 1555"/>
                  <a:gd name="T57" fmla="*/ 1536 h 1555"/>
                  <a:gd name="T58" fmla="*/ 861 w 1555"/>
                  <a:gd name="T59" fmla="*/ 1550 h 1555"/>
                  <a:gd name="T60" fmla="*/ 777 w 1555"/>
                  <a:gd name="T61" fmla="*/ 1555 h 1555"/>
                  <a:gd name="T62" fmla="*/ 692 w 1555"/>
                  <a:gd name="T63" fmla="*/ 1550 h 1555"/>
                  <a:gd name="T64" fmla="*/ 610 w 1555"/>
                  <a:gd name="T65" fmla="*/ 1536 h 1555"/>
                  <a:gd name="T66" fmla="*/ 531 w 1555"/>
                  <a:gd name="T67" fmla="*/ 1515 h 1555"/>
                  <a:gd name="T68" fmla="*/ 457 w 1555"/>
                  <a:gd name="T69" fmla="*/ 1486 h 1555"/>
                  <a:gd name="T70" fmla="*/ 385 w 1555"/>
                  <a:gd name="T71" fmla="*/ 1449 h 1555"/>
                  <a:gd name="T72" fmla="*/ 319 w 1555"/>
                  <a:gd name="T73" fmla="*/ 1404 h 1555"/>
                  <a:gd name="T74" fmla="*/ 257 w 1555"/>
                  <a:gd name="T75" fmla="*/ 1354 h 1555"/>
                  <a:gd name="T76" fmla="*/ 200 w 1555"/>
                  <a:gd name="T77" fmla="*/ 1298 h 1555"/>
                  <a:gd name="T78" fmla="*/ 149 w 1555"/>
                  <a:gd name="T79" fmla="*/ 1236 h 1555"/>
                  <a:gd name="T80" fmla="*/ 106 w 1555"/>
                  <a:gd name="T81" fmla="*/ 1170 h 1555"/>
                  <a:gd name="T82" fmla="*/ 69 w 1555"/>
                  <a:gd name="T83" fmla="*/ 1098 h 1555"/>
                  <a:gd name="T84" fmla="*/ 40 w 1555"/>
                  <a:gd name="T85" fmla="*/ 1024 h 1555"/>
                  <a:gd name="T86" fmla="*/ 17 w 1555"/>
                  <a:gd name="T87" fmla="*/ 945 h 1555"/>
                  <a:gd name="T88" fmla="*/ 4 w 1555"/>
                  <a:gd name="T89" fmla="*/ 861 h 1555"/>
                  <a:gd name="T90" fmla="*/ 0 w 1555"/>
                  <a:gd name="T91" fmla="*/ 777 h 1555"/>
                  <a:gd name="T92" fmla="*/ 4 w 1555"/>
                  <a:gd name="T93" fmla="*/ 692 h 1555"/>
                  <a:gd name="T94" fmla="*/ 17 w 1555"/>
                  <a:gd name="T95" fmla="*/ 610 h 1555"/>
                  <a:gd name="T96" fmla="*/ 40 w 1555"/>
                  <a:gd name="T97" fmla="*/ 531 h 1555"/>
                  <a:gd name="T98" fmla="*/ 69 w 1555"/>
                  <a:gd name="T99" fmla="*/ 457 h 1555"/>
                  <a:gd name="T100" fmla="*/ 106 w 1555"/>
                  <a:gd name="T101" fmla="*/ 385 h 1555"/>
                  <a:gd name="T102" fmla="*/ 149 w 1555"/>
                  <a:gd name="T103" fmla="*/ 319 h 1555"/>
                  <a:gd name="T104" fmla="*/ 200 w 1555"/>
                  <a:gd name="T105" fmla="*/ 257 h 1555"/>
                  <a:gd name="T106" fmla="*/ 257 w 1555"/>
                  <a:gd name="T107" fmla="*/ 200 h 1555"/>
                  <a:gd name="T108" fmla="*/ 319 w 1555"/>
                  <a:gd name="T109" fmla="*/ 149 h 1555"/>
                  <a:gd name="T110" fmla="*/ 385 w 1555"/>
                  <a:gd name="T111" fmla="*/ 106 h 1555"/>
                  <a:gd name="T112" fmla="*/ 457 w 1555"/>
                  <a:gd name="T113" fmla="*/ 69 h 1555"/>
                  <a:gd name="T114" fmla="*/ 531 w 1555"/>
                  <a:gd name="T115" fmla="*/ 40 h 1555"/>
                  <a:gd name="T116" fmla="*/ 610 w 1555"/>
                  <a:gd name="T117" fmla="*/ 17 h 1555"/>
                  <a:gd name="T118" fmla="*/ 692 w 1555"/>
                  <a:gd name="T119" fmla="*/ 4 h 1555"/>
                  <a:gd name="T120" fmla="*/ 777 w 1555"/>
                  <a:gd name="T121" fmla="*/ 0 h 1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55" h="1555">
                    <a:moveTo>
                      <a:pt x="777" y="0"/>
                    </a:moveTo>
                    <a:lnTo>
                      <a:pt x="861" y="4"/>
                    </a:lnTo>
                    <a:lnTo>
                      <a:pt x="945" y="17"/>
                    </a:lnTo>
                    <a:lnTo>
                      <a:pt x="1024" y="40"/>
                    </a:lnTo>
                    <a:lnTo>
                      <a:pt x="1098" y="69"/>
                    </a:lnTo>
                    <a:lnTo>
                      <a:pt x="1170" y="106"/>
                    </a:lnTo>
                    <a:lnTo>
                      <a:pt x="1236" y="149"/>
                    </a:lnTo>
                    <a:lnTo>
                      <a:pt x="1298" y="200"/>
                    </a:lnTo>
                    <a:lnTo>
                      <a:pt x="1354" y="257"/>
                    </a:lnTo>
                    <a:lnTo>
                      <a:pt x="1404" y="319"/>
                    </a:lnTo>
                    <a:lnTo>
                      <a:pt x="1449" y="385"/>
                    </a:lnTo>
                    <a:lnTo>
                      <a:pt x="1486" y="457"/>
                    </a:lnTo>
                    <a:lnTo>
                      <a:pt x="1515" y="531"/>
                    </a:lnTo>
                    <a:lnTo>
                      <a:pt x="1536" y="610"/>
                    </a:lnTo>
                    <a:lnTo>
                      <a:pt x="1550" y="692"/>
                    </a:lnTo>
                    <a:lnTo>
                      <a:pt x="1555" y="777"/>
                    </a:lnTo>
                    <a:lnTo>
                      <a:pt x="1550" y="861"/>
                    </a:lnTo>
                    <a:lnTo>
                      <a:pt x="1536" y="945"/>
                    </a:lnTo>
                    <a:lnTo>
                      <a:pt x="1515" y="1024"/>
                    </a:lnTo>
                    <a:lnTo>
                      <a:pt x="1486" y="1098"/>
                    </a:lnTo>
                    <a:lnTo>
                      <a:pt x="1449" y="1170"/>
                    </a:lnTo>
                    <a:lnTo>
                      <a:pt x="1404" y="1236"/>
                    </a:lnTo>
                    <a:lnTo>
                      <a:pt x="1354" y="1298"/>
                    </a:lnTo>
                    <a:lnTo>
                      <a:pt x="1298" y="1354"/>
                    </a:lnTo>
                    <a:lnTo>
                      <a:pt x="1236" y="1404"/>
                    </a:lnTo>
                    <a:lnTo>
                      <a:pt x="1170" y="1449"/>
                    </a:lnTo>
                    <a:lnTo>
                      <a:pt x="1098" y="1486"/>
                    </a:lnTo>
                    <a:lnTo>
                      <a:pt x="1024" y="1515"/>
                    </a:lnTo>
                    <a:lnTo>
                      <a:pt x="945" y="1536"/>
                    </a:lnTo>
                    <a:lnTo>
                      <a:pt x="861" y="1550"/>
                    </a:lnTo>
                    <a:lnTo>
                      <a:pt x="777" y="1555"/>
                    </a:lnTo>
                    <a:lnTo>
                      <a:pt x="692" y="1550"/>
                    </a:lnTo>
                    <a:lnTo>
                      <a:pt x="610" y="1536"/>
                    </a:lnTo>
                    <a:lnTo>
                      <a:pt x="531" y="1515"/>
                    </a:lnTo>
                    <a:lnTo>
                      <a:pt x="457" y="1486"/>
                    </a:lnTo>
                    <a:lnTo>
                      <a:pt x="385" y="1449"/>
                    </a:lnTo>
                    <a:lnTo>
                      <a:pt x="319" y="1404"/>
                    </a:lnTo>
                    <a:lnTo>
                      <a:pt x="257" y="1354"/>
                    </a:lnTo>
                    <a:lnTo>
                      <a:pt x="200" y="1298"/>
                    </a:lnTo>
                    <a:lnTo>
                      <a:pt x="149" y="1236"/>
                    </a:lnTo>
                    <a:lnTo>
                      <a:pt x="106" y="1170"/>
                    </a:lnTo>
                    <a:lnTo>
                      <a:pt x="69" y="1098"/>
                    </a:lnTo>
                    <a:lnTo>
                      <a:pt x="40" y="1024"/>
                    </a:lnTo>
                    <a:lnTo>
                      <a:pt x="17" y="945"/>
                    </a:lnTo>
                    <a:lnTo>
                      <a:pt x="4" y="861"/>
                    </a:lnTo>
                    <a:lnTo>
                      <a:pt x="0" y="777"/>
                    </a:lnTo>
                    <a:lnTo>
                      <a:pt x="4" y="692"/>
                    </a:lnTo>
                    <a:lnTo>
                      <a:pt x="17" y="610"/>
                    </a:lnTo>
                    <a:lnTo>
                      <a:pt x="40" y="531"/>
                    </a:lnTo>
                    <a:lnTo>
                      <a:pt x="69" y="457"/>
                    </a:lnTo>
                    <a:lnTo>
                      <a:pt x="106" y="385"/>
                    </a:lnTo>
                    <a:lnTo>
                      <a:pt x="149" y="319"/>
                    </a:lnTo>
                    <a:lnTo>
                      <a:pt x="200" y="257"/>
                    </a:lnTo>
                    <a:lnTo>
                      <a:pt x="257" y="200"/>
                    </a:lnTo>
                    <a:lnTo>
                      <a:pt x="319" y="149"/>
                    </a:lnTo>
                    <a:lnTo>
                      <a:pt x="385" y="106"/>
                    </a:lnTo>
                    <a:lnTo>
                      <a:pt x="457" y="69"/>
                    </a:lnTo>
                    <a:lnTo>
                      <a:pt x="531" y="40"/>
                    </a:lnTo>
                    <a:lnTo>
                      <a:pt x="610" y="17"/>
                    </a:lnTo>
                    <a:lnTo>
                      <a:pt x="692" y="4"/>
                    </a:lnTo>
                    <a:lnTo>
                      <a:pt x="777"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sp>
            <p:nvSpPr>
              <p:cNvPr id="25" name="Freeform 44">
                <a:extLst>
                  <a:ext uri="{FF2B5EF4-FFF2-40B4-BE49-F238E27FC236}">
                    <a16:creationId xmlns:a16="http://schemas.microsoft.com/office/drawing/2014/main" id="{197DD7B8-9993-48EC-98D3-5F8BF7E8590F}"/>
                  </a:ext>
                </a:extLst>
              </p:cNvPr>
              <p:cNvSpPr>
                <a:spLocks/>
              </p:cNvSpPr>
              <p:nvPr/>
            </p:nvSpPr>
            <p:spPr bwMode="auto">
              <a:xfrm>
                <a:off x="5918" y="1252"/>
                <a:ext cx="1467" cy="800"/>
              </a:xfrm>
              <a:custGeom>
                <a:avLst/>
                <a:gdLst>
                  <a:gd name="T0" fmla="*/ 2155 w 2934"/>
                  <a:gd name="T1" fmla="*/ 0 h 1601"/>
                  <a:gd name="T2" fmla="*/ 2168 w 2934"/>
                  <a:gd name="T3" fmla="*/ 2 h 1601"/>
                  <a:gd name="T4" fmla="*/ 2182 w 2934"/>
                  <a:gd name="T5" fmla="*/ 9 h 1601"/>
                  <a:gd name="T6" fmla="*/ 2199 w 2934"/>
                  <a:gd name="T7" fmla="*/ 23 h 1601"/>
                  <a:gd name="T8" fmla="*/ 2904 w 2934"/>
                  <a:gd name="T9" fmla="*/ 728 h 1601"/>
                  <a:gd name="T10" fmla="*/ 2921 w 2934"/>
                  <a:gd name="T11" fmla="*/ 749 h 1601"/>
                  <a:gd name="T12" fmla="*/ 2932 w 2934"/>
                  <a:gd name="T13" fmla="*/ 774 h 1601"/>
                  <a:gd name="T14" fmla="*/ 2934 w 2934"/>
                  <a:gd name="T15" fmla="*/ 800 h 1601"/>
                  <a:gd name="T16" fmla="*/ 2934 w 2934"/>
                  <a:gd name="T17" fmla="*/ 800 h 1601"/>
                  <a:gd name="T18" fmla="*/ 2932 w 2934"/>
                  <a:gd name="T19" fmla="*/ 826 h 1601"/>
                  <a:gd name="T20" fmla="*/ 2921 w 2934"/>
                  <a:gd name="T21" fmla="*/ 850 h 1601"/>
                  <a:gd name="T22" fmla="*/ 2904 w 2934"/>
                  <a:gd name="T23" fmla="*/ 871 h 1601"/>
                  <a:gd name="T24" fmla="*/ 2199 w 2934"/>
                  <a:gd name="T25" fmla="*/ 1578 h 1601"/>
                  <a:gd name="T26" fmla="*/ 2182 w 2934"/>
                  <a:gd name="T27" fmla="*/ 1591 h 1601"/>
                  <a:gd name="T28" fmla="*/ 2168 w 2934"/>
                  <a:gd name="T29" fmla="*/ 1599 h 1601"/>
                  <a:gd name="T30" fmla="*/ 2155 w 2934"/>
                  <a:gd name="T31" fmla="*/ 1601 h 1601"/>
                  <a:gd name="T32" fmla="*/ 2143 w 2934"/>
                  <a:gd name="T33" fmla="*/ 1595 h 1601"/>
                  <a:gd name="T34" fmla="*/ 2135 w 2934"/>
                  <a:gd name="T35" fmla="*/ 1585 h 1601"/>
                  <a:gd name="T36" fmla="*/ 2129 w 2934"/>
                  <a:gd name="T37" fmla="*/ 1569 h 1601"/>
                  <a:gd name="T38" fmla="*/ 2128 w 2934"/>
                  <a:gd name="T39" fmla="*/ 1548 h 1601"/>
                  <a:gd name="T40" fmla="*/ 2128 w 2934"/>
                  <a:gd name="T41" fmla="*/ 1124 h 1601"/>
                  <a:gd name="T42" fmla="*/ 16 w 2934"/>
                  <a:gd name="T43" fmla="*/ 909 h 1601"/>
                  <a:gd name="T44" fmla="*/ 20 w 2934"/>
                  <a:gd name="T45" fmla="*/ 854 h 1601"/>
                  <a:gd name="T46" fmla="*/ 22 w 2934"/>
                  <a:gd name="T47" fmla="*/ 800 h 1601"/>
                  <a:gd name="T48" fmla="*/ 19 w 2934"/>
                  <a:gd name="T49" fmla="*/ 728 h 1601"/>
                  <a:gd name="T50" fmla="*/ 12 w 2934"/>
                  <a:gd name="T51" fmla="*/ 656 h 1601"/>
                  <a:gd name="T52" fmla="*/ 0 w 2934"/>
                  <a:gd name="T53" fmla="*/ 586 h 1601"/>
                  <a:gd name="T54" fmla="*/ 2128 w 2934"/>
                  <a:gd name="T55" fmla="*/ 484 h 1601"/>
                  <a:gd name="T56" fmla="*/ 2128 w 2934"/>
                  <a:gd name="T57" fmla="*/ 53 h 1601"/>
                  <a:gd name="T58" fmla="*/ 2129 w 2934"/>
                  <a:gd name="T59" fmla="*/ 32 h 1601"/>
                  <a:gd name="T60" fmla="*/ 2135 w 2934"/>
                  <a:gd name="T61" fmla="*/ 16 h 1601"/>
                  <a:gd name="T62" fmla="*/ 2143 w 2934"/>
                  <a:gd name="T63" fmla="*/ 4 h 1601"/>
                  <a:gd name="T64" fmla="*/ 2155 w 2934"/>
                  <a:gd name="T65" fmla="*/ 0 h 1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34" h="1601">
                    <a:moveTo>
                      <a:pt x="2155" y="0"/>
                    </a:moveTo>
                    <a:lnTo>
                      <a:pt x="2168" y="2"/>
                    </a:lnTo>
                    <a:lnTo>
                      <a:pt x="2182" y="9"/>
                    </a:lnTo>
                    <a:lnTo>
                      <a:pt x="2199" y="23"/>
                    </a:lnTo>
                    <a:lnTo>
                      <a:pt x="2904" y="728"/>
                    </a:lnTo>
                    <a:lnTo>
                      <a:pt x="2921" y="749"/>
                    </a:lnTo>
                    <a:lnTo>
                      <a:pt x="2932" y="774"/>
                    </a:lnTo>
                    <a:lnTo>
                      <a:pt x="2934" y="800"/>
                    </a:lnTo>
                    <a:lnTo>
                      <a:pt x="2934" y="800"/>
                    </a:lnTo>
                    <a:lnTo>
                      <a:pt x="2932" y="826"/>
                    </a:lnTo>
                    <a:lnTo>
                      <a:pt x="2921" y="850"/>
                    </a:lnTo>
                    <a:lnTo>
                      <a:pt x="2904" y="871"/>
                    </a:lnTo>
                    <a:lnTo>
                      <a:pt x="2199" y="1578"/>
                    </a:lnTo>
                    <a:lnTo>
                      <a:pt x="2182" y="1591"/>
                    </a:lnTo>
                    <a:lnTo>
                      <a:pt x="2168" y="1599"/>
                    </a:lnTo>
                    <a:lnTo>
                      <a:pt x="2155" y="1601"/>
                    </a:lnTo>
                    <a:lnTo>
                      <a:pt x="2143" y="1595"/>
                    </a:lnTo>
                    <a:lnTo>
                      <a:pt x="2135" y="1585"/>
                    </a:lnTo>
                    <a:lnTo>
                      <a:pt x="2129" y="1569"/>
                    </a:lnTo>
                    <a:lnTo>
                      <a:pt x="2128" y="1548"/>
                    </a:lnTo>
                    <a:lnTo>
                      <a:pt x="2128" y="1124"/>
                    </a:lnTo>
                    <a:lnTo>
                      <a:pt x="16" y="909"/>
                    </a:lnTo>
                    <a:lnTo>
                      <a:pt x="20" y="854"/>
                    </a:lnTo>
                    <a:lnTo>
                      <a:pt x="22" y="800"/>
                    </a:lnTo>
                    <a:lnTo>
                      <a:pt x="19" y="728"/>
                    </a:lnTo>
                    <a:lnTo>
                      <a:pt x="12" y="656"/>
                    </a:lnTo>
                    <a:lnTo>
                      <a:pt x="0" y="586"/>
                    </a:lnTo>
                    <a:lnTo>
                      <a:pt x="2128" y="484"/>
                    </a:lnTo>
                    <a:lnTo>
                      <a:pt x="2128" y="53"/>
                    </a:lnTo>
                    <a:lnTo>
                      <a:pt x="2129" y="32"/>
                    </a:lnTo>
                    <a:lnTo>
                      <a:pt x="2135" y="16"/>
                    </a:lnTo>
                    <a:lnTo>
                      <a:pt x="2143" y="4"/>
                    </a:lnTo>
                    <a:lnTo>
                      <a:pt x="2155" y="0"/>
                    </a:lnTo>
                    <a:close/>
                  </a:path>
                </a:pathLst>
              </a:custGeom>
              <a:grpFill/>
              <a:ln w="0">
                <a:noFill/>
                <a:prstDash val="solid"/>
                <a:round/>
                <a:headEnd/>
                <a:tailEnd/>
              </a:ln>
            </p:spPr>
            <p:txBody>
              <a:bodyPr vert="horz" wrap="square" lIns="105508" tIns="52754" rIns="105508" bIns="5275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77" b="0" i="0" u="none" strike="noStrike" kern="0" cap="none" spc="0" normalizeH="0" baseline="0" noProof="0">
                  <a:ln>
                    <a:noFill/>
                  </a:ln>
                  <a:solidFill>
                    <a:prstClr val="black"/>
                  </a:solidFill>
                  <a:effectLst/>
                  <a:uLnTx/>
                  <a:uFillTx/>
                  <a:latin typeface="Arial" panose="020B0604020202020204"/>
                  <a:ea typeface="+mn-ea"/>
                  <a:cs typeface="+mn-cs"/>
                </a:endParaRPr>
              </a:p>
            </p:txBody>
          </p:sp>
        </p:grpSp>
      </p:grpSp>
      <p:sp>
        <p:nvSpPr>
          <p:cNvPr id="30" name="object 4">
            <a:extLst>
              <a:ext uri="{FF2B5EF4-FFF2-40B4-BE49-F238E27FC236}">
                <a16:creationId xmlns:a16="http://schemas.microsoft.com/office/drawing/2014/main" id="{D492C3B7-58CE-4D39-8A3D-F04836216B2F}"/>
              </a:ext>
            </a:extLst>
          </p:cNvPr>
          <p:cNvSpPr/>
          <p:nvPr/>
        </p:nvSpPr>
        <p:spPr>
          <a:xfrm>
            <a:off x="4275087" y="3245240"/>
            <a:ext cx="3916389" cy="2292242"/>
          </a:xfrm>
          <a:prstGeom prst="rect">
            <a:avLst/>
          </a:prstGeom>
          <a:blipFill>
            <a:blip r:embed="rId6"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nvGrpSpPr>
          <p:cNvPr id="42" name="Group 41">
            <a:extLst>
              <a:ext uri="{FF2B5EF4-FFF2-40B4-BE49-F238E27FC236}">
                <a16:creationId xmlns:a16="http://schemas.microsoft.com/office/drawing/2014/main" id="{8F43CA06-A1BF-4911-B3F4-3825DA05F9EB}"/>
              </a:ext>
            </a:extLst>
          </p:cNvPr>
          <p:cNvGrpSpPr/>
          <p:nvPr/>
        </p:nvGrpSpPr>
        <p:grpSpPr>
          <a:xfrm>
            <a:off x="8643643" y="3004622"/>
            <a:ext cx="2845090" cy="3440510"/>
            <a:chOff x="7421762" y="2254984"/>
            <a:chExt cx="2748757" cy="3638674"/>
          </a:xfrm>
        </p:grpSpPr>
        <p:pic>
          <p:nvPicPr>
            <p:cNvPr id="43" name="Picture 4" descr="Word Icon of Flat style - Available in SVG, PNG, EPS, AI &amp; Icon fonts">
              <a:extLst>
                <a:ext uri="{FF2B5EF4-FFF2-40B4-BE49-F238E27FC236}">
                  <a16:creationId xmlns:a16="http://schemas.microsoft.com/office/drawing/2014/main" id="{197AE337-81CE-4C61-9FB3-4FE06456E92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48234" y="2346382"/>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File, type, excel Free Icon of vscode">
              <a:extLst>
                <a:ext uri="{FF2B5EF4-FFF2-40B4-BE49-F238E27FC236}">
                  <a16:creationId xmlns:a16="http://schemas.microsoft.com/office/drawing/2014/main" id="{CD7D9B86-DDB1-49E0-B027-50B652B1BF6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82533" y="280323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5C284088-A276-41DB-AF3D-7F2291D5CF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696016" y="2835133"/>
              <a:ext cx="457200" cy="425303"/>
            </a:xfrm>
            <a:prstGeom prst="rect">
              <a:avLst/>
            </a:prstGeom>
            <a:noFill/>
            <a:extLst>
              <a:ext uri="{909E8E84-426E-40DD-AFC4-6F175D3DCCD1}">
                <a14:hiddenFill xmlns:a14="http://schemas.microsoft.com/office/drawing/2010/main">
                  <a:solidFill>
                    <a:srgbClr val="FFFFFF"/>
                  </a:solidFill>
                </a14:hiddenFill>
              </a:ext>
            </a:extLst>
          </p:spPr>
        </p:pic>
        <p:sp>
          <p:nvSpPr>
            <p:cNvPr id="46" name="Oval 45">
              <a:extLst>
                <a:ext uri="{FF2B5EF4-FFF2-40B4-BE49-F238E27FC236}">
                  <a16:creationId xmlns:a16="http://schemas.microsoft.com/office/drawing/2014/main" id="{3F0D08AD-AD57-4A72-ACAE-DB4E4FF5650C}"/>
                </a:ext>
              </a:extLst>
            </p:cNvPr>
            <p:cNvSpPr/>
            <p:nvPr/>
          </p:nvSpPr>
          <p:spPr>
            <a:xfrm>
              <a:off x="8139779" y="2955743"/>
              <a:ext cx="1142754" cy="1107175"/>
            </a:xfrm>
            <a:prstGeom prst="ellipse">
              <a:avLst/>
            </a:prstGeom>
            <a:solidFill>
              <a:srgbClr val="005587"/>
            </a:solidFill>
            <a:ln w="12700" cap="flat" cmpd="sng" algn="ctr">
              <a:solidFill>
                <a:sysClr val="window" lastClr="FFFFFF"/>
              </a:solidFill>
              <a:prstDash val="solid"/>
              <a:miter lim="800000"/>
            </a:ln>
            <a:effectLst/>
          </p:spPr>
          <p:txBody>
            <a:bodyPr rtlCol="0" anchor="ctr"/>
            <a:lstStyle/>
            <a:p>
              <a:pPr marL="0" marR="0" lvl="0" indent="0" algn="ctr" defTabSz="1055035"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prstClr val="white"/>
                  </a:solidFill>
                  <a:effectLst/>
                  <a:uLnTx/>
                  <a:uFillTx/>
                  <a:latin typeface="Arial" panose="020B0604020202020204"/>
                  <a:ea typeface="+mn-ea"/>
                  <a:cs typeface="+mn-cs"/>
                </a:rPr>
                <a:t>Narrative Reporting</a:t>
              </a:r>
            </a:p>
          </p:txBody>
        </p:sp>
        <p:pic>
          <p:nvPicPr>
            <p:cNvPr id="47" name="Picture 12" descr="Free Icon Download | Report">
              <a:extLst>
                <a:ext uri="{FF2B5EF4-FFF2-40B4-BE49-F238E27FC236}">
                  <a16:creationId xmlns:a16="http://schemas.microsoft.com/office/drawing/2014/main" id="{3D399AA5-B39D-43E9-862B-561066CFC6B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746532" y="3717786"/>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0" descr="pdf-icon • Tyler Clementi Foundation">
              <a:extLst>
                <a:ext uri="{FF2B5EF4-FFF2-40B4-BE49-F238E27FC236}">
                  <a16:creationId xmlns:a16="http://schemas.microsoft.com/office/drawing/2014/main" id="{C07145EB-8753-4C05-9792-B909498E78F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72324" y="3751970"/>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49" name="object 39">
              <a:extLst>
                <a:ext uri="{FF2B5EF4-FFF2-40B4-BE49-F238E27FC236}">
                  <a16:creationId xmlns:a16="http://schemas.microsoft.com/office/drawing/2014/main" id="{0B99457C-8719-4E2E-8F97-6B78A68A233C}"/>
                </a:ext>
              </a:extLst>
            </p:cNvPr>
            <p:cNvSpPr txBox="1"/>
            <p:nvPr/>
          </p:nvSpPr>
          <p:spPr>
            <a:xfrm>
              <a:off x="8102699" y="2254984"/>
              <a:ext cx="480027" cy="157012"/>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WORD</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0" name="object 39">
              <a:extLst>
                <a:ext uri="{FF2B5EF4-FFF2-40B4-BE49-F238E27FC236}">
                  <a16:creationId xmlns:a16="http://schemas.microsoft.com/office/drawing/2014/main" id="{9EDF401A-5FB0-448C-B17B-50F3DC6EBB6C}"/>
                </a:ext>
              </a:extLst>
            </p:cNvPr>
            <p:cNvSpPr txBox="1"/>
            <p:nvPr/>
          </p:nvSpPr>
          <p:spPr>
            <a:xfrm>
              <a:off x="9132138" y="2676300"/>
              <a:ext cx="409254" cy="157012"/>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EXCEL</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1" name="object 39">
              <a:extLst>
                <a:ext uri="{FF2B5EF4-FFF2-40B4-BE49-F238E27FC236}">
                  <a16:creationId xmlns:a16="http://schemas.microsoft.com/office/drawing/2014/main" id="{C8A117F7-2A3D-4377-A08B-6C3A0C212A16}"/>
                </a:ext>
              </a:extLst>
            </p:cNvPr>
            <p:cNvSpPr txBox="1"/>
            <p:nvPr/>
          </p:nvSpPr>
          <p:spPr>
            <a:xfrm>
              <a:off x="7421762" y="2653687"/>
              <a:ext cx="731454" cy="302160"/>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POWE POINT</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2" name="object 39">
              <a:extLst>
                <a:ext uri="{FF2B5EF4-FFF2-40B4-BE49-F238E27FC236}">
                  <a16:creationId xmlns:a16="http://schemas.microsoft.com/office/drawing/2014/main" id="{01D0B897-1DAD-42C3-B7F0-7E3DCFE43D40}"/>
                </a:ext>
              </a:extLst>
            </p:cNvPr>
            <p:cNvSpPr txBox="1"/>
            <p:nvPr/>
          </p:nvSpPr>
          <p:spPr>
            <a:xfrm>
              <a:off x="7442106" y="4212422"/>
              <a:ext cx="1142754" cy="302160"/>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CUSTOM REPORTS</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3" name="object 39">
              <a:extLst>
                <a:ext uri="{FF2B5EF4-FFF2-40B4-BE49-F238E27FC236}">
                  <a16:creationId xmlns:a16="http://schemas.microsoft.com/office/drawing/2014/main" id="{E194F38D-AFB3-4A68-94F7-0CBF96041770}"/>
                </a:ext>
              </a:extLst>
            </p:cNvPr>
            <p:cNvSpPr txBox="1"/>
            <p:nvPr/>
          </p:nvSpPr>
          <p:spPr>
            <a:xfrm>
              <a:off x="9282533" y="4212422"/>
              <a:ext cx="258859" cy="157012"/>
            </a:xfrm>
            <a:prstGeom prst="rect">
              <a:avLst/>
            </a:prstGeom>
          </p:spPr>
          <p:txBody>
            <a:bodyPr vert="horz" wrap="square" lIns="0" tIns="12456" rIns="0" bIns="0" rtlCol="0" anchor="t">
              <a:spAutoFit/>
            </a:bodyPr>
            <a:lstStyle/>
            <a:p>
              <a:pPr marL="0" marR="0" lvl="0" indent="0" algn="ctr" defTabSz="1055035" rtl="0" eaLnBrk="1" fontAlgn="auto" latinLnBrk="0" hangingPunct="1">
                <a:lnSpc>
                  <a:spcPct val="100000"/>
                </a:lnSpc>
                <a:spcBef>
                  <a:spcPts val="98"/>
                </a:spcBef>
                <a:spcAft>
                  <a:spcPts val="0"/>
                </a:spcAft>
                <a:buClrTx/>
                <a:buSzTx/>
                <a:buFontTx/>
                <a:buNone/>
                <a:tabLst/>
                <a:defRPr/>
              </a:pPr>
              <a:r>
                <a:rPr kumimoji="0" lang="en-US" sz="1000" b="1" i="0" u="none" strike="noStrike" kern="0" cap="none" spc="-5" normalizeH="0" baseline="0" noProof="0">
                  <a:ln>
                    <a:noFill/>
                  </a:ln>
                  <a:solidFill>
                    <a:srgbClr val="53565A"/>
                  </a:solidFill>
                  <a:effectLst/>
                  <a:uLnTx/>
                  <a:uFillTx/>
                  <a:latin typeface="Open Sans"/>
                  <a:ea typeface="+mn-ea"/>
                  <a:cs typeface="Open Sans"/>
                </a:rPr>
                <a:t>PDF</a:t>
              </a:r>
              <a:endParaRPr kumimoji="0" sz="1000" b="1" i="0" u="none" strike="noStrike" kern="0" cap="none" spc="-5" normalizeH="0" baseline="0" noProof="0">
                <a:ln>
                  <a:noFill/>
                </a:ln>
                <a:solidFill>
                  <a:srgbClr val="53565A"/>
                </a:solidFill>
                <a:effectLst/>
                <a:uLnTx/>
                <a:uFillTx/>
                <a:latin typeface="Open Sans"/>
                <a:ea typeface="+mn-ea"/>
                <a:cs typeface="Open Sans"/>
              </a:endParaRPr>
            </a:p>
          </p:txBody>
        </p:sp>
        <p:sp>
          <p:nvSpPr>
            <p:cNvPr id="54" name="object 32">
              <a:extLst>
                <a:ext uri="{FF2B5EF4-FFF2-40B4-BE49-F238E27FC236}">
                  <a16:creationId xmlns:a16="http://schemas.microsoft.com/office/drawing/2014/main" id="{05F2C063-1DC7-4BC7-84F5-6B646DA9DAF8}"/>
                </a:ext>
              </a:extLst>
            </p:cNvPr>
            <p:cNvSpPr txBox="1"/>
            <p:nvPr/>
          </p:nvSpPr>
          <p:spPr>
            <a:xfrm>
              <a:off x="7517546" y="4545045"/>
              <a:ext cx="2652973" cy="1348613"/>
            </a:xfrm>
            <a:prstGeom prst="rect">
              <a:avLst/>
            </a:prstGeom>
          </p:spPr>
          <p:txBody>
            <a:bodyPr vert="horz" wrap="square" lIns="0" tIns="12456" rIns="0" bIns="0" rtlCol="0" anchor="t">
              <a:spAutoFit/>
            </a:bodyPr>
            <a:lstStyle/>
            <a:p>
              <a:pPr marL="0" marR="0" lvl="0" indent="0" algn="l" defTabSz="1055035" rtl="0" eaLnBrk="1" fontAlgn="auto" latinLnBrk="0" hangingPunct="1">
                <a:lnSpc>
                  <a:spcPct val="100000"/>
                </a:lnSpc>
                <a:spcBef>
                  <a:spcPts val="98"/>
                </a:spcBef>
                <a:spcAft>
                  <a:spcPts val="0"/>
                </a:spcAft>
                <a:buClrTx/>
                <a:buSzTx/>
                <a:buFontTx/>
                <a:buNone/>
                <a:tabLst/>
                <a:defRPr/>
              </a:pPr>
              <a:r>
                <a:rPr kumimoji="0" lang="en-US" sz="1038" b="1" i="0" u="none" strike="noStrike" kern="0" cap="none" spc="-5" normalizeH="0" baseline="0" noProof="0">
                  <a:ln>
                    <a:noFill/>
                  </a:ln>
                  <a:solidFill>
                    <a:srgbClr val="00A3E0"/>
                  </a:solidFill>
                  <a:effectLst/>
                  <a:uLnTx/>
                  <a:uFillTx/>
                  <a:latin typeface="Open Sans"/>
                  <a:ea typeface="+mn-ea"/>
                  <a:cs typeface="Open Sans"/>
                </a:rPr>
                <a:t>WHAT MAKES UP A REPORTING PACKAGE</a:t>
              </a:r>
              <a:endParaRPr kumimoji="0" sz="1038" b="1" i="0" u="none" strike="noStrike" kern="0" cap="none" spc="-5" normalizeH="0" baseline="0" noProof="0">
                <a:ln>
                  <a:noFill/>
                </a:ln>
                <a:solidFill>
                  <a:srgbClr val="00A3E0"/>
                </a:solidFill>
                <a:effectLst/>
                <a:uLnTx/>
                <a:uFillTx/>
                <a:latin typeface="Open Sans"/>
                <a:ea typeface="+mn-ea"/>
                <a:cs typeface="Open Sans"/>
              </a:endParaRPr>
            </a:p>
            <a:p>
              <a:pPr marL="0" marR="274016" lvl="0" indent="0" algn="l" defTabSz="1055035" rtl="0" eaLnBrk="1" fontAlgn="auto" latinLnBrk="0" hangingPunct="1">
                <a:lnSpc>
                  <a:spcPts val="991"/>
                </a:lnSpc>
                <a:spcBef>
                  <a:spcPts val="93"/>
                </a:spcBef>
                <a:spcAft>
                  <a:spcPts val="0"/>
                </a:spcAft>
                <a:buClrTx/>
                <a:buSzTx/>
                <a:buFontTx/>
                <a:buNone/>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Report Packages within Narrative Reporting are comprised of multiple “</a:t>
              </a:r>
              <a:r>
                <a:rPr kumimoji="0" lang="en-US" sz="1000" b="0" i="0" u="none" strike="noStrike" kern="0" cap="none" spc="-24" normalizeH="0" baseline="0" noProof="0" err="1">
                  <a:ln>
                    <a:noFill/>
                  </a:ln>
                  <a:solidFill>
                    <a:prstClr val="black"/>
                  </a:solidFill>
                  <a:effectLst/>
                  <a:uLnTx/>
                  <a:uFillTx/>
                  <a:latin typeface="Arial" panose="020B0604020202020204"/>
                  <a:ea typeface="+mn-ea"/>
                  <a:cs typeface="Open Sans"/>
                </a:rPr>
                <a:t>Docklets</a:t>
              </a: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  These </a:t>
              </a:r>
              <a:r>
                <a:rPr kumimoji="0" lang="en-US" sz="1000" b="0" i="0" u="none" strike="noStrike" kern="0" cap="none" spc="-24" normalizeH="0" baseline="0" noProof="0" err="1">
                  <a:ln>
                    <a:noFill/>
                  </a:ln>
                  <a:solidFill>
                    <a:prstClr val="black"/>
                  </a:solidFill>
                  <a:effectLst/>
                  <a:uLnTx/>
                  <a:uFillTx/>
                  <a:latin typeface="Arial" panose="020B0604020202020204"/>
                  <a:ea typeface="+mn-ea"/>
                  <a:cs typeface="Open Sans"/>
                </a:rPr>
                <a:t>docklets</a:t>
              </a: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 can consist of:</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Microsoft Word</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Excel</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PowerPoint</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PDF</a:t>
              </a:r>
            </a:p>
            <a:p>
              <a:pPr marL="197819" marR="274016" lvl="0" indent="-197819" algn="l" defTabSz="1055035" rtl="0" eaLnBrk="1" fontAlgn="auto" latinLnBrk="0" hangingPunct="1">
                <a:lnSpc>
                  <a:spcPts val="991"/>
                </a:lnSpc>
                <a:spcBef>
                  <a:spcPts val="93"/>
                </a:spcBef>
                <a:spcAft>
                  <a:spcPts val="0"/>
                </a:spcAft>
                <a:buClrTx/>
                <a:buSzTx/>
                <a:buFont typeface="Arial" panose="020B0604020202020204" pitchFamily="34" charset="0"/>
                <a:buChar char="•"/>
                <a:tabLst/>
                <a:defRPr/>
              </a:pPr>
              <a:r>
                <a:rPr kumimoji="0" lang="en-US" sz="1000" b="0" i="0" u="none" strike="noStrike" kern="0" cap="none" spc="-24" normalizeH="0" baseline="0" noProof="0">
                  <a:ln>
                    <a:noFill/>
                  </a:ln>
                  <a:solidFill>
                    <a:prstClr val="black"/>
                  </a:solidFill>
                  <a:effectLst/>
                  <a:uLnTx/>
                  <a:uFillTx/>
                  <a:latin typeface="Arial" panose="020B0604020202020204"/>
                  <a:ea typeface="+mn-ea"/>
                  <a:cs typeface="Open Sans"/>
                </a:rPr>
                <a:t>Custom Management Reports</a:t>
              </a:r>
              <a:endParaRPr kumimoji="0" sz="923" b="0" i="0" u="none" strike="noStrike" kern="0" cap="none" spc="-24" normalizeH="0" baseline="0" noProof="0">
                <a:ln>
                  <a:noFill/>
                </a:ln>
                <a:solidFill>
                  <a:prstClr val="black"/>
                </a:solidFill>
                <a:effectLst/>
                <a:uLnTx/>
                <a:uFillTx/>
                <a:latin typeface="Arial" panose="020B0604020202020204"/>
                <a:ea typeface="+mn-ea"/>
                <a:cs typeface="Open Sans"/>
              </a:endParaRPr>
            </a:p>
          </p:txBody>
        </p:sp>
      </p:grpSp>
      <p:pic>
        <p:nvPicPr>
          <p:cNvPr id="56" name="Picture 55">
            <a:extLst>
              <a:ext uri="{FF2B5EF4-FFF2-40B4-BE49-F238E27FC236}">
                <a16:creationId xmlns:a16="http://schemas.microsoft.com/office/drawing/2014/main" id="{82D65D0B-49BE-4B54-BAD5-2585D82C1122}"/>
              </a:ext>
            </a:extLst>
          </p:cNvPr>
          <p:cNvPicPr>
            <a:picLocks noChangeAspect="1"/>
          </p:cNvPicPr>
          <p:nvPr/>
        </p:nvPicPr>
        <p:blipFill>
          <a:blip r:embed="rId12"/>
          <a:stretch>
            <a:fillRect/>
          </a:stretch>
        </p:blipFill>
        <p:spPr>
          <a:xfrm>
            <a:off x="430406" y="3152027"/>
            <a:ext cx="3630139" cy="3239248"/>
          </a:xfrm>
          <a:prstGeom prst="rect">
            <a:avLst/>
          </a:prstGeom>
        </p:spPr>
      </p:pic>
    </p:spTree>
    <p:extLst>
      <p:ext uri="{BB962C8B-B14F-4D97-AF65-F5344CB8AC3E}">
        <p14:creationId xmlns:p14="http://schemas.microsoft.com/office/powerpoint/2010/main" val="1163507555"/>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8BAB39C-7155-4279-B089-DD0078919864}"/>
              </a:ext>
            </a:extLst>
          </p:cNvPr>
          <p:cNvSpPr>
            <a:spLocks noGrp="1"/>
          </p:cNvSpPr>
          <p:nvPr>
            <p:ph type="title"/>
          </p:nvPr>
        </p:nvSpPr>
        <p:spPr>
          <a:xfrm>
            <a:off x="576070" y="395492"/>
            <a:ext cx="11041380" cy="813548"/>
          </a:xfrm>
        </p:spPr>
        <p:txBody>
          <a:bodyPr/>
          <a:lstStyle/>
          <a:p>
            <a:r>
              <a:rPr lang="en-US" sz="2400"/>
              <a:t>EPM Reporting Overview</a:t>
            </a:r>
          </a:p>
        </p:txBody>
      </p:sp>
      <p:sp>
        <p:nvSpPr>
          <p:cNvPr id="58" name="object 57">
            <a:extLst>
              <a:ext uri="{FF2B5EF4-FFF2-40B4-BE49-F238E27FC236}">
                <a16:creationId xmlns:a16="http://schemas.microsoft.com/office/drawing/2014/main" id="{2844050C-5D67-4B62-8AAC-86AED939EB0B}"/>
              </a:ext>
            </a:extLst>
          </p:cNvPr>
          <p:cNvSpPr/>
          <p:nvPr/>
        </p:nvSpPr>
        <p:spPr>
          <a:xfrm>
            <a:off x="6750237" y="1351322"/>
            <a:ext cx="2636520" cy="360045"/>
          </a:xfrm>
          <a:custGeom>
            <a:avLst/>
            <a:gdLst/>
            <a:ahLst/>
            <a:cxnLst/>
            <a:rect l="l" t="t" r="r" b="b"/>
            <a:pathLst>
              <a:path w="2636520" h="360044">
                <a:moveTo>
                  <a:pt x="0" y="0"/>
                </a:moveTo>
                <a:lnTo>
                  <a:pt x="2636519" y="0"/>
                </a:lnTo>
                <a:lnTo>
                  <a:pt x="2636519" y="359663"/>
                </a:lnTo>
                <a:lnTo>
                  <a:pt x="0" y="359663"/>
                </a:lnTo>
                <a:lnTo>
                  <a:pt x="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8" name="Hexagon 7">
            <a:extLst>
              <a:ext uri="{FF2B5EF4-FFF2-40B4-BE49-F238E27FC236}">
                <a16:creationId xmlns:a16="http://schemas.microsoft.com/office/drawing/2014/main" id="{66B1CD85-BFDA-4FAF-BC85-8C3B8BD3ADE8}"/>
              </a:ext>
            </a:extLst>
          </p:cNvPr>
          <p:cNvSpPr/>
          <p:nvPr/>
        </p:nvSpPr>
        <p:spPr bwMode="gray">
          <a:xfrm>
            <a:off x="5402603" y="2838851"/>
            <a:ext cx="1087502" cy="937501"/>
          </a:xfrm>
          <a:prstGeom prst="hexagon">
            <a:avLst/>
          </a:prstGeom>
          <a:solidFill>
            <a:schemeClr val="accent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Arial" panose="020B0604020202020204"/>
                <a:ea typeface="+mn-ea"/>
                <a:cs typeface="Arial"/>
              </a:rPr>
              <a:t>Reports </a:t>
            </a:r>
            <a:endParaRPr kumimoji="0" lang="en-US" sz="11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0" name="Hexagon 9">
            <a:extLst>
              <a:ext uri="{FF2B5EF4-FFF2-40B4-BE49-F238E27FC236}">
                <a16:creationId xmlns:a16="http://schemas.microsoft.com/office/drawing/2014/main" id="{561155E5-1CE2-4587-AA4B-1FACD041236C}"/>
              </a:ext>
            </a:extLst>
          </p:cNvPr>
          <p:cNvSpPr/>
          <p:nvPr/>
        </p:nvSpPr>
        <p:spPr bwMode="gray">
          <a:xfrm>
            <a:off x="5402603" y="1854991"/>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1" name="Hexagon 10">
            <a:extLst>
              <a:ext uri="{FF2B5EF4-FFF2-40B4-BE49-F238E27FC236}">
                <a16:creationId xmlns:a16="http://schemas.microsoft.com/office/drawing/2014/main" id="{7648241C-9865-48AE-B825-6B5C89E2E722}"/>
              </a:ext>
            </a:extLst>
          </p:cNvPr>
          <p:cNvSpPr/>
          <p:nvPr/>
        </p:nvSpPr>
        <p:spPr bwMode="gray">
          <a:xfrm>
            <a:off x="5402603" y="3822712"/>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2" name="Hexagon 11">
            <a:extLst>
              <a:ext uri="{FF2B5EF4-FFF2-40B4-BE49-F238E27FC236}">
                <a16:creationId xmlns:a16="http://schemas.microsoft.com/office/drawing/2014/main" id="{DF56CB4F-5504-4D49-B94F-74A109197F80}"/>
              </a:ext>
            </a:extLst>
          </p:cNvPr>
          <p:cNvSpPr/>
          <p:nvPr/>
        </p:nvSpPr>
        <p:spPr bwMode="gray">
          <a:xfrm>
            <a:off x="6304046" y="3328206"/>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3" name="Hexagon 12">
            <a:extLst>
              <a:ext uri="{FF2B5EF4-FFF2-40B4-BE49-F238E27FC236}">
                <a16:creationId xmlns:a16="http://schemas.microsoft.com/office/drawing/2014/main" id="{F6F47213-A4E4-4FF3-8F15-07B5AF1B7CB8}"/>
              </a:ext>
            </a:extLst>
          </p:cNvPr>
          <p:cNvSpPr/>
          <p:nvPr/>
        </p:nvSpPr>
        <p:spPr bwMode="gray">
          <a:xfrm>
            <a:off x="6304046" y="2349497"/>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4" name="Hexagon 13">
            <a:extLst>
              <a:ext uri="{FF2B5EF4-FFF2-40B4-BE49-F238E27FC236}">
                <a16:creationId xmlns:a16="http://schemas.microsoft.com/office/drawing/2014/main" id="{5E226C06-D293-4197-8691-558E0379A588}"/>
              </a:ext>
            </a:extLst>
          </p:cNvPr>
          <p:cNvSpPr/>
          <p:nvPr/>
        </p:nvSpPr>
        <p:spPr bwMode="gray">
          <a:xfrm>
            <a:off x="4501160" y="3328206"/>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5" name="Hexagon 14">
            <a:extLst>
              <a:ext uri="{FF2B5EF4-FFF2-40B4-BE49-F238E27FC236}">
                <a16:creationId xmlns:a16="http://schemas.microsoft.com/office/drawing/2014/main" id="{07EB6128-1490-420D-9FFD-5DB6112C32C5}"/>
              </a:ext>
            </a:extLst>
          </p:cNvPr>
          <p:cNvSpPr/>
          <p:nvPr/>
        </p:nvSpPr>
        <p:spPr bwMode="gray">
          <a:xfrm>
            <a:off x="4501160" y="2349497"/>
            <a:ext cx="1087502" cy="937501"/>
          </a:xfrm>
          <a:prstGeom prst="hexagon">
            <a:avLst/>
          </a:prstGeom>
          <a:solidFill>
            <a:schemeClr val="tx1"/>
          </a:solidFill>
          <a:ln w="9525">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91440" rIns="91440" bIns="91440"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srgbClr val="6B767D"/>
              </a:solidFill>
              <a:effectLst/>
              <a:uLnTx/>
              <a:uFillTx/>
              <a:latin typeface="Arial" panose="020B0604020202020204"/>
              <a:ea typeface="+mn-ea"/>
              <a:cs typeface="Arial" pitchFamily="34" charset="0"/>
            </a:endParaRPr>
          </a:p>
        </p:txBody>
      </p:sp>
      <p:sp>
        <p:nvSpPr>
          <p:cNvPr id="16" name="Rectangle 15">
            <a:extLst>
              <a:ext uri="{FF2B5EF4-FFF2-40B4-BE49-F238E27FC236}">
                <a16:creationId xmlns:a16="http://schemas.microsoft.com/office/drawing/2014/main" id="{05DBB277-201A-4613-968A-08B6484E7BA1}"/>
              </a:ext>
            </a:extLst>
          </p:cNvPr>
          <p:cNvSpPr/>
          <p:nvPr/>
        </p:nvSpPr>
        <p:spPr>
          <a:xfrm>
            <a:off x="8380917" y="4337748"/>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Management Reporting</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7" name="Rectangle 16">
            <a:extLst>
              <a:ext uri="{FF2B5EF4-FFF2-40B4-BE49-F238E27FC236}">
                <a16:creationId xmlns:a16="http://schemas.microsoft.com/office/drawing/2014/main" id="{1A69ACEF-BE7B-4C95-A01E-BAD91E219011}"/>
              </a:ext>
            </a:extLst>
          </p:cNvPr>
          <p:cNvSpPr/>
          <p:nvPr/>
        </p:nvSpPr>
        <p:spPr>
          <a:xfrm>
            <a:off x="8380917" y="4562061"/>
            <a:ext cx="2011680" cy="1107996"/>
          </a:xfrm>
          <a:prstGeom prst="rect">
            <a:avLst/>
          </a:prstGeom>
        </p:spPr>
        <p:txBody>
          <a:bodyPr wrap="square" lIns="0" tIns="0" rIns="0" bIns="0" anchor="t">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Arial"/>
              </a:rPr>
              <a:t>Upgraded version of FRS with enhanced functionalities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 </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8" name="Freeform 42">
            <a:extLst>
              <a:ext uri="{FF2B5EF4-FFF2-40B4-BE49-F238E27FC236}">
                <a16:creationId xmlns:a16="http://schemas.microsoft.com/office/drawing/2014/main" id="{DEDBE26F-932F-413A-AC93-3BA6E72D0E2D}"/>
              </a:ext>
            </a:extLst>
          </p:cNvPr>
          <p:cNvSpPr/>
          <p:nvPr/>
        </p:nvSpPr>
        <p:spPr bwMode="gray">
          <a:xfrm flipH="1">
            <a:off x="7384824" y="3783104"/>
            <a:ext cx="2692400" cy="731520"/>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9" name="Freeform 43">
            <a:extLst>
              <a:ext uri="{FF2B5EF4-FFF2-40B4-BE49-F238E27FC236}">
                <a16:creationId xmlns:a16="http://schemas.microsoft.com/office/drawing/2014/main" id="{BE05E0D6-1547-420F-B079-0E497982C14E}"/>
              </a:ext>
            </a:extLst>
          </p:cNvPr>
          <p:cNvSpPr/>
          <p:nvPr/>
        </p:nvSpPr>
        <p:spPr bwMode="gray">
          <a:xfrm>
            <a:off x="2040392" y="3783104"/>
            <a:ext cx="2460767" cy="714805"/>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0" name="Rectangle 19">
            <a:extLst>
              <a:ext uri="{FF2B5EF4-FFF2-40B4-BE49-F238E27FC236}">
                <a16:creationId xmlns:a16="http://schemas.microsoft.com/office/drawing/2014/main" id="{72EA98AF-EE46-40A5-9C17-E0162DB8FD55}"/>
              </a:ext>
            </a:extLst>
          </p:cNvPr>
          <p:cNvSpPr/>
          <p:nvPr/>
        </p:nvSpPr>
        <p:spPr>
          <a:xfrm>
            <a:off x="2074820" y="4313243"/>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Journals (FCC only)</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2" name="Freeform 48">
            <a:extLst>
              <a:ext uri="{FF2B5EF4-FFF2-40B4-BE49-F238E27FC236}">
                <a16:creationId xmlns:a16="http://schemas.microsoft.com/office/drawing/2014/main" id="{B8DF76AD-9241-40EF-B487-564B06A787BE}"/>
              </a:ext>
            </a:extLst>
          </p:cNvPr>
          <p:cNvSpPr/>
          <p:nvPr/>
        </p:nvSpPr>
        <p:spPr bwMode="gray">
          <a:xfrm>
            <a:off x="5631842" y="4735819"/>
            <a:ext cx="2292350" cy="407640"/>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77C2F6B8-3F20-405D-A5AC-4B19248E09E1}"/>
              </a:ext>
            </a:extLst>
          </p:cNvPr>
          <p:cNvSpPr/>
          <p:nvPr/>
        </p:nvSpPr>
        <p:spPr>
          <a:xfrm>
            <a:off x="5814722" y="4956162"/>
            <a:ext cx="182880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Intercompany(FCC only)</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Freeform 51">
            <a:extLst>
              <a:ext uri="{FF2B5EF4-FFF2-40B4-BE49-F238E27FC236}">
                <a16:creationId xmlns:a16="http://schemas.microsoft.com/office/drawing/2014/main" id="{D5433647-7A0B-4236-9F92-BAA11B369F2F}"/>
              </a:ext>
            </a:extLst>
          </p:cNvPr>
          <p:cNvSpPr/>
          <p:nvPr/>
        </p:nvSpPr>
        <p:spPr bwMode="gray">
          <a:xfrm flipV="1">
            <a:off x="1946219" y="2068517"/>
            <a:ext cx="2537752" cy="738663"/>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6" name="Rectangle 25">
            <a:extLst>
              <a:ext uri="{FF2B5EF4-FFF2-40B4-BE49-F238E27FC236}">
                <a16:creationId xmlns:a16="http://schemas.microsoft.com/office/drawing/2014/main" id="{04DDE938-92C8-4915-8F3E-448E4338DADF}"/>
              </a:ext>
            </a:extLst>
          </p:cNvPr>
          <p:cNvSpPr/>
          <p:nvPr/>
        </p:nvSpPr>
        <p:spPr>
          <a:xfrm>
            <a:off x="1946219" y="1867937"/>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Dashboards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7" name="Rectangle 26">
            <a:extLst>
              <a:ext uri="{FF2B5EF4-FFF2-40B4-BE49-F238E27FC236}">
                <a16:creationId xmlns:a16="http://schemas.microsoft.com/office/drawing/2014/main" id="{F0CDC43E-F1A0-4604-8E0B-AEA8A93AB9C5}"/>
              </a:ext>
            </a:extLst>
          </p:cNvPr>
          <p:cNvSpPr/>
          <p:nvPr/>
        </p:nvSpPr>
        <p:spPr>
          <a:xfrm>
            <a:off x="1946219" y="2136270"/>
            <a:ext cx="2011680" cy="738664"/>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Visualize the KPIs and other strategic data for your organization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 Interface</a:t>
            </a:r>
          </a:p>
        </p:txBody>
      </p:sp>
      <p:sp>
        <p:nvSpPr>
          <p:cNvPr id="28" name="Freeform 54">
            <a:extLst>
              <a:ext uri="{FF2B5EF4-FFF2-40B4-BE49-F238E27FC236}">
                <a16:creationId xmlns:a16="http://schemas.microsoft.com/office/drawing/2014/main" id="{871D4551-82E0-4812-B006-205D5EF9742A}"/>
              </a:ext>
            </a:extLst>
          </p:cNvPr>
          <p:cNvSpPr/>
          <p:nvPr/>
        </p:nvSpPr>
        <p:spPr bwMode="gray">
          <a:xfrm flipH="1" flipV="1">
            <a:off x="7391548" y="2393674"/>
            <a:ext cx="2692400" cy="419855"/>
          </a:xfrm>
          <a:custGeom>
            <a:avLst/>
            <a:gdLst>
              <a:gd name="connsiteX0" fmla="*/ 2692400 w 2692400"/>
              <a:gd name="connsiteY0" fmla="*/ 0 h 1276350"/>
              <a:gd name="connsiteX1" fmla="*/ 2044700 w 2692400"/>
              <a:gd name="connsiteY1" fmla="*/ 1276350 h 1276350"/>
              <a:gd name="connsiteX2" fmla="*/ 0 w 2692400"/>
              <a:gd name="connsiteY2" fmla="*/ 1276350 h 1276350"/>
            </a:gdLst>
            <a:ahLst/>
            <a:cxnLst>
              <a:cxn ang="0">
                <a:pos x="connsiteX0" y="connsiteY0"/>
              </a:cxn>
              <a:cxn ang="0">
                <a:pos x="connsiteX1" y="connsiteY1"/>
              </a:cxn>
              <a:cxn ang="0">
                <a:pos x="connsiteX2" y="connsiteY2"/>
              </a:cxn>
            </a:cxnLst>
            <a:rect l="l" t="t" r="r" b="b"/>
            <a:pathLst>
              <a:path w="2692400" h="1276350">
                <a:moveTo>
                  <a:pt x="2692400" y="0"/>
                </a:moveTo>
                <a:lnTo>
                  <a:pt x="2044700" y="1276350"/>
                </a:lnTo>
                <a:lnTo>
                  <a:pt x="0" y="12763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29" name="Rectangle 28">
            <a:extLst>
              <a:ext uri="{FF2B5EF4-FFF2-40B4-BE49-F238E27FC236}">
                <a16:creationId xmlns:a16="http://schemas.microsoft.com/office/drawing/2014/main" id="{6DC4300F-C999-417A-8588-7C1EC8A01DD5}"/>
              </a:ext>
            </a:extLst>
          </p:cNvPr>
          <p:cNvSpPr/>
          <p:nvPr/>
        </p:nvSpPr>
        <p:spPr>
          <a:xfrm>
            <a:off x="8380917" y="2195474"/>
            <a:ext cx="201168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Smart View</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623B61C9-DA9B-4E6B-A78D-5B8C395B21F4}"/>
              </a:ext>
            </a:extLst>
          </p:cNvPr>
          <p:cNvSpPr/>
          <p:nvPr/>
        </p:nvSpPr>
        <p:spPr>
          <a:xfrm>
            <a:off x="8380917" y="2420743"/>
            <a:ext cx="2011680" cy="170816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Ad hoc reports to answer one-off requests or perform detailed analysis</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Pre-configured reports that can be used as a starting point to get to a certain slice of data</a:t>
            </a: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AE73F826-0146-4AF0-8CCB-C5DC4B2FC7A2}"/>
              </a:ext>
            </a:extLst>
          </p:cNvPr>
          <p:cNvSpPr/>
          <p:nvPr/>
        </p:nvSpPr>
        <p:spPr>
          <a:xfrm>
            <a:off x="6552591" y="1283503"/>
            <a:ext cx="2303173" cy="92333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Webforms that are utilized to review the data before performing any action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Web Interface allowed for user inputs/adjustments</a:t>
            </a:r>
          </a:p>
        </p:txBody>
      </p:sp>
      <p:sp>
        <p:nvSpPr>
          <p:cNvPr id="32" name="Freeform 45">
            <a:extLst>
              <a:ext uri="{FF2B5EF4-FFF2-40B4-BE49-F238E27FC236}">
                <a16:creationId xmlns:a16="http://schemas.microsoft.com/office/drawing/2014/main" id="{F00B97C3-D97A-4A4F-9094-90441586271D}"/>
              </a:ext>
            </a:extLst>
          </p:cNvPr>
          <p:cNvSpPr/>
          <p:nvPr/>
        </p:nvSpPr>
        <p:spPr bwMode="gray">
          <a:xfrm flipV="1">
            <a:off x="5645697" y="1246087"/>
            <a:ext cx="2011680" cy="625882"/>
          </a:xfrm>
          <a:custGeom>
            <a:avLst/>
            <a:gdLst>
              <a:gd name="connsiteX0" fmla="*/ 0 w 2241550"/>
              <a:gd name="connsiteY0" fmla="*/ 0 h 819150"/>
              <a:gd name="connsiteX1" fmla="*/ 165100 w 2241550"/>
              <a:gd name="connsiteY1" fmla="*/ 819150 h 819150"/>
              <a:gd name="connsiteX2" fmla="*/ 2241550 w 2241550"/>
              <a:gd name="connsiteY2" fmla="*/ 819150 h 819150"/>
            </a:gdLst>
            <a:ahLst/>
            <a:cxnLst>
              <a:cxn ang="0">
                <a:pos x="connsiteX0" y="connsiteY0"/>
              </a:cxn>
              <a:cxn ang="0">
                <a:pos x="connsiteX1" y="connsiteY1"/>
              </a:cxn>
              <a:cxn ang="0">
                <a:pos x="connsiteX2" y="connsiteY2"/>
              </a:cxn>
            </a:cxnLst>
            <a:rect l="l" t="t" r="r" b="b"/>
            <a:pathLst>
              <a:path w="2241550" h="819150">
                <a:moveTo>
                  <a:pt x="0" y="0"/>
                </a:moveTo>
                <a:lnTo>
                  <a:pt x="165100" y="819150"/>
                </a:lnTo>
                <a:lnTo>
                  <a:pt x="2241550" y="819150"/>
                </a:lnTo>
              </a:path>
            </a:pathLst>
          </a:custGeom>
          <a:noFill/>
          <a:ln w="9525" algn="ctr">
            <a:solidFill>
              <a:srgbClr val="005EB8"/>
            </a:solidFill>
            <a:miter lim="800000"/>
            <a:headEnd/>
            <a:tailEnd/>
          </a:ln>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C3D89878-2EBC-4B90-9C28-BE6FE3695D84}"/>
              </a:ext>
            </a:extLst>
          </p:cNvPr>
          <p:cNvSpPr/>
          <p:nvPr/>
        </p:nvSpPr>
        <p:spPr>
          <a:xfrm>
            <a:off x="5782508" y="5171895"/>
            <a:ext cx="2141684" cy="923330"/>
          </a:xfrm>
          <a:prstGeom prst="rect">
            <a:avLst/>
          </a:prstGeom>
        </p:spPr>
        <p:txBody>
          <a:bodyPr wrap="square" lIns="0" tIns="0" rIns="0" bIns="0">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Shows intercompany variance between the trading partners at a balance level</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a:t>
            </a:r>
          </a:p>
        </p:txBody>
      </p:sp>
      <p:sp>
        <p:nvSpPr>
          <p:cNvPr id="34" name="Rectangle 33">
            <a:extLst>
              <a:ext uri="{FF2B5EF4-FFF2-40B4-BE49-F238E27FC236}">
                <a16:creationId xmlns:a16="http://schemas.microsoft.com/office/drawing/2014/main" id="{9BF08C99-6FD7-4AB7-B5AE-52297644849E}"/>
              </a:ext>
            </a:extLst>
          </p:cNvPr>
          <p:cNvSpPr/>
          <p:nvPr/>
        </p:nvSpPr>
        <p:spPr>
          <a:xfrm>
            <a:off x="2014938" y="4562061"/>
            <a:ext cx="2011680" cy="1107996"/>
          </a:xfrm>
          <a:prstGeom prst="rect">
            <a:avLst/>
          </a:prstGeom>
        </p:spPr>
        <p:txBody>
          <a:bodyPr wrap="square" lIns="0" tIns="0" rIns="0" bIns="0" anchor="t">
            <a:spAutoFit/>
          </a:bodyPr>
          <a:lstStyle/>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Provides details of consolidated journal entries posted as part of the financial consolidation</a:t>
            </a:r>
          </a:p>
          <a:p>
            <a:pPr marL="171450" marR="0" lvl="0" indent="-171450" algn="l" defTabSz="121917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panose="020B0604020202020204"/>
                <a:ea typeface="+mn-ea"/>
                <a:cs typeface="+mn-cs"/>
              </a:rPr>
              <a:t>Standard formats: PDF, HTML and Excel</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Arial"/>
            </a:endParaRPr>
          </a:p>
        </p:txBody>
      </p:sp>
      <p:grpSp>
        <p:nvGrpSpPr>
          <p:cNvPr id="35" name="Group 34">
            <a:extLst>
              <a:ext uri="{FF2B5EF4-FFF2-40B4-BE49-F238E27FC236}">
                <a16:creationId xmlns:a16="http://schemas.microsoft.com/office/drawing/2014/main" id="{5423CF89-9000-4F09-980D-D96B64EA0090}"/>
              </a:ext>
            </a:extLst>
          </p:cNvPr>
          <p:cNvGrpSpPr/>
          <p:nvPr/>
        </p:nvGrpSpPr>
        <p:grpSpPr>
          <a:xfrm>
            <a:off x="4702011" y="2505602"/>
            <a:ext cx="685800" cy="630936"/>
            <a:chOff x="8707186" y="1209502"/>
            <a:chExt cx="399075" cy="367041"/>
          </a:xfrm>
          <a:solidFill>
            <a:schemeClr val="bg1"/>
          </a:solidFill>
        </p:grpSpPr>
        <p:sp>
          <p:nvSpPr>
            <p:cNvPr id="36" name="Freeform 1024">
              <a:extLst>
                <a:ext uri="{FF2B5EF4-FFF2-40B4-BE49-F238E27FC236}">
                  <a16:creationId xmlns:a16="http://schemas.microsoft.com/office/drawing/2014/main" id="{E1FE1B1B-F822-4E3B-98DC-91C7D4215275}"/>
                </a:ext>
              </a:extLst>
            </p:cNvPr>
            <p:cNvSpPr>
              <a:spLocks noEditPoints="1"/>
            </p:cNvSpPr>
            <p:nvPr/>
          </p:nvSpPr>
          <p:spPr bwMode="auto">
            <a:xfrm>
              <a:off x="8707186" y="1209502"/>
              <a:ext cx="399075" cy="3670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37" name="Freeform 1025">
              <a:extLst>
                <a:ext uri="{FF2B5EF4-FFF2-40B4-BE49-F238E27FC236}">
                  <a16:creationId xmlns:a16="http://schemas.microsoft.com/office/drawing/2014/main" id="{4D9B971D-6D97-48D2-8D05-981FB75C50DA}"/>
                </a:ext>
              </a:extLst>
            </p:cNvPr>
            <p:cNvSpPr>
              <a:spLocks noEditPoints="1"/>
            </p:cNvSpPr>
            <p:nvPr/>
          </p:nvSpPr>
          <p:spPr bwMode="auto">
            <a:xfrm>
              <a:off x="8798739" y="1293706"/>
              <a:ext cx="215970" cy="198634"/>
            </a:xfrm>
            <a:custGeom>
              <a:avLst/>
              <a:gdLst>
                <a:gd name="T0" fmla="*/ 277 w 277"/>
                <a:gd name="T1" fmla="*/ 53 h 277"/>
                <a:gd name="T2" fmla="*/ 267 w 277"/>
                <a:gd name="T3" fmla="*/ 0 h 277"/>
                <a:gd name="T4" fmla="*/ 213 w 277"/>
                <a:gd name="T5" fmla="*/ 11 h 277"/>
                <a:gd name="T6" fmla="*/ 64 w 277"/>
                <a:gd name="T7" fmla="*/ 21 h 277"/>
                <a:gd name="T8" fmla="*/ 53 w 277"/>
                <a:gd name="T9" fmla="*/ 0 h 277"/>
                <a:gd name="T10" fmla="*/ 0 w 277"/>
                <a:gd name="T11" fmla="*/ 11 h 277"/>
                <a:gd name="T12" fmla="*/ 11 w 277"/>
                <a:gd name="T13" fmla="*/ 64 h 277"/>
                <a:gd name="T14" fmla="*/ 21 w 277"/>
                <a:gd name="T15" fmla="*/ 213 h 277"/>
                <a:gd name="T16" fmla="*/ 0 w 277"/>
                <a:gd name="T17" fmla="*/ 224 h 277"/>
                <a:gd name="T18" fmla="*/ 11 w 277"/>
                <a:gd name="T19" fmla="*/ 277 h 277"/>
                <a:gd name="T20" fmla="*/ 64 w 277"/>
                <a:gd name="T21" fmla="*/ 267 h 277"/>
                <a:gd name="T22" fmla="*/ 213 w 277"/>
                <a:gd name="T23" fmla="*/ 256 h 277"/>
                <a:gd name="T24" fmla="*/ 224 w 277"/>
                <a:gd name="T25" fmla="*/ 277 h 277"/>
                <a:gd name="T26" fmla="*/ 277 w 277"/>
                <a:gd name="T27" fmla="*/ 267 h 277"/>
                <a:gd name="T28" fmla="*/ 267 w 277"/>
                <a:gd name="T29" fmla="*/ 213 h 277"/>
                <a:gd name="T30" fmla="*/ 256 w 277"/>
                <a:gd name="T31" fmla="*/ 64 h 277"/>
                <a:gd name="T32" fmla="*/ 235 w 277"/>
                <a:gd name="T33" fmla="*/ 21 h 277"/>
                <a:gd name="T34" fmla="*/ 256 w 277"/>
                <a:gd name="T35" fmla="*/ 43 h 277"/>
                <a:gd name="T36" fmla="*/ 235 w 277"/>
                <a:gd name="T37" fmla="*/ 21 h 277"/>
                <a:gd name="T38" fmla="*/ 43 w 277"/>
                <a:gd name="T39" fmla="*/ 21 h 277"/>
                <a:gd name="T40" fmla="*/ 21 w 277"/>
                <a:gd name="T41" fmla="*/ 43 h 277"/>
                <a:gd name="T42" fmla="*/ 43 w 277"/>
                <a:gd name="T43" fmla="*/ 256 h 277"/>
                <a:gd name="T44" fmla="*/ 21 w 277"/>
                <a:gd name="T45" fmla="*/ 235 h 277"/>
                <a:gd name="T46" fmla="*/ 43 w 277"/>
                <a:gd name="T47" fmla="*/ 256 h 277"/>
                <a:gd name="T48" fmla="*/ 235 w 277"/>
                <a:gd name="T49" fmla="*/ 256 h 277"/>
                <a:gd name="T50" fmla="*/ 256 w 277"/>
                <a:gd name="T51" fmla="*/ 235 h 277"/>
                <a:gd name="T52" fmla="*/ 235 w 277"/>
                <a:gd name="T53" fmla="*/ 213 h 277"/>
                <a:gd name="T54" fmla="*/ 213 w 277"/>
                <a:gd name="T55" fmla="*/ 224 h 277"/>
                <a:gd name="T56" fmla="*/ 64 w 277"/>
                <a:gd name="T57" fmla="*/ 235 h 277"/>
                <a:gd name="T58" fmla="*/ 53 w 277"/>
                <a:gd name="T59" fmla="*/ 213 h 277"/>
                <a:gd name="T60" fmla="*/ 43 w 277"/>
                <a:gd name="T61" fmla="*/ 64 h 277"/>
                <a:gd name="T62" fmla="*/ 64 w 277"/>
                <a:gd name="T63" fmla="*/ 53 h 277"/>
                <a:gd name="T64" fmla="*/ 213 w 277"/>
                <a:gd name="T65" fmla="*/ 43 h 277"/>
                <a:gd name="T66" fmla="*/ 224 w 277"/>
                <a:gd name="T67" fmla="*/ 64 h 277"/>
                <a:gd name="T68" fmla="*/ 235 w 277"/>
                <a:gd name="T69" fmla="*/ 213 h 277"/>
                <a:gd name="T70" fmla="*/ 160 w 277"/>
                <a:gd name="T71" fmla="*/ 107 h 277"/>
                <a:gd name="T72" fmla="*/ 149 w 277"/>
                <a:gd name="T73" fmla="*/ 75 h 277"/>
                <a:gd name="T74" fmla="*/ 75 w 277"/>
                <a:gd name="T75" fmla="*/ 85 h 277"/>
                <a:gd name="T76" fmla="*/ 85 w 277"/>
                <a:gd name="T77" fmla="*/ 160 h 277"/>
                <a:gd name="T78" fmla="*/ 107 w 277"/>
                <a:gd name="T79" fmla="*/ 192 h 277"/>
                <a:gd name="T80" fmla="*/ 192 w 277"/>
                <a:gd name="T81" fmla="*/ 203 h 277"/>
                <a:gd name="T82" fmla="*/ 203 w 277"/>
                <a:gd name="T83" fmla="*/ 117 h 277"/>
                <a:gd name="T84" fmla="*/ 96 w 277"/>
                <a:gd name="T85" fmla="*/ 139 h 277"/>
                <a:gd name="T86" fmla="*/ 139 w 277"/>
                <a:gd name="T87" fmla="*/ 96 h 277"/>
                <a:gd name="T88" fmla="*/ 96 w 277"/>
                <a:gd name="T89" fmla="*/ 139 h 277"/>
                <a:gd name="T90" fmla="*/ 128 w 277"/>
                <a:gd name="T91" fmla="*/ 181 h 277"/>
                <a:gd name="T92" fmla="*/ 149 w 277"/>
                <a:gd name="T93" fmla="*/ 160 h 277"/>
                <a:gd name="T94" fmla="*/ 160 w 277"/>
                <a:gd name="T95" fmla="*/ 128 h 277"/>
                <a:gd name="T96" fmla="*/ 181 w 277"/>
                <a:gd name="T97"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7" h="277">
                  <a:moveTo>
                    <a:pt x="267" y="64"/>
                  </a:moveTo>
                  <a:cubicBezTo>
                    <a:pt x="273" y="64"/>
                    <a:pt x="277" y="59"/>
                    <a:pt x="277" y="53"/>
                  </a:cubicBezTo>
                  <a:cubicBezTo>
                    <a:pt x="277" y="11"/>
                    <a:pt x="277" y="11"/>
                    <a:pt x="277" y="11"/>
                  </a:cubicBezTo>
                  <a:cubicBezTo>
                    <a:pt x="277" y="5"/>
                    <a:pt x="273" y="0"/>
                    <a:pt x="267" y="0"/>
                  </a:cubicBezTo>
                  <a:cubicBezTo>
                    <a:pt x="224" y="0"/>
                    <a:pt x="224" y="0"/>
                    <a:pt x="224" y="0"/>
                  </a:cubicBezTo>
                  <a:cubicBezTo>
                    <a:pt x="218" y="0"/>
                    <a:pt x="213" y="5"/>
                    <a:pt x="213" y="11"/>
                  </a:cubicBezTo>
                  <a:cubicBezTo>
                    <a:pt x="213" y="21"/>
                    <a:pt x="213" y="21"/>
                    <a:pt x="213" y="21"/>
                  </a:cubicBezTo>
                  <a:cubicBezTo>
                    <a:pt x="64" y="21"/>
                    <a:pt x="64" y="21"/>
                    <a:pt x="64" y="21"/>
                  </a:cubicBezTo>
                  <a:cubicBezTo>
                    <a:pt x="64" y="11"/>
                    <a:pt x="64" y="11"/>
                    <a:pt x="64" y="11"/>
                  </a:cubicBezTo>
                  <a:cubicBezTo>
                    <a:pt x="64" y="5"/>
                    <a:pt x="59" y="0"/>
                    <a:pt x="53" y="0"/>
                  </a:cubicBezTo>
                  <a:cubicBezTo>
                    <a:pt x="11" y="0"/>
                    <a:pt x="11" y="0"/>
                    <a:pt x="11" y="0"/>
                  </a:cubicBezTo>
                  <a:cubicBezTo>
                    <a:pt x="5" y="0"/>
                    <a:pt x="0" y="5"/>
                    <a:pt x="0" y="11"/>
                  </a:cubicBezTo>
                  <a:cubicBezTo>
                    <a:pt x="0" y="53"/>
                    <a:pt x="0" y="53"/>
                    <a:pt x="0" y="53"/>
                  </a:cubicBezTo>
                  <a:cubicBezTo>
                    <a:pt x="0" y="59"/>
                    <a:pt x="5" y="64"/>
                    <a:pt x="11" y="64"/>
                  </a:cubicBezTo>
                  <a:cubicBezTo>
                    <a:pt x="21" y="64"/>
                    <a:pt x="21" y="64"/>
                    <a:pt x="21" y="64"/>
                  </a:cubicBezTo>
                  <a:cubicBezTo>
                    <a:pt x="21" y="213"/>
                    <a:pt x="21" y="213"/>
                    <a:pt x="21" y="213"/>
                  </a:cubicBezTo>
                  <a:cubicBezTo>
                    <a:pt x="11" y="213"/>
                    <a:pt x="11" y="213"/>
                    <a:pt x="11" y="213"/>
                  </a:cubicBezTo>
                  <a:cubicBezTo>
                    <a:pt x="5" y="213"/>
                    <a:pt x="0" y="218"/>
                    <a:pt x="0" y="224"/>
                  </a:cubicBezTo>
                  <a:cubicBezTo>
                    <a:pt x="0" y="267"/>
                    <a:pt x="0" y="267"/>
                    <a:pt x="0" y="267"/>
                  </a:cubicBezTo>
                  <a:cubicBezTo>
                    <a:pt x="0" y="273"/>
                    <a:pt x="5" y="277"/>
                    <a:pt x="11" y="277"/>
                  </a:cubicBezTo>
                  <a:cubicBezTo>
                    <a:pt x="53" y="277"/>
                    <a:pt x="53" y="277"/>
                    <a:pt x="53" y="277"/>
                  </a:cubicBezTo>
                  <a:cubicBezTo>
                    <a:pt x="59" y="277"/>
                    <a:pt x="64" y="273"/>
                    <a:pt x="64" y="267"/>
                  </a:cubicBezTo>
                  <a:cubicBezTo>
                    <a:pt x="64" y="256"/>
                    <a:pt x="64" y="256"/>
                    <a:pt x="64" y="256"/>
                  </a:cubicBezTo>
                  <a:cubicBezTo>
                    <a:pt x="213" y="256"/>
                    <a:pt x="213" y="256"/>
                    <a:pt x="213" y="256"/>
                  </a:cubicBezTo>
                  <a:cubicBezTo>
                    <a:pt x="213" y="267"/>
                    <a:pt x="213" y="267"/>
                    <a:pt x="213" y="267"/>
                  </a:cubicBezTo>
                  <a:cubicBezTo>
                    <a:pt x="213" y="273"/>
                    <a:pt x="218" y="277"/>
                    <a:pt x="224" y="277"/>
                  </a:cubicBezTo>
                  <a:cubicBezTo>
                    <a:pt x="267" y="277"/>
                    <a:pt x="267" y="277"/>
                    <a:pt x="267" y="277"/>
                  </a:cubicBezTo>
                  <a:cubicBezTo>
                    <a:pt x="273" y="277"/>
                    <a:pt x="277" y="273"/>
                    <a:pt x="277" y="267"/>
                  </a:cubicBezTo>
                  <a:cubicBezTo>
                    <a:pt x="277" y="224"/>
                    <a:pt x="277" y="224"/>
                    <a:pt x="277" y="224"/>
                  </a:cubicBezTo>
                  <a:cubicBezTo>
                    <a:pt x="277" y="218"/>
                    <a:pt x="273" y="213"/>
                    <a:pt x="267" y="213"/>
                  </a:cubicBezTo>
                  <a:cubicBezTo>
                    <a:pt x="256" y="213"/>
                    <a:pt x="256" y="213"/>
                    <a:pt x="256" y="213"/>
                  </a:cubicBezTo>
                  <a:cubicBezTo>
                    <a:pt x="256" y="64"/>
                    <a:pt x="256" y="64"/>
                    <a:pt x="256" y="64"/>
                  </a:cubicBezTo>
                  <a:lnTo>
                    <a:pt x="267" y="64"/>
                  </a:lnTo>
                  <a:close/>
                  <a:moveTo>
                    <a:pt x="235" y="21"/>
                  </a:moveTo>
                  <a:cubicBezTo>
                    <a:pt x="256" y="21"/>
                    <a:pt x="256" y="21"/>
                    <a:pt x="256" y="21"/>
                  </a:cubicBezTo>
                  <a:cubicBezTo>
                    <a:pt x="256" y="43"/>
                    <a:pt x="256" y="43"/>
                    <a:pt x="256" y="43"/>
                  </a:cubicBezTo>
                  <a:cubicBezTo>
                    <a:pt x="235" y="43"/>
                    <a:pt x="235" y="43"/>
                    <a:pt x="235" y="43"/>
                  </a:cubicBezTo>
                  <a:lnTo>
                    <a:pt x="235" y="21"/>
                  </a:lnTo>
                  <a:close/>
                  <a:moveTo>
                    <a:pt x="21" y="21"/>
                  </a:moveTo>
                  <a:cubicBezTo>
                    <a:pt x="43" y="21"/>
                    <a:pt x="43" y="21"/>
                    <a:pt x="43" y="21"/>
                  </a:cubicBezTo>
                  <a:cubicBezTo>
                    <a:pt x="43" y="43"/>
                    <a:pt x="43" y="43"/>
                    <a:pt x="43" y="43"/>
                  </a:cubicBezTo>
                  <a:cubicBezTo>
                    <a:pt x="21" y="43"/>
                    <a:pt x="21" y="43"/>
                    <a:pt x="21" y="43"/>
                  </a:cubicBezTo>
                  <a:lnTo>
                    <a:pt x="21" y="21"/>
                  </a:lnTo>
                  <a:close/>
                  <a:moveTo>
                    <a:pt x="43" y="256"/>
                  </a:moveTo>
                  <a:cubicBezTo>
                    <a:pt x="21" y="256"/>
                    <a:pt x="21" y="256"/>
                    <a:pt x="21" y="256"/>
                  </a:cubicBezTo>
                  <a:cubicBezTo>
                    <a:pt x="21" y="235"/>
                    <a:pt x="21" y="235"/>
                    <a:pt x="21" y="235"/>
                  </a:cubicBezTo>
                  <a:cubicBezTo>
                    <a:pt x="43" y="235"/>
                    <a:pt x="43" y="235"/>
                    <a:pt x="43" y="235"/>
                  </a:cubicBezTo>
                  <a:lnTo>
                    <a:pt x="43" y="256"/>
                  </a:lnTo>
                  <a:close/>
                  <a:moveTo>
                    <a:pt x="256" y="256"/>
                  </a:moveTo>
                  <a:cubicBezTo>
                    <a:pt x="235" y="256"/>
                    <a:pt x="235" y="256"/>
                    <a:pt x="235" y="256"/>
                  </a:cubicBezTo>
                  <a:cubicBezTo>
                    <a:pt x="235" y="235"/>
                    <a:pt x="235" y="235"/>
                    <a:pt x="235" y="235"/>
                  </a:cubicBezTo>
                  <a:cubicBezTo>
                    <a:pt x="256" y="235"/>
                    <a:pt x="256" y="235"/>
                    <a:pt x="256" y="235"/>
                  </a:cubicBezTo>
                  <a:lnTo>
                    <a:pt x="256" y="256"/>
                  </a:lnTo>
                  <a:close/>
                  <a:moveTo>
                    <a:pt x="235" y="213"/>
                  </a:moveTo>
                  <a:cubicBezTo>
                    <a:pt x="224" y="213"/>
                    <a:pt x="224" y="213"/>
                    <a:pt x="224" y="213"/>
                  </a:cubicBezTo>
                  <a:cubicBezTo>
                    <a:pt x="218" y="213"/>
                    <a:pt x="213" y="218"/>
                    <a:pt x="213" y="224"/>
                  </a:cubicBezTo>
                  <a:cubicBezTo>
                    <a:pt x="213" y="235"/>
                    <a:pt x="213" y="235"/>
                    <a:pt x="213" y="235"/>
                  </a:cubicBezTo>
                  <a:cubicBezTo>
                    <a:pt x="64" y="235"/>
                    <a:pt x="64" y="235"/>
                    <a:pt x="64" y="235"/>
                  </a:cubicBezTo>
                  <a:cubicBezTo>
                    <a:pt x="64" y="224"/>
                    <a:pt x="64" y="224"/>
                    <a:pt x="64" y="224"/>
                  </a:cubicBezTo>
                  <a:cubicBezTo>
                    <a:pt x="64" y="218"/>
                    <a:pt x="59" y="213"/>
                    <a:pt x="53" y="213"/>
                  </a:cubicBezTo>
                  <a:cubicBezTo>
                    <a:pt x="43" y="213"/>
                    <a:pt x="43" y="213"/>
                    <a:pt x="43" y="213"/>
                  </a:cubicBezTo>
                  <a:cubicBezTo>
                    <a:pt x="43" y="64"/>
                    <a:pt x="43" y="64"/>
                    <a:pt x="43" y="64"/>
                  </a:cubicBezTo>
                  <a:cubicBezTo>
                    <a:pt x="53" y="64"/>
                    <a:pt x="53" y="64"/>
                    <a:pt x="53" y="64"/>
                  </a:cubicBezTo>
                  <a:cubicBezTo>
                    <a:pt x="59" y="64"/>
                    <a:pt x="64" y="59"/>
                    <a:pt x="64" y="53"/>
                  </a:cubicBezTo>
                  <a:cubicBezTo>
                    <a:pt x="64" y="43"/>
                    <a:pt x="64" y="43"/>
                    <a:pt x="64" y="43"/>
                  </a:cubicBezTo>
                  <a:cubicBezTo>
                    <a:pt x="213" y="43"/>
                    <a:pt x="213" y="43"/>
                    <a:pt x="213" y="43"/>
                  </a:cubicBezTo>
                  <a:cubicBezTo>
                    <a:pt x="213" y="53"/>
                    <a:pt x="213" y="53"/>
                    <a:pt x="213" y="53"/>
                  </a:cubicBezTo>
                  <a:cubicBezTo>
                    <a:pt x="213" y="59"/>
                    <a:pt x="218" y="64"/>
                    <a:pt x="224" y="64"/>
                  </a:cubicBezTo>
                  <a:cubicBezTo>
                    <a:pt x="235" y="64"/>
                    <a:pt x="235" y="64"/>
                    <a:pt x="235" y="64"/>
                  </a:cubicBezTo>
                  <a:lnTo>
                    <a:pt x="235" y="213"/>
                  </a:lnTo>
                  <a:close/>
                  <a:moveTo>
                    <a:pt x="192" y="107"/>
                  </a:moveTo>
                  <a:cubicBezTo>
                    <a:pt x="160" y="107"/>
                    <a:pt x="160" y="107"/>
                    <a:pt x="160" y="107"/>
                  </a:cubicBezTo>
                  <a:cubicBezTo>
                    <a:pt x="160" y="85"/>
                    <a:pt x="160" y="85"/>
                    <a:pt x="160" y="85"/>
                  </a:cubicBezTo>
                  <a:cubicBezTo>
                    <a:pt x="160" y="79"/>
                    <a:pt x="155" y="75"/>
                    <a:pt x="149" y="75"/>
                  </a:cubicBezTo>
                  <a:cubicBezTo>
                    <a:pt x="85" y="75"/>
                    <a:pt x="85" y="75"/>
                    <a:pt x="85" y="75"/>
                  </a:cubicBezTo>
                  <a:cubicBezTo>
                    <a:pt x="79" y="75"/>
                    <a:pt x="75" y="79"/>
                    <a:pt x="75" y="85"/>
                  </a:cubicBezTo>
                  <a:cubicBezTo>
                    <a:pt x="75" y="149"/>
                    <a:pt x="75" y="149"/>
                    <a:pt x="75" y="149"/>
                  </a:cubicBezTo>
                  <a:cubicBezTo>
                    <a:pt x="75" y="155"/>
                    <a:pt x="79" y="160"/>
                    <a:pt x="85" y="160"/>
                  </a:cubicBezTo>
                  <a:cubicBezTo>
                    <a:pt x="107" y="160"/>
                    <a:pt x="107" y="160"/>
                    <a:pt x="107" y="160"/>
                  </a:cubicBezTo>
                  <a:cubicBezTo>
                    <a:pt x="107" y="192"/>
                    <a:pt x="107" y="192"/>
                    <a:pt x="107" y="192"/>
                  </a:cubicBezTo>
                  <a:cubicBezTo>
                    <a:pt x="107" y="198"/>
                    <a:pt x="111" y="203"/>
                    <a:pt x="117" y="203"/>
                  </a:cubicBezTo>
                  <a:cubicBezTo>
                    <a:pt x="192" y="203"/>
                    <a:pt x="192" y="203"/>
                    <a:pt x="192" y="203"/>
                  </a:cubicBezTo>
                  <a:cubicBezTo>
                    <a:pt x="198" y="203"/>
                    <a:pt x="203" y="198"/>
                    <a:pt x="203" y="192"/>
                  </a:cubicBezTo>
                  <a:cubicBezTo>
                    <a:pt x="203" y="117"/>
                    <a:pt x="203" y="117"/>
                    <a:pt x="203" y="117"/>
                  </a:cubicBezTo>
                  <a:cubicBezTo>
                    <a:pt x="203" y="111"/>
                    <a:pt x="198" y="107"/>
                    <a:pt x="192" y="107"/>
                  </a:cubicBezTo>
                  <a:close/>
                  <a:moveTo>
                    <a:pt x="96" y="139"/>
                  </a:moveTo>
                  <a:cubicBezTo>
                    <a:pt x="96" y="96"/>
                    <a:pt x="96" y="96"/>
                    <a:pt x="96" y="96"/>
                  </a:cubicBezTo>
                  <a:cubicBezTo>
                    <a:pt x="139" y="96"/>
                    <a:pt x="139" y="96"/>
                    <a:pt x="139" y="96"/>
                  </a:cubicBezTo>
                  <a:cubicBezTo>
                    <a:pt x="139" y="139"/>
                    <a:pt x="139" y="139"/>
                    <a:pt x="139" y="139"/>
                  </a:cubicBezTo>
                  <a:lnTo>
                    <a:pt x="96" y="139"/>
                  </a:lnTo>
                  <a:close/>
                  <a:moveTo>
                    <a:pt x="181" y="181"/>
                  </a:moveTo>
                  <a:cubicBezTo>
                    <a:pt x="128" y="181"/>
                    <a:pt x="128" y="181"/>
                    <a:pt x="128" y="181"/>
                  </a:cubicBezTo>
                  <a:cubicBezTo>
                    <a:pt x="128" y="160"/>
                    <a:pt x="128" y="160"/>
                    <a:pt x="128" y="160"/>
                  </a:cubicBezTo>
                  <a:cubicBezTo>
                    <a:pt x="149" y="160"/>
                    <a:pt x="149" y="160"/>
                    <a:pt x="149" y="160"/>
                  </a:cubicBezTo>
                  <a:cubicBezTo>
                    <a:pt x="155" y="160"/>
                    <a:pt x="160" y="155"/>
                    <a:pt x="160" y="149"/>
                  </a:cubicBezTo>
                  <a:cubicBezTo>
                    <a:pt x="160" y="128"/>
                    <a:pt x="160" y="128"/>
                    <a:pt x="160" y="128"/>
                  </a:cubicBezTo>
                  <a:cubicBezTo>
                    <a:pt x="181" y="128"/>
                    <a:pt x="181" y="128"/>
                    <a:pt x="181" y="128"/>
                  </a:cubicBezTo>
                  <a:lnTo>
                    <a:pt x="181" y="1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38" name="Group 614">
            <a:extLst>
              <a:ext uri="{FF2B5EF4-FFF2-40B4-BE49-F238E27FC236}">
                <a16:creationId xmlns:a16="http://schemas.microsoft.com/office/drawing/2014/main" id="{0706591E-50B3-4267-8B87-C8F775928A31}"/>
              </a:ext>
            </a:extLst>
          </p:cNvPr>
          <p:cNvGrpSpPr>
            <a:grpSpLocks noChangeAspect="1"/>
          </p:cNvGrpSpPr>
          <p:nvPr/>
        </p:nvGrpSpPr>
        <p:grpSpPr bwMode="auto">
          <a:xfrm>
            <a:off x="4712638" y="3467728"/>
            <a:ext cx="683886" cy="630944"/>
            <a:chOff x="3780" y="2658"/>
            <a:chExt cx="340" cy="340"/>
          </a:xfrm>
          <a:solidFill>
            <a:schemeClr val="bg1"/>
          </a:solidFill>
        </p:grpSpPr>
        <p:sp>
          <p:nvSpPr>
            <p:cNvPr id="39" name="Freeform 615">
              <a:extLst>
                <a:ext uri="{FF2B5EF4-FFF2-40B4-BE49-F238E27FC236}">
                  <a16:creationId xmlns:a16="http://schemas.microsoft.com/office/drawing/2014/main" id="{2B3D326E-3702-4313-B7BD-6F949EEA48D8}"/>
                </a:ext>
              </a:extLst>
            </p:cNvPr>
            <p:cNvSpPr>
              <a:spLocks/>
            </p:cNvSpPr>
            <p:nvPr/>
          </p:nvSpPr>
          <p:spPr bwMode="auto">
            <a:xfrm>
              <a:off x="3858" y="2799"/>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0" name="Freeform 616">
              <a:extLst>
                <a:ext uri="{FF2B5EF4-FFF2-40B4-BE49-F238E27FC236}">
                  <a16:creationId xmlns:a16="http://schemas.microsoft.com/office/drawing/2014/main" id="{BDF8DF63-5C29-4CFD-8EB3-BDD952C0B1B9}"/>
                </a:ext>
              </a:extLst>
            </p:cNvPr>
            <p:cNvSpPr>
              <a:spLocks/>
            </p:cNvSpPr>
            <p:nvPr/>
          </p:nvSpPr>
          <p:spPr bwMode="auto">
            <a:xfrm>
              <a:off x="3858" y="2757"/>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1" name="Freeform 617">
              <a:extLst>
                <a:ext uri="{FF2B5EF4-FFF2-40B4-BE49-F238E27FC236}">
                  <a16:creationId xmlns:a16="http://schemas.microsoft.com/office/drawing/2014/main" id="{6950FBF3-97BC-45B2-A6B3-6710B4718777}"/>
                </a:ext>
              </a:extLst>
            </p:cNvPr>
            <p:cNvSpPr>
              <a:spLocks/>
            </p:cNvSpPr>
            <p:nvPr/>
          </p:nvSpPr>
          <p:spPr bwMode="auto">
            <a:xfrm>
              <a:off x="3858" y="2842"/>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2" name="Freeform 618">
              <a:extLst>
                <a:ext uri="{FF2B5EF4-FFF2-40B4-BE49-F238E27FC236}">
                  <a16:creationId xmlns:a16="http://schemas.microsoft.com/office/drawing/2014/main" id="{555C5AC6-7E72-4AA0-A486-512AB73CD594}"/>
                </a:ext>
              </a:extLst>
            </p:cNvPr>
            <p:cNvSpPr>
              <a:spLocks/>
            </p:cNvSpPr>
            <p:nvPr/>
          </p:nvSpPr>
          <p:spPr bwMode="auto">
            <a:xfrm>
              <a:off x="3907" y="2799"/>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3" name="Freeform 619">
              <a:extLst>
                <a:ext uri="{FF2B5EF4-FFF2-40B4-BE49-F238E27FC236}">
                  <a16:creationId xmlns:a16="http://schemas.microsoft.com/office/drawing/2014/main" id="{D9909D6D-9BDF-48C0-AB95-A3B07491585A}"/>
                </a:ext>
              </a:extLst>
            </p:cNvPr>
            <p:cNvSpPr>
              <a:spLocks/>
            </p:cNvSpPr>
            <p:nvPr/>
          </p:nvSpPr>
          <p:spPr bwMode="auto">
            <a:xfrm>
              <a:off x="3907" y="2757"/>
              <a:ext cx="135" cy="14"/>
            </a:xfrm>
            <a:custGeom>
              <a:avLst/>
              <a:gdLst>
                <a:gd name="T0" fmla="*/ 10 w 202"/>
                <a:gd name="T1" fmla="*/ 21 h 21"/>
                <a:gd name="T2" fmla="*/ 192 w 202"/>
                <a:gd name="T3" fmla="*/ 21 h 21"/>
                <a:gd name="T4" fmla="*/ 202 w 202"/>
                <a:gd name="T5" fmla="*/ 11 h 21"/>
                <a:gd name="T6" fmla="*/ 192 w 202"/>
                <a:gd name="T7" fmla="*/ 0 h 21"/>
                <a:gd name="T8" fmla="*/ 10 w 202"/>
                <a:gd name="T9" fmla="*/ 0 h 21"/>
                <a:gd name="T10" fmla="*/ 0 w 202"/>
                <a:gd name="T11" fmla="*/ 11 h 21"/>
                <a:gd name="T12" fmla="*/ 10 w 202"/>
                <a:gd name="T13" fmla="*/ 21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0" y="21"/>
                  </a:moveTo>
                  <a:cubicBezTo>
                    <a:pt x="192" y="21"/>
                    <a:pt x="192" y="21"/>
                    <a:pt x="192" y="21"/>
                  </a:cubicBezTo>
                  <a:cubicBezTo>
                    <a:pt x="198" y="21"/>
                    <a:pt x="202" y="17"/>
                    <a:pt x="202" y="11"/>
                  </a:cubicBezTo>
                  <a:cubicBezTo>
                    <a:pt x="202" y="5"/>
                    <a:pt x="198" y="0"/>
                    <a:pt x="192" y="0"/>
                  </a:cubicBezTo>
                  <a:cubicBezTo>
                    <a:pt x="10" y="0"/>
                    <a:pt x="10" y="0"/>
                    <a:pt x="10" y="0"/>
                  </a:cubicBezTo>
                  <a:cubicBezTo>
                    <a:pt x="4" y="0"/>
                    <a:pt x="0" y="5"/>
                    <a:pt x="0" y="11"/>
                  </a:cubicBezTo>
                  <a:cubicBezTo>
                    <a:pt x="0" y="17"/>
                    <a:pt x="4" y="21"/>
                    <a:pt x="10"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4" name="Freeform 620">
              <a:extLst>
                <a:ext uri="{FF2B5EF4-FFF2-40B4-BE49-F238E27FC236}">
                  <a16:creationId xmlns:a16="http://schemas.microsoft.com/office/drawing/2014/main" id="{270C42A5-FE26-4877-A0FB-529A01FE0B7C}"/>
                </a:ext>
              </a:extLst>
            </p:cNvPr>
            <p:cNvSpPr>
              <a:spLocks/>
            </p:cNvSpPr>
            <p:nvPr/>
          </p:nvSpPr>
          <p:spPr bwMode="auto">
            <a:xfrm>
              <a:off x="3907" y="2842"/>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5" name="Freeform 621">
              <a:extLst>
                <a:ext uri="{FF2B5EF4-FFF2-40B4-BE49-F238E27FC236}">
                  <a16:creationId xmlns:a16="http://schemas.microsoft.com/office/drawing/2014/main" id="{450C9234-4890-4590-A1DB-A9E516FC1C2F}"/>
                </a:ext>
              </a:extLst>
            </p:cNvPr>
            <p:cNvSpPr>
              <a:spLocks/>
            </p:cNvSpPr>
            <p:nvPr/>
          </p:nvSpPr>
          <p:spPr bwMode="auto">
            <a:xfrm>
              <a:off x="3858" y="2884"/>
              <a:ext cx="28" cy="14"/>
            </a:xfrm>
            <a:custGeom>
              <a:avLst/>
              <a:gdLst>
                <a:gd name="T0" fmla="*/ 32 w 43"/>
                <a:gd name="T1" fmla="*/ 0 h 21"/>
                <a:gd name="T2" fmla="*/ 11 w 43"/>
                <a:gd name="T3" fmla="*/ 0 h 21"/>
                <a:gd name="T4" fmla="*/ 0 w 43"/>
                <a:gd name="T5" fmla="*/ 11 h 21"/>
                <a:gd name="T6" fmla="*/ 11 w 43"/>
                <a:gd name="T7" fmla="*/ 21 h 21"/>
                <a:gd name="T8" fmla="*/ 32 w 43"/>
                <a:gd name="T9" fmla="*/ 21 h 21"/>
                <a:gd name="T10" fmla="*/ 43 w 43"/>
                <a:gd name="T11" fmla="*/ 11 h 21"/>
                <a:gd name="T12" fmla="*/ 32 w 4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43" h="21">
                  <a:moveTo>
                    <a:pt x="32" y="0"/>
                  </a:moveTo>
                  <a:cubicBezTo>
                    <a:pt x="11" y="0"/>
                    <a:pt x="11" y="0"/>
                    <a:pt x="11" y="0"/>
                  </a:cubicBezTo>
                  <a:cubicBezTo>
                    <a:pt x="5" y="0"/>
                    <a:pt x="0" y="5"/>
                    <a:pt x="0" y="11"/>
                  </a:cubicBezTo>
                  <a:cubicBezTo>
                    <a:pt x="0" y="17"/>
                    <a:pt x="5" y="21"/>
                    <a:pt x="11" y="21"/>
                  </a:cubicBezTo>
                  <a:cubicBezTo>
                    <a:pt x="32" y="21"/>
                    <a:pt x="32" y="21"/>
                    <a:pt x="32" y="21"/>
                  </a:cubicBezTo>
                  <a:cubicBezTo>
                    <a:pt x="38" y="21"/>
                    <a:pt x="43" y="17"/>
                    <a:pt x="43" y="11"/>
                  </a:cubicBezTo>
                  <a:cubicBezTo>
                    <a:pt x="43" y="5"/>
                    <a:pt x="38" y="0"/>
                    <a:pt x="3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6" name="Freeform 622">
              <a:extLst>
                <a:ext uri="{FF2B5EF4-FFF2-40B4-BE49-F238E27FC236}">
                  <a16:creationId xmlns:a16="http://schemas.microsoft.com/office/drawing/2014/main" id="{8A98BE75-2F90-4150-969C-6838A283BB8C}"/>
                </a:ext>
              </a:extLst>
            </p:cNvPr>
            <p:cNvSpPr>
              <a:spLocks/>
            </p:cNvSpPr>
            <p:nvPr/>
          </p:nvSpPr>
          <p:spPr bwMode="auto">
            <a:xfrm>
              <a:off x="3907" y="2884"/>
              <a:ext cx="135" cy="14"/>
            </a:xfrm>
            <a:custGeom>
              <a:avLst/>
              <a:gdLst>
                <a:gd name="T0" fmla="*/ 192 w 202"/>
                <a:gd name="T1" fmla="*/ 0 h 21"/>
                <a:gd name="T2" fmla="*/ 10 w 202"/>
                <a:gd name="T3" fmla="*/ 0 h 21"/>
                <a:gd name="T4" fmla="*/ 0 w 202"/>
                <a:gd name="T5" fmla="*/ 11 h 21"/>
                <a:gd name="T6" fmla="*/ 10 w 202"/>
                <a:gd name="T7" fmla="*/ 21 h 21"/>
                <a:gd name="T8" fmla="*/ 192 w 202"/>
                <a:gd name="T9" fmla="*/ 21 h 21"/>
                <a:gd name="T10" fmla="*/ 202 w 202"/>
                <a:gd name="T11" fmla="*/ 11 h 21"/>
                <a:gd name="T12" fmla="*/ 192 w 202"/>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02" h="21">
                  <a:moveTo>
                    <a:pt x="192" y="0"/>
                  </a:moveTo>
                  <a:cubicBezTo>
                    <a:pt x="10" y="0"/>
                    <a:pt x="10" y="0"/>
                    <a:pt x="10" y="0"/>
                  </a:cubicBezTo>
                  <a:cubicBezTo>
                    <a:pt x="4" y="0"/>
                    <a:pt x="0" y="5"/>
                    <a:pt x="0" y="11"/>
                  </a:cubicBezTo>
                  <a:cubicBezTo>
                    <a:pt x="0" y="17"/>
                    <a:pt x="4" y="21"/>
                    <a:pt x="10" y="21"/>
                  </a:cubicBezTo>
                  <a:cubicBezTo>
                    <a:pt x="192" y="21"/>
                    <a:pt x="192" y="21"/>
                    <a:pt x="192" y="21"/>
                  </a:cubicBezTo>
                  <a:cubicBezTo>
                    <a:pt x="198" y="21"/>
                    <a:pt x="202" y="17"/>
                    <a:pt x="202" y="11"/>
                  </a:cubicBezTo>
                  <a:cubicBezTo>
                    <a:pt x="202" y="5"/>
                    <a:pt x="198" y="0"/>
                    <a:pt x="192"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47" name="Freeform 623">
              <a:extLst>
                <a:ext uri="{FF2B5EF4-FFF2-40B4-BE49-F238E27FC236}">
                  <a16:creationId xmlns:a16="http://schemas.microsoft.com/office/drawing/2014/main" id="{C90EC0E0-1131-4F32-8F0B-52A48CB6D58F}"/>
                </a:ext>
              </a:extLst>
            </p:cNvPr>
            <p:cNvSpPr>
              <a:spLocks noEditPoints="1"/>
            </p:cNvSpPr>
            <p:nvPr/>
          </p:nvSpPr>
          <p:spPr bwMode="auto">
            <a:xfrm>
              <a:off x="3780" y="2658"/>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48" name="Group 118">
            <a:extLst>
              <a:ext uri="{FF2B5EF4-FFF2-40B4-BE49-F238E27FC236}">
                <a16:creationId xmlns:a16="http://schemas.microsoft.com/office/drawing/2014/main" id="{EA8DE894-177A-4CB0-81A5-CAF5274F213D}"/>
              </a:ext>
            </a:extLst>
          </p:cNvPr>
          <p:cNvGrpSpPr>
            <a:grpSpLocks noChangeAspect="1"/>
          </p:cNvGrpSpPr>
          <p:nvPr/>
        </p:nvGrpSpPr>
        <p:grpSpPr bwMode="auto">
          <a:xfrm>
            <a:off x="5605851" y="2026023"/>
            <a:ext cx="685170" cy="632115"/>
            <a:chOff x="1926" y="383"/>
            <a:chExt cx="341" cy="341"/>
          </a:xfrm>
          <a:solidFill>
            <a:schemeClr val="bg1"/>
          </a:solidFill>
        </p:grpSpPr>
        <p:sp>
          <p:nvSpPr>
            <p:cNvPr id="49" name="Freeform 119">
              <a:extLst>
                <a:ext uri="{FF2B5EF4-FFF2-40B4-BE49-F238E27FC236}">
                  <a16:creationId xmlns:a16="http://schemas.microsoft.com/office/drawing/2014/main" id="{873A5EBE-A033-4689-AB56-8790437B606E}"/>
                </a:ext>
              </a:extLst>
            </p:cNvPr>
            <p:cNvSpPr>
              <a:spLocks noEditPoints="1"/>
            </p:cNvSpPr>
            <p:nvPr/>
          </p:nvSpPr>
          <p:spPr bwMode="auto">
            <a:xfrm>
              <a:off x="1926" y="383"/>
              <a:ext cx="341"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0" name="Freeform 120">
              <a:extLst>
                <a:ext uri="{FF2B5EF4-FFF2-40B4-BE49-F238E27FC236}">
                  <a16:creationId xmlns:a16="http://schemas.microsoft.com/office/drawing/2014/main" id="{1F7799AC-D08B-4BDF-A138-0ADF7A9BB791}"/>
                </a:ext>
              </a:extLst>
            </p:cNvPr>
            <p:cNvSpPr>
              <a:spLocks noEditPoints="1"/>
            </p:cNvSpPr>
            <p:nvPr/>
          </p:nvSpPr>
          <p:spPr bwMode="auto">
            <a:xfrm>
              <a:off x="2004" y="461"/>
              <a:ext cx="184" cy="184"/>
            </a:xfrm>
            <a:custGeom>
              <a:avLst/>
              <a:gdLst>
                <a:gd name="T0" fmla="*/ 267 w 277"/>
                <a:gd name="T1" fmla="*/ 0 h 277"/>
                <a:gd name="T2" fmla="*/ 11 w 277"/>
                <a:gd name="T3" fmla="*/ 0 h 277"/>
                <a:gd name="T4" fmla="*/ 0 w 277"/>
                <a:gd name="T5" fmla="*/ 11 h 277"/>
                <a:gd name="T6" fmla="*/ 0 w 277"/>
                <a:gd name="T7" fmla="*/ 267 h 277"/>
                <a:gd name="T8" fmla="*/ 11 w 277"/>
                <a:gd name="T9" fmla="*/ 277 h 277"/>
                <a:gd name="T10" fmla="*/ 267 w 277"/>
                <a:gd name="T11" fmla="*/ 277 h 277"/>
                <a:gd name="T12" fmla="*/ 277 w 277"/>
                <a:gd name="T13" fmla="*/ 267 h 277"/>
                <a:gd name="T14" fmla="*/ 277 w 277"/>
                <a:gd name="T15" fmla="*/ 11 h 277"/>
                <a:gd name="T16" fmla="*/ 267 w 277"/>
                <a:gd name="T17" fmla="*/ 0 h 277"/>
                <a:gd name="T18" fmla="*/ 107 w 277"/>
                <a:gd name="T19" fmla="*/ 171 h 277"/>
                <a:gd name="T20" fmla="*/ 107 w 277"/>
                <a:gd name="T21" fmla="*/ 107 h 277"/>
                <a:gd name="T22" fmla="*/ 171 w 277"/>
                <a:gd name="T23" fmla="*/ 107 h 277"/>
                <a:gd name="T24" fmla="*/ 171 w 277"/>
                <a:gd name="T25" fmla="*/ 171 h 277"/>
                <a:gd name="T26" fmla="*/ 107 w 277"/>
                <a:gd name="T27" fmla="*/ 171 h 277"/>
                <a:gd name="T28" fmla="*/ 171 w 277"/>
                <a:gd name="T29" fmla="*/ 192 h 277"/>
                <a:gd name="T30" fmla="*/ 171 w 277"/>
                <a:gd name="T31" fmla="*/ 256 h 277"/>
                <a:gd name="T32" fmla="*/ 107 w 277"/>
                <a:gd name="T33" fmla="*/ 256 h 277"/>
                <a:gd name="T34" fmla="*/ 107 w 277"/>
                <a:gd name="T35" fmla="*/ 192 h 277"/>
                <a:gd name="T36" fmla="*/ 171 w 277"/>
                <a:gd name="T37" fmla="*/ 192 h 277"/>
                <a:gd name="T38" fmla="*/ 21 w 277"/>
                <a:gd name="T39" fmla="*/ 107 h 277"/>
                <a:gd name="T40" fmla="*/ 85 w 277"/>
                <a:gd name="T41" fmla="*/ 107 h 277"/>
                <a:gd name="T42" fmla="*/ 85 w 277"/>
                <a:gd name="T43" fmla="*/ 171 h 277"/>
                <a:gd name="T44" fmla="*/ 21 w 277"/>
                <a:gd name="T45" fmla="*/ 171 h 277"/>
                <a:gd name="T46" fmla="*/ 21 w 277"/>
                <a:gd name="T47" fmla="*/ 107 h 277"/>
                <a:gd name="T48" fmla="*/ 107 w 277"/>
                <a:gd name="T49" fmla="*/ 85 h 277"/>
                <a:gd name="T50" fmla="*/ 107 w 277"/>
                <a:gd name="T51" fmla="*/ 21 h 277"/>
                <a:gd name="T52" fmla="*/ 171 w 277"/>
                <a:gd name="T53" fmla="*/ 21 h 277"/>
                <a:gd name="T54" fmla="*/ 171 w 277"/>
                <a:gd name="T55" fmla="*/ 85 h 277"/>
                <a:gd name="T56" fmla="*/ 107 w 277"/>
                <a:gd name="T57" fmla="*/ 85 h 277"/>
                <a:gd name="T58" fmla="*/ 192 w 277"/>
                <a:gd name="T59" fmla="*/ 107 h 277"/>
                <a:gd name="T60" fmla="*/ 256 w 277"/>
                <a:gd name="T61" fmla="*/ 107 h 277"/>
                <a:gd name="T62" fmla="*/ 256 w 277"/>
                <a:gd name="T63" fmla="*/ 171 h 277"/>
                <a:gd name="T64" fmla="*/ 192 w 277"/>
                <a:gd name="T65" fmla="*/ 171 h 277"/>
                <a:gd name="T66" fmla="*/ 192 w 277"/>
                <a:gd name="T67" fmla="*/ 107 h 277"/>
                <a:gd name="T68" fmla="*/ 256 w 277"/>
                <a:gd name="T69" fmla="*/ 85 h 277"/>
                <a:gd name="T70" fmla="*/ 192 w 277"/>
                <a:gd name="T71" fmla="*/ 85 h 277"/>
                <a:gd name="T72" fmla="*/ 192 w 277"/>
                <a:gd name="T73" fmla="*/ 21 h 277"/>
                <a:gd name="T74" fmla="*/ 256 w 277"/>
                <a:gd name="T75" fmla="*/ 21 h 277"/>
                <a:gd name="T76" fmla="*/ 256 w 277"/>
                <a:gd name="T77" fmla="*/ 85 h 277"/>
                <a:gd name="T78" fmla="*/ 85 w 277"/>
                <a:gd name="T79" fmla="*/ 21 h 277"/>
                <a:gd name="T80" fmla="*/ 85 w 277"/>
                <a:gd name="T81" fmla="*/ 85 h 277"/>
                <a:gd name="T82" fmla="*/ 21 w 277"/>
                <a:gd name="T83" fmla="*/ 85 h 277"/>
                <a:gd name="T84" fmla="*/ 21 w 277"/>
                <a:gd name="T85" fmla="*/ 21 h 277"/>
                <a:gd name="T86" fmla="*/ 85 w 277"/>
                <a:gd name="T87" fmla="*/ 21 h 277"/>
                <a:gd name="T88" fmla="*/ 21 w 277"/>
                <a:gd name="T89" fmla="*/ 192 h 277"/>
                <a:gd name="T90" fmla="*/ 85 w 277"/>
                <a:gd name="T91" fmla="*/ 192 h 277"/>
                <a:gd name="T92" fmla="*/ 85 w 277"/>
                <a:gd name="T93" fmla="*/ 256 h 277"/>
                <a:gd name="T94" fmla="*/ 21 w 277"/>
                <a:gd name="T95" fmla="*/ 256 h 277"/>
                <a:gd name="T96" fmla="*/ 21 w 277"/>
                <a:gd name="T97" fmla="*/ 192 h 277"/>
                <a:gd name="T98" fmla="*/ 192 w 277"/>
                <a:gd name="T99" fmla="*/ 256 h 277"/>
                <a:gd name="T100" fmla="*/ 192 w 277"/>
                <a:gd name="T101" fmla="*/ 192 h 277"/>
                <a:gd name="T102" fmla="*/ 256 w 277"/>
                <a:gd name="T103" fmla="*/ 192 h 277"/>
                <a:gd name="T104" fmla="*/ 256 w 277"/>
                <a:gd name="T105" fmla="*/ 256 h 277"/>
                <a:gd name="T106" fmla="*/ 192 w 277"/>
                <a:gd name="T107"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77">
                  <a:moveTo>
                    <a:pt x="267" y="0"/>
                  </a:moveTo>
                  <a:cubicBezTo>
                    <a:pt x="11" y="0"/>
                    <a:pt x="11" y="0"/>
                    <a:pt x="11" y="0"/>
                  </a:cubicBezTo>
                  <a:cubicBezTo>
                    <a:pt x="5" y="0"/>
                    <a:pt x="0" y="5"/>
                    <a:pt x="0" y="11"/>
                  </a:cubicBezTo>
                  <a:cubicBezTo>
                    <a:pt x="0" y="267"/>
                    <a:pt x="0" y="267"/>
                    <a:pt x="0" y="267"/>
                  </a:cubicBezTo>
                  <a:cubicBezTo>
                    <a:pt x="0" y="273"/>
                    <a:pt x="5" y="277"/>
                    <a:pt x="11" y="277"/>
                  </a:cubicBezTo>
                  <a:cubicBezTo>
                    <a:pt x="267" y="277"/>
                    <a:pt x="267" y="277"/>
                    <a:pt x="267" y="277"/>
                  </a:cubicBezTo>
                  <a:cubicBezTo>
                    <a:pt x="273" y="277"/>
                    <a:pt x="277" y="273"/>
                    <a:pt x="277" y="267"/>
                  </a:cubicBezTo>
                  <a:cubicBezTo>
                    <a:pt x="277" y="11"/>
                    <a:pt x="277" y="11"/>
                    <a:pt x="277" y="11"/>
                  </a:cubicBezTo>
                  <a:cubicBezTo>
                    <a:pt x="277" y="5"/>
                    <a:pt x="273" y="0"/>
                    <a:pt x="267" y="0"/>
                  </a:cubicBezTo>
                  <a:close/>
                  <a:moveTo>
                    <a:pt x="107" y="171"/>
                  </a:moveTo>
                  <a:cubicBezTo>
                    <a:pt x="107" y="107"/>
                    <a:pt x="107" y="107"/>
                    <a:pt x="107" y="107"/>
                  </a:cubicBezTo>
                  <a:cubicBezTo>
                    <a:pt x="171" y="107"/>
                    <a:pt x="171" y="107"/>
                    <a:pt x="171" y="107"/>
                  </a:cubicBezTo>
                  <a:cubicBezTo>
                    <a:pt x="171" y="171"/>
                    <a:pt x="171" y="171"/>
                    <a:pt x="171" y="171"/>
                  </a:cubicBezTo>
                  <a:lnTo>
                    <a:pt x="107" y="171"/>
                  </a:lnTo>
                  <a:close/>
                  <a:moveTo>
                    <a:pt x="171" y="192"/>
                  </a:moveTo>
                  <a:cubicBezTo>
                    <a:pt x="171" y="256"/>
                    <a:pt x="171" y="256"/>
                    <a:pt x="171" y="256"/>
                  </a:cubicBezTo>
                  <a:cubicBezTo>
                    <a:pt x="107" y="256"/>
                    <a:pt x="107" y="256"/>
                    <a:pt x="107" y="256"/>
                  </a:cubicBezTo>
                  <a:cubicBezTo>
                    <a:pt x="107" y="192"/>
                    <a:pt x="107" y="192"/>
                    <a:pt x="107" y="192"/>
                  </a:cubicBezTo>
                  <a:lnTo>
                    <a:pt x="171" y="192"/>
                  </a:lnTo>
                  <a:close/>
                  <a:moveTo>
                    <a:pt x="21" y="107"/>
                  </a:moveTo>
                  <a:cubicBezTo>
                    <a:pt x="85" y="107"/>
                    <a:pt x="85" y="107"/>
                    <a:pt x="85" y="107"/>
                  </a:cubicBezTo>
                  <a:cubicBezTo>
                    <a:pt x="85" y="171"/>
                    <a:pt x="85" y="171"/>
                    <a:pt x="85" y="171"/>
                  </a:cubicBezTo>
                  <a:cubicBezTo>
                    <a:pt x="21" y="171"/>
                    <a:pt x="21" y="171"/>
                    <a:pt x="21" y="171"/>
                  </a:cubicBezTo>
                  <a:lnTo>
                    <a:pt x="21" y="107"/>
                  </a:lnTo>
                  <a:close/>
                  <a:moveTo>
                    <a:pt x="107" y="85"/>
                  </a:moveTo>
                  <a:cubicBezTo>
                    <a:pt x="107" y="21"/>
                    <a:pt x="107" y="21"/>
                    <a:pt x="107" y="21"/>
                  </a:cubicBezTo>
                  <a:cubicBezTo>
                    <a:pt x="171" y="21"/>
                    <a:pt x="171" y="21"/>
                    <a:pt x="171" y="21"/>
                  </a:cubicBezTo>
                  <a:cubicBezTo>
                    <a:pt x="171" y="85"/>
                    <a:pt x="171" y="85"/>
                    <a:pt x="171" y="85"/>
                  </a:cubicBezTo>
                  <a:lnTo>
                    <a:pt x="107" y="85"/>
                  </a:lnTo>
                  <a:close/>
                  <a:moveTo>
                    <a:pt x="192" y="107"/>
                  </a:moveTo>
                  <a:cubicBezTo>
                    <a:pt x="256" y="107"/>
                    <a:pt x="256" y="107"/>
                    <a:pt x="256" y="107"/>
                  </a:cubicBezTo>
                  <a:cubicBezTo>
                    <a:pt x="256" y="171"/>
                    <a:pt x="256" y="171"/>
                    <a:pt x="256" y="171"/>
                  </a:cubicBezTo>
                  <a:cubicBezTo>
                    <a:pt x="192" y="171"/>
                    <a:pt x="192" y="171"/>
                    <a:pt x="192" y="171"/>
                  </a:cubicBezTo>
                  <a:lnTo>
                    <a:pt x="192" y="107"/>
                  </a:lnTo>
                  <a:close/>
                  <a:moveTo>
                    <a:pt x="256" y="85"/>
                  </a:moveTo>
                  <a:cubicBezTo>
                    <a:pt x="192" y="85"/>
                    <a:pt x="192" y="85"/>
                    <a:pt x="192" y="85"/>
                  </a:cubicBezTo>
                  <a:cubicBezTo>
                    <a:pt x="192" y="21"/>
                    <a:pt x="192" y="21"/>
                    <a:pt x="192" y="21"/>
                  </a:cubicBezTo>
                  <a:cubicBezTo>
                    <a:pt x="256" y="21"/>
                    <a:pt x="256" y="21"/>
                    <a:pt x="256" y="21"/>
                  </a:cubicBezTo>
                  <a:lnTo>
                    <a:pt x="256" y="85"/>
                  </a:lnTo>
                  <a:close/>
                  <a:moveTo>
                    <a:pt x="85" y="21"/>
                  </a:moveTo>
                  <a:cubicBezTo>
                    <a:pt x="85" y="85"/>
                    <a:pt x="85" y="85"/>
                    <a:pt x="85" y="85"/>
                  </a:cubicBezTo>
                  <a:cubicBezTo>
                    <a:pt x="21" y="85"/>
                    <a:pt x="21" y="85"/>
                    <a:pt x="21" y="85"/>
                  </a:cubicBezTo>
                  <a:cubicBezTo>
                    <a:pt x="21" y="21"/>
                    <a:pt x="21" y="21"/>
                    <a:pt x="21" y="21"/>
                  </a:cubicBezTo>
                  <a:lnTo>
                    <a:pt x="85" y="21"/>
                  </a:lnTo>
                  <a:close/>
                  <a:moveTo>
                    <a:pt x="21" y="192"/>
                  </a:moveTo>
                  <a:cubicBezTo>
                    <a:pt x="85" y="192"/>
                    <a:pt x="85" y="192"/>
                    <a:pt x="85" y="192"/>
                  </a:cubicBezTo>
                  <a:cubicBezTo>
                    <a:pt x="85" y="256"/>
                    <a:pt x="85" y="256"/>
                    <a:pt x="85" y="256"/>
                  </a:cubicBezTo>
                  <a:cubicBezTo>
                    <a:pt x="21" y="256"/>
                    <a:pt x="21" y="256"/>
                    <a:pt x="21" y="256"/>
                  </a:cubicBezTo>
                  <a:lnTo>
                    <a:pt x="21" y="192"/>
                  </a:lnTo>
                  <a:close/>
                  <a:moveTo>
                    <a:pt x="192" y="256"/>
                  </a:moveTo>
                  <a:cubicBezTo>
                    <a:pt x="192" y="192"/>
                    <a:pt x="192" y="192"/>
                    <a:pt x="192" y="192"/>
                  </a:cubicBezTo>
                  <a:cubicBezTo>
                    <a:pt x="256" y="192"/>
                    <a:pt x="256" y="192"/>
                    <a:pt x="256" y="192"/>
                  </a:cubicBezTo>
                  <a:cubicBezTo>
                    <a:pt x="256" y="256"/>
                    <a:pt x="256" y="256"/>
                    <a:pt x="256" y="256"/>
                  </a:cubicBezTo>
                  <a:lnTo>
                    <a:pt x="192" y="25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1" name="Group 50">
            <a:extLst>
              <a:ext uri="{FF2B5EF4-FFF2-40B4-BE49-F238E27FC236}">
                <a16:creationId xmlns:a16="http://schemas.microsoft.com/office/drawing/2014/main" id="{E3C5063E-2164-4F19-830D-0E79315C2302}"/>
              </a:ext>
            </a:extLst>
          </p:cNvPr>
          <p:cNvGrpSpPr/>
          <p:nvPr/>
        </p:nvGrpSpPr>
        <p:grpSpPr>
          <a:xfrm>
            <a:off x="6506664" y="2498061"/>
            <a:ext cx="685800" cy="630936"/>
            <a:chOff x="4015016" y="4787596"/>
            <a:chExt cx="399717" cy="367631"/>
          </a:xfrm>
        </p:grpSpPr>
        <p:sp>
          <p:nvSpPr>
            <p:cNvPr id="52" name="Freeform 758">
              <a:extLst>
                <a:ext uri="{FF2B5EF4-FFF2-40B4-BE49-F238E27FC236}">
                  <a16:creationId xmlns:a16="http://schemas.microsoft.com/office/drawing/2014/main" id="{F9975247-0A22-4B41-A292-B62D29496ED9}"/>
                </a:ext>
              </a:extLst>
            </p:cNvPr>
            <p:cNvSpPr>
              <a:spLocks noEditPoints="1"/>
            </p:cNvSpPr>
            <p:nvPr/>
          </p:nvSpPr>
          <p:spPr bwMode="auto">
            <a:xfrm>
              <a:off x="4015016" y="4787596"/>
              <a:ext cx="399717" cy="36763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3" name="Freeform 759">
              <a:extLst>
                <a:ext uri="{FF2B5EF4-FFF2-40B4-BE49-F238E27FC236}">
                  <a16:creationId xmlns:a16="http://schemas.microsoft.com/office/drawing/2014/main" id="{A539528A-811E-400F-A0B5-8AA76A06AA9C}"/>
                </a:ext>
              </a:extLst>
            </p:cNvPr>
            <p:cNvSpPr>
              <a:spLocks noEditPoints="1"/>
            </p:cNvSpPr>
            <p:nvPr/>
          </p:nvSpPr>
          <p:spPr bwMode="auto">
            <a:xfrm>
              <a:off x="4097311" y="4856797"/>
              <a:ext cx="233952" cy="229229"/>
            </a:xfrm>
            <a:custGeom>
              <a:avLst/>
              <a:gdLst>
                <a:gd name="T0" fmla="*/ 267 w 299"/>
                <a:gd name="T1" fmla="*/ 117 h 320"/>
                <a:gd name="T2" fmla="*/ 266 w 299"/>
                <a:gd name="T3" fmla="*/ 81 h 320"/>
                <a:gd name="T4" fmla="*/ 189 w 299"/>
                <a:gd name="T5" fmla="*/ 3 h 320"/>
                <a:gd name="T6" fmla="*/ 182 w 299"/>
                <a:gd name="T7" fmla="*/ 0 h 320"/>
                <a:gd name="T8" fmla="*/ 32 w 299"/>
                <a:gd name="T9" fmla="*/ 10 h 320"/>
                <a:gd name="T10" fmla="*/ 11 w 299"/>
                <a:gd name="T11" fmla="*/ 117 h 320"/>
                <a:gd name="T12" fmla="*/ 0 w 299"/>
                <a:gd name="T13" fmla="*/ 266 h 320"/>
                <a:gd name="T14" fmla="*/ 32 w 299"/>
                <a:gd name="T15" fmla="*/ 277 h 320"/>
                <a:gd name="T16" fmla="*/ 43 w 299"/>
                <a:gd name="T17" fmla="*/ 320 h 320"/>
                <a:gd name="T18" fmla="*/ 267 w 299"/>
                <a:gd name="T19" fmla="*/ 309 h 320"/>
                <a:gd name="T20" fmla="*/ 288 w 299"/>
                <a:gd name="T21" fmla="*/ 277 h 320"/>
                <a:gd name="T22" fmla="*/ 299 w 299"/>
                <a:gd name="T23" fmla="*/ 128 h 320"/>
                <a:gd name="T24" fmla="*/ 192 w 299"/>
                <a:gd name="T25" fmla="*/ 36 h 320"/>
                <a:gd name="T26" fmla="*/ 192 w 299"/>
                <a:gd name="T27" fmla="*/ 74 h 320"/>
                <a:gd name="T28" fmla="*/ 54 w 299"/>
                <a:gd name="T29" fmla="*/ 21 h 320"/>
                <a:gd name="T30" fmla="*/ 171 w 299"/>
                <a:gd name="T31" fmla="*/ 85 h 320"/>
                <a:gd name="T32" fmla="*/ 246 w 299"/>
                <a:gd name="T33" fmla="*/ 96 h 320"/>
                <a:gd name="T34" fmla="*/ 54 w 299"/>
                <a:gd name="T35" fmla="*/ 117 h 320"/>
                <a:gd name="T36" fmla="*/ 246 w 299"/>
                <a:gd name="T37" fmla="*/ 298 h 320"/>
                <a:gd name="T38" fmla="*/ 54 w 299"/>
                <a:gd name="T39" fmla="*/ 277 h 320"/>
                <a:gd name="T40" fmla="*/ 246 w 299"/>
                <a:gd name="T41" fmla="*/ 298 h 320"/>
                <a:gd name="T42" fmla="*/ 22 w 299"/>
                <a:gd name="T43" fmla="*/ 256 h 320"/>
                <a:gd name="T44" fmla="*/ 278 w 299"/>
                <a:gd name="T45" fmla="*/ 138 h 320"/>
                <a:gd name="T46" fmla="*/ 208 w 299"/>
                <a:gd name="T47" fmla="*/ 235 h 320"/>
                <a:gd name="T48" fmla="*/ 187 w 299"/>
                <a:gd name="T49" fmla="*/ 216 h 320"/>
                <a:gd name="T50" fmla="*/ 210 w 299"/>
                <a:gd name="T51" fmla="*/ 222 h 320"/>
                <a:gd name="T52" fmla="*/ 220 w 299"/>
                <a:gd name="T53" fmla="*/ 214 h 320"/>
                <a:gd name="T54" fmla="*/ 216 w 299"/>
                <a:gd name="T55" fmla="*/ 207 h 320"/>
                <a:gd name="T56" fmla="*/ 196 w 299"/>
                <a:gd name="T57" fmla="*/ 196 h 320"/>
                <a:gd name="T58" fmla="*/ 188 w 299"/>
                <a:gd name="T59" fmla="*/ 180 h 320"/>
                <a:gd name="T60" fmla="*/ 213 w 299"/>
                <a:gd name="T61" fmla="*/ 159 h 320"/>
                <a:gd name="T62" fmla="*/ 236 w 299"/>
                <a:gd name="T63" fmla="*/ 164 h 320"/>
                <a:gd name="T64" fmla="*/ 221 w 299"/>
                <a:gd name="T65" fmla="*/ 173 h 320"/>
                <a:gd name="T66" fmla="*/ 206 w 299"/>
                <a:gd name="T67" fmla="*/ 174 h 320"/>
                <a:gd name="T68" fmla="*/ 205 w 299"/>
                <a:gd name="T69" fmla="*/ 183 h 320"/>
                <a:gd name="T70" fmla="*/ 218 w 299"/>
                <a:gd name="T71" fmla="*/ 191 h 320"/>
                <a:gd name="T72" fmla="*/ 236 w 299"/>
                <a:gd name="T73" fmla="*/ 214 h 320"/>
                <a:gd name="T74" fmla="*/ 208 w 299"/>
                <a:gd name="T75" fmla="*/ 235 h 320"/>
                <a:gd name="T76" fmla="*/ 78 w 299"/>
                <a:gd name="T77" fmla="*/ 196 h 320"/>
                <a:gd name="T78" fmla="*/ 73 w 299"/>
                <a:gd name="T79" fmla="*/ 160 h 320"/>
                <a:gd name="T80" fmla="*/ 105 w 299"/>
                <a:gd name="T81" fmla="*/ 160 h 320"/>
                <a:gd name="T82" fmla="*/ 98 w 299"/>
                <a:gd name="T83" fmla="*/ 197 h 320"/>
                <a:gd name="T84" fmla="*/ 105 w 299"/>
                <a:gd name="T85" fmla="*/ 234 h 320"/>
                <a:gd name="T86" fmla="*/ 71 w 299"/>
                <a:gd name="T87" fmla="*/ 234 h 320"/>
                <a:gd name="T88" fmla="*/ 179 w 299"/>
                <a:gd name="T89" fmla="*/ 234 h 320"/>
                <a:gd name="T90" fmla="*/ 133 w 299"/>
                <a:gd name="T91" fmla="*/ 160 h 320"/>
                <a:gd name="T92" fmla="*/ 149 w 299"/>
                <a:gd name="T93" fmla="*/ 221 h 320"/>
                <a:gd name="T94" fmla="*/ 179 w 299"/>
                <a:gd name="T95" fmla="*/ 234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9" h="320">
                  <a:moveTo>
                    <a:pt x="288" y="117"/>
                  </a:moveTo>
                  <a:cubicBezTo>
                    <a:pt x="267" y="117"/>
                    <a:pt x="267" y="117"/>
                    <a:pt x="267" y="117"/>
                  </a:cubicBezTo>
                  <a:cubicBezTo>
                    <a:pt x="267" y="85"/>
                    <a:pt x="267" y="85"/>
                    <a:pt x="267" y="85"/>
                  </a:cubicBezTo>
                  <a:cubicBezTo>
                    <a:pt x="267" y="84"/>
                    <a:pt x="267" y="82"/>
                    <a:pt x="266" y="81"/>
                  </a:cubicBezTo>
                  <a:cubicBezTo>
                    <a:pt x="266" y="80"/>
                    <a:pt x="265" y="78"/>
                    <a:pt x="264" y="77"/>
                  </a:cubicBezTo>
                  <a:cubicBezTo>
                    <a:pt x="189" y="3"/>
                    <a:pt x="189" y="3"/>
                    <a:pt x="189" y="3"/>
                  </a:cubicBezTo>
                  <a:cubicBezTo>
                    <a:pt x="188" y="2"/>
                    <a:pt x="187" y="1"/>
                    <a:pt x="186" y="0"/>
                  </a:cubicBezTo>
                  <a:cubicBezTo>
                    <a:pt x="184" y="0"/>
                    <a:pt x="183" y="0"/>
                    <a:pt x="182" y="0"/>
                  </a:cubicBezTo>
                  <a:cubicBezTo>
                    <a:pt x="43" y="0"/>
                    <a:pt x="43" y="0"/>
                    <a:pt x="43" y="0"/>
                  </a:cubicBezTo>
                  <a:cubicBezTo>
                    <a:pt x="37" y="0"/>
                    <a:pt x="32" y="4"/>
                    <a:pt x="32" y="10"/>
                  </a:cubicBezTo>
                  <a:cubicBezTo>
                    <a:pt x="32" y="117"/>
                    <a:pt x="32" y="117"/>
                    <a:pt x="32" y="117"/>
                  </a:cubicBezTo>
                  <a:cubicBezTo>
                    <a:pt x="11" y="117"/>
                    <a:pt x="11" y="117"/>
                    <a:pt x="11" y="117"/>
                  </a:cubicBezTo>
                  <a:cubicBezTo>
                    <a:pt x="5" y="117"/>
                    <a:pt x="0" y="122"/>
                    <a:pt x="0" y="128"/>
                  </a:cubicBezTo>
                  <a:cubicBezTo>
                    <a:pt x="0" y="266"/>
                    <a:pt x="0" y="266"/>
                    <a:pt x="0" y="266"/>
                  </a:cubicBezTo>
                  <a:cubicBezTo>
                    <a:pt x="0" y="272"/>
                    <a:pt x="5" y="277"/>
                    <a:pt x="11" y="277"/>
                  </a:cubicBezTo>
                  <a:cubicBezTo>
                    <a:pt x="32" y="277"/>
                    <a:pt x="32" y="277"/>
                    <a:pt x="32" y="277"/>
                  </a:cubicBezTo>
                  <a:cubicBezTo>
                    <a:pt x="32" y="309"/>
                    <a:pt x="32" y="309"/>
                    <a:pt x="32" y="309"/>
                  </a:cubicBezTo>
                  <a:cubicBezTo>
                    <a:pt x="32" y="315"/>
                    <a:pt x="37" y="320"/>
                    <a:pt x="43" y="320"/>
                  </a:cubicBezTo>
                  <a:cubicBezTo>
                    <a:pt x="256" y="320"/>
                    <a:pt x="256" y="320"/>
                    <a:pt x="256" y="320"/>
                  </a:cubicBezTo>
                  <a:cubicBezTo>
                    <a:pt x="262" y="320"/>
                    <a:pt x="267" y="315"/>
                    <a:pt x="267" y="309"/>
                  </a:cubicBezTo>
                  <a:cubicBezTo>
                    <a:pt x="267" y="277"/>
                    <a:pt x="267" y="277"/>
                    <a:pt x="267" y="277"/>
                  </a:cubicBezTo>
                  <a:cubicBezTo>
                    <a:pt x="288" y="277"/>
                    <a:pt x="288" y="277"/>
                    <a:pt x="288" y="277"/>
                  </a:cubicBezTo>
                  <a:cubicBezTo>
                    <a:pt x="294" y="277"/>
                    <a:pt x="299" y="272"/>
                    <a:pt x="299" y="266"/>
                  </a:cubicBezTo>
                  <a:cubicBezTo>
                    <a:pt x="299" y="128"/>
                    <a:pt x="299" y="128"/>
                    <a:pt x="299" y="128"/>
                  </a:cubicBezTo>
                  <a:cubicBezTo>
                    <a:pt x="299" y="122"/>
                    <a:pt x="294" y="117"/>
                    <a:pt x="288" y="117"/>
                  </a:cubicBezTo>
                  <a:close/>
                  <a:moveTo>
                    <a:pt x="192" y="36"/>
                  </a:moveTo>
                  <a:cubicBezTo>
                    <a:pt x="231" y="74"/>
                    <a:pt x="231" y="74"/>
                    <a:pt x="231" y="74"/>
                  </a:cubicBezTo>
                  <a:cubicBezTo>
                    <a:pt x="192" y="74"/>
                    <a:pt x="192" y="74"/>
                    <a:pt x="192" y="74"/>
                  </a:cubicBezTo>
                  <a:lnTo>
                    <a:pt x="192" y="36"/>
                  </a:lnTo>
                  <a:close/>
                  <a:moveTo>
                    <a:pt x="54" y="21"/>
                  </a:moveTo>
                  <a:cubicBezTo>
                    <a:pt x="171" y="21"/>
                    <a:pt x="171" y="21"/>
                    <a:pt x="171" y="21"/>
                  </a:cubicBezTo>
                  <a:cubicBezTo>
                    <a:pt x="171" y="85"/>
                    <a:pt x="171" y="85"/>
                    <a:pt x="171" y="85"/>
                  </a:cubicBezTo>
                  <a:cubicBezTo>
                    <a:pt x="171" y="91"/>
                    <a:pt x="176" y="96"/>
                    <a:pt x="182" y="96"/>
                  </a:cubicBezTo>
                  <a:cubicBezTo>
                    <a:pt x="246" y="96"/>
                    <a:pt x="246" y="96"/>
                    <a:pt x="246" y="96"/>
                  </a:cubicBezTo>
                  <a:cubicBezTo>
                    <a:pt x="246" y="117"/>
                    <a:pt x="246" y="117"/>
                    <a:pt x="246" y="117"/>
                  </a:cubicBezTo>
                  <a:cubicBezTo>
                    <a:pt x="54" y="117"/>
                    <a:pt x="54" y="117"/>
                    <a:pt x="54" y="117"/>
                  </a:cubicBezTo>
                  <a:lnTo>
                    <a:pt x="54" y="21"/>
                  </a:lnTo>
                  <a:close/>
                  <a:moveTo>
                    <a:pt x="246" y="298"/>
                  </a:moveTo>
                  <a:cubicBezTo>
                    <a:pt x="54" y="298"/>
                    <a:pt x="54" y="298"/>
                    <a:pt x="54" y="298"/>
                  </a:cubicBezTo>
                  <a:cubicBezTo>
                    <a:pt x="54" y="277"/>
                    <a:pt x="54" y="277"/>
                    <a:pt x="54" y="277"/>
                  </a:cubicBezTo>
                  <a:cubicBezTo>
                    <a:pt x="246" y="277"/>
                    <a:pt x="246" y="277"/>
                    <a:pt x="246" y="277"/>
                  </a:cubicBezTo>
                  <a:lnTo>
                    <a:pt x="246" y="298"/>
                  </a:lnTo>
                  <a:close/>
                  <a:moveTo>
                    <a:pt x="278" y="256"/>
                  </a:moveTo>
                  <a:cubicBezTo>
                    <a:pt x="22" y="256"/>
                    <a:pt x="22" y="256"/>
                    <a:pt x="22" y="256"/>
                  </a:cubicBezTo>
                  <a:cubicBezTo>
                    <a:pt x="22" y="138"/>
                    <a:pt x="22" y="138"/>
                    <a:pt x="22" y="138"/>
                  </a:cubicBezTo>
                  <a:cubicBezTo>
                    <a:pt x="278" y="138"/>
                    <a:pt x="278" y="138"/>
                    <a:pt x="278" y="138"/>
                  </a:cubicBezTo>
                  <a:lnTo>
                    <a:pt x="278" y="256"/>
                  </a:lnTo>
                  <a:close/>
                  <a:moveTo>
                    <a:pt x="208" y="235"/>
                  </a:moveTo>
                  <a:cubicBezTo>
                    <a:pt x="200" y="235"/>
                    <a:pt x="193" y="234"/>
                    <a:pt x="187" y="231"/>
                  </a:cubicBezTo>
                  <a:cubicBezTo>
                    <a:pt x="187" y="216"/>
                    <a:pt x="187" y="216"/>
                    <a:pt x="187" y="216"/>
                  </a:cubicBezTo>
                  <a:cubicBezTo>
                    <a:pt x="192" y="218"/>
                    <a:pt x="197" y="220"/>
                    <a:pt x="200" y="221"/>
                  </a:cubicBezTo>
                  <a:cubicBezTo>
                    <a:pt x="204" y="222"/>
                    <a:pt x="207" y="222"/>
                    <a:pt x="210" y="222"/>
                  </a:cubicBezTo>
                  <a:cubicBezTo>
                    <a:pt x="213" y="222"/>
                    <a:pt x="216" y="222"/>
                    <a:pt x="218" y="220"/>
                  </a:cubicBezTo>
                  <a:cubicBezTo>
                    <a:pt x="219" y="219"/>
                    <a:pt x="220" y="217"/>
                    <a:pt x="220" y="214"/>
                  </a:cubicBezTo>
                  <a:cubicBezTo>
                    <a:pt x="220" y="213"/>
                    <a:pt x="220" y="212"/>
                    <a:pt x="219" y="210"/>
                  </a:cubicBezTo>
                  <a:cubicBezTo>
                    <a:pt x="218" y="209"/>
                    <a:pt x="217" y="208"/>
                    <a:pt x="216" y="207"/>
                  </a:cubicBezTo>
                  <a:cubicBezTo>
                    <a:pt x="214" y="206"/>
                    <a:pt x="211" y="204"/>
                    <a:pt x="206" y="202"/>
                  </a:cubicBezTo>
                  <a:cubicBezTo>
                    <a:pt x="201" y="200"/>
                    <a:pt x="198" y="198"/>
                    <a:pt x="196" y="196"/>
                  </a:cubicBezTo>
                  <a:cubicBezTo>
                    <a:pt x="193" y="194"/>
                    <a:pt x="192" y="192"/>
                    <a:pt x="190" y="189"/>
                  </a:cubicBezTo>
                  <a:cubicBezTo>
                    <a:pt x="189" y="186"/>
                    <a:pt x="188" y="183"/>
                    <a:pt x="188" y="180"/>
                  </a:cubicBezTo>
                  <a:cubicBezTo>
                    <a:pt x="188" y="173"/>
                    <a:pt x="190" y="168"/>
                    <a:pt x="195" y="164"/>
                  </a:cubicBezTo>
                  <a:cubicBezTo>
                    <a:pt x="199" y="161"/>
                    <a:pt x="206" y="159"/>
                    <a:pt x="213" y="159"/>
                  </a:cubicBezTo>
                  <a:cubicBezTo>
                    <a:pt x="217" y="159"/>
                    <a:pt x="221" y="159"/>
                    <a:pt x="225" y="160"/>
                  </a:cubicBezTo>
                  <a:cubicBezTo>
                    <a:pt x="228" y="161"/>
                    <a:pt x="232" y="162"/>
                    <a:pt x="236" y="164"/>
                  </a:cubicBezTo>
                  <a:cubicBezTo>
                    <a:pt x="230" y="176"/>
                    <a:pt x="230" y="176"/>
                    <a:pt x="230" y="176"/>
                  </a:cubicBezTo>
                  <a:cubicBezTo>
                    <a:pt x="226" y="175"/>
                    <a:pt x="223" y="173"/>
                    <a:pt x="221" y="173"/>
                  </a:cubicBezTo>
                  <a:cubicBezTo>
                    <a:pt x="218" y="172"/>
                    <a:pt x="215" y="172"/>
                    <a:pt x="213" y="172"/>
                  </a:cubicBezTo>
                  <a:cubicBezTo>
                    <a:pt x="210" y="172"/>
                    <a:pt x="208" y="173"/>
                    <a:pt x="206" y="174"/>
                  </a:cubicBezTo>
                  <a:cubicBezTo>
                    <a:pt x="204" y="175"/>
                    <a:pt x="204" y="177"/>
                    <a:pt x="204" y="179"/>
                  </a:cubicBezTo>
                  <a:cubicBezTo>
                    <a:pt x="204" y="181"/>
                    <a:pt x="204" y="182"/>
                    <a:pt x="205" y="183"/>
                  </a:cubicBezTo>
                  <a:cubicBezTo>
                    <a:pt x="205" y="184"/>
                    <a:pt x="206" y="185"/>
                    <a:pt x="208" y="186"/>
                  </a:cubicBezTo>
                  <a:cubicBezTo>
                    <a:pt x="209" y="187"/>
                    <a:pt x="212" y="189"/>
                    <a:pt x="218" y="191"/>
                  </a:cubicBezTo>
                  <a:cubicBezTo>
                    <a:pt x="225" y="195"/>
                    <a:pt x="229" y="198"/>
                    <a:pt x="232" y="201"/>
                  </a:cubicBezTo>
                  <a:cubicBezTo>
                    <a:pt x="235" y="205"/>
                    <a:pt x="236" y="209"/>
                    <a:pt x="236" y="214"/>
                  </a:cubicBezTo>
                  <a:cubicBezTo>
                    <a:pt x="236" y="220"/>
                    <a:pt x="233" y="226"/>
                    <a:pt x="229" y="230"/>
                  </a:cubicBezTo>
                  <a:cubicBezTo>
                    <a:pt x="224" y="233"/>
                    <a:pt x="217" y="235"/>
                    <a:pt x="208" y="235"/>
                  </a:cubicBezTo>
                  <a:close/>
                  <a:moveTo>
                    <a:pt x="54" y="234"/>
                  </a:moveTo>
                  <a:cubicBezTo>
                    <a:pt x="78" y="196"/>
                    <a:pt x="78" y="196"/>
                    <a:pt x="78" y="196"/>
                  </a:cubicBezTo>
                  <a:cubicBezTo>
                    <a:pt x="55" y="160"/>
                    <a:pt x="55" y="160"/>
                    <a:pt x="55" y="160"/>
                  </a:cubicBezTo>
                  <a:cubicBezTo>
                    <a:pt x="73" y="160"/>
                    <a:pt x="73" y="160"/>
                    <a:pt x="73" y="160"/>
                  </a:cubicBezTo>
                  <a:cubicBezTo>
                    <a:pt x="89" y="187"/>
                    <a:pt x="89" y="187"/>
                    <a:pt x="89" y="187"/>
                  </a:cubicBezTo>
                  <a:cubicBezTo>
                    <a:pt x="105" y="160"/>
                    <a:pt x="105" y="160"/>
                    <a:pt x="105" y="160"/>
                  </a:cubicBezTo>
                  <a:cubicBezTo>
                    <a:pt x="122" y="160"/>
                    <a:pt x="122" y="160"/>
                    <a:pt x="122" y="160"/>
                  </a:cubicBezTo>
                  <a:cubicBezTo>
                    <a:pt x="98" y="197"/>
                    <a:pt x="98" y="197"/>
                    <a:pt x="98" y="197"/>
                  </a:cubicBezTo>
                  <a:cubicBezTo>
                    <a:pt x="123" y="234"/>
                    <a:pt x="123" y="234"/>
                    <a:pt x="123" y="234"/>
                  </a:cubicBezTo>
                  <a:cubicBezTo>
                    <a:pt x="105" y="234"/>
                    <a:pt x="105" y="234"/>
                    <a:pt x="105" y="234"/>
                  </a:cubicBezTo>
                  <a:cubicBezTo>
                    <a:pt x="88" y="206"/>
                    <a:pt x="88" y="206"/>
                    <a:pt x="88" y="206"/>
                  </a:cubicBezTo>
                  <a:cubicBezTo>
                    <a:pt x="71" y="234"/>
                    <a:pt x="71" y="234"/>
                    <a:pt x="71" y="234"/>
                  </a:cubicBezTo>
                  <a:lnTo>
                    <a:pt x="54" y="234"/>
                  </a:lnTo>
                  <a:close/>
                  <a:moveTo>
                    <a:pt x="179" y="234"/>
                  </a:moveTo>
                  <a:cubicBezTo>
                    <a:pt x="133" y="234"/>
                    <a:pt x="133" y="234"/>
                    <a:pt x="133" y="234"/>
                  </a:cubicBezTo>
                  <a:cubicBezTo>
                    <a:pt x="133" y="160"/>
                    <a:pt x="133" y="160"/>
                    <a:pt x="133" y="160"/>
                  </a:cubicBezTo>
                  <a:cubicBezTo>
                    <a:pt x="149" y="160"/>
                    <a:pt x="149" y="160"/>
                    <a:pt x="149" y="160"/>
                  </a:cubicBezTo>
                  <a:cubicBezTo>
                    <a:pt x="149" y="221"/>
                    <a:pt x="149" y="221"/>
                    <a:pt x="149" y="221"/>
                  </a:cubicBezTo>
                  <a:cubicBezTo>
                    <a:pt x="179" y="221"/>
                    <a:pt x="179" y="221"/>
                    <a:pt x="179" y="221"/>
                  </a:cubicBezTo>
                  <a:lnTo>
                    <a:pt x="179" y="234"/>
                  </a:lnTo>
                  <a:close/>
                </a:path>
              </a:pathLst>
            </a:custGeom>
            <a:solidFill>
              <a:schemeClr val="bg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grpSp>
        <p:nvGrpSpPr>
          <p:cNvPr id="54" name="Group 53">
            <a:extLst>
              <a:ext uri="{FF2B5EF4-FFF2-40B4-BE49-F238E27FC236}">
                <a16:creationId xmlns:a16="http://schemas.microsoft.com/office/drawing/2014/main" id="{53C1D741-2A72-4F6F-BFE5-E56058F8C773}"/>
              </a:ext>
            </a:extLst>
          </p:cNvPr>
          <p:cNvGrpSpPr/>
          <p:nvPr/>
        </p:nvGrpSpPr>
        <p:grpSpPr>
          <a:xfrm>
            <a:off x="5603454" y="3955973"/>
            <a:ext cx="685800" cy="630936"/>
            <a:chOff x="3999597" y="2993096"/>
            <a:chExt cx="399993" cy="370106"/>
          </a:xfrm>
          <a:solidFill>
            <a:schemeClr val="bg1"/>
          </a:solidFill>
        </p:grpSpPr>
        <p:sp>
          <p:nvSpPr>
            <p:cNvPr id="55" name="Freeform 863">
              <a:extLst>
                <a:ext uri="{FF2B5EF4-FFF2-40B4-BE49-F238E27FC236}">
                  <a16:creationId xmlns:a16="http://schemas.microsoft.com/office/drawing/2014/main" id="{C59AB431-0575-4D15-88A5-EAB8CE1B0C11}"/>
                </a:ext>
              </a:extLst>
            </p:cNvPr>
            <p:cNvSpPr>
              <a:spLocks noEditPoints="1"/>
            </p:cNvSpPr>
            <p:nvPr/>
          </p:nvSpPr>
          <p:spPr bwMode="auto">
            <a:xfrm>
              <a:off x="3999597" y="2993096"/>
              <a:ext cx="399993" cy="37010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Freeform 864">
              <a:extLst>
                <a:ext uri="{FF2B5EF4-FFF2-40B4-BE49-F238E27FC236}">
                  <a16:creationId xmlns:a16="http://schemas.microsoft.com/office/drawing/2014/main" id="{28281356-07C3-4FAE-9EAE-25DB4851828E}"/>
                </a:ext>
              </a:extLst>
            </p:cNvPr>
            <p:cNvSpPr>
              <a:spLocks noEditPoints="1"/>
            </p:cNvSpPr>
            <p:nvPr/>
          </p:nvSpPr>
          <p:spPr bwMode="auto">
            <a:xfrm>
              <a:off x="4074890" y="3077754"/>
              <a:ext cx="232937" cy="199705"/>
            </a:xfrm>
            <a:custGeom>
              <a:avLst/>
              <a:gdLst>
                <a:gd name="T0" fmla="*/ 256 w 298"/>
                <a:gd name="T1" fmla="*/ 192 h 277"/>
                <a:gd name="T2" fmla="*/ 223 w 298"/>
                <a:gd name="T3" fmla="*/ 208 h 277"/>
                <a:gd name="T4" fmla="*/ 84 w 298"/>
                <a:gd name="T5" fmla="*/ 146 h 277"/>
                <a:gd name="T6" fmla="*/ 85 w 298"/>
                <a:gd name="T7" fmla="*/ 139 h 277"/>
                <a:gd name="T8" fmla="*/ 84 w 298"/>
                <a:gd name="T9" fmla="*/ 131 h 277"/>
                <a:gd name="T10" fmla="*/ 223 w 298"/>
                <a:gd name="T11" fmla="*/ 69 h 277"/>
                <a:gd name="T12" fmla="*/ 256 w 298"/>
                <a:gd name="T13" fmla="*/ 85 h 277"/>
                <a:gd name="T14" fmla="*/ 298 w 298"/>
                <a:gd name="T15" fmla="*/ 43 h 277"/>
                <a:gd name="T16" fmla="*/ 256 w 298"/>
                <a:gd name="T17" fmla="*/ 0 h 277"/>
                <a:gd name="T18" fmla="*/ 213 w 298"/>
                <a:gd name="T19" fmla="*/ 43 h 277"/>
                <a:gd name="T20" fmla="*/ 214 w 298"/>
                <a:gd name="T21" fmla="*/ 50 h 277"/>
                <a:gd name="T22" fmla="*/ 75 w 298"/>
                <a:gd name="T23" fmla="*/ 112 h 277"/>
                <a:gd name="T24" fmla="*/ 42 w 298"/>
                <a:gd name="T25" fmla="*/ 96 h 277"/>
                <a:gd name="T26" fmla="*/ 0 w 298"/>
                <a:gd name="T27" fmla="*/ 139 h 277"/>
                <a:gd name="T28" fmla="*/ 42 w 298"/>
                <a:gd name="T29" fmla="*/ 181 h 277"/>
                <a:gd name="T30" fmla="*/ 75 w 298"/>
                <a:gd name="T31" fmla="*/ 165 h 277"/>
                <a:gd name="T32" fmla="*/ 214 w 298"/>
                <a:gd name="T33" fmla="*/ 227 h 277"/>
                <a:gd name="T34" fmla="*/ 213 w 298"/>
                <a:gd name="T35" fmla="*/ 235 h 277"/>
                <a:gd name="T36" fmla="*/ 256 w 298"/>
                <a:gd name="T37" fmla="*/ 277 h 277"/>
                <a:gd name="T38" fmla="*/ 298 w 298"/>
                <a:gd name="T39" fmla="*/ 235 h 277"/>
                <a:gd name="T40" fmla="*/ 256 w 298"/>
                <a:gd name="T41" fmla="*/ 192 h 277"/>
                <a:gd name="T42" fmla="*/ 256 w 298"/>
                <a:gd name="T43" fmla="*/ 21 h 277"/>
                <a:gd name="T44" fmla="*/ 277 w 298"/>
                <a:gd name="T45" fmla="*/ 43 h 277"/>
                <a:gd name="T46" fmla="*/ 256 w 298"/>
                <a:gd name="T47" fmla="*/ 64 h 277"/>
                <a:gd name="T48" fmla="*/ 234 w 298"/>
                <a:gd name="T49" fmla="*/ 43 h 277"/>
                <a:gd name="T50" fmla="*/ 256 w 298"/>
                <a:gd name="T51" fmla="*/ 21 h 277"/>
                <a:gd name="T52" fmla="*/ 42 w 298"/>
                <a:gd name="T53" fmla="*/ 160 h 277"/>
                <a:gd name="T54" fmla="*/ 21 w 298"/>
                <a:gd name="T55" fmla="*/ 139 h 277"/>
                <a:gd name="T56" fmla="*/ 42 w 298"/>
                <a:gd name="T57" fmla="*/ 117 h 277"/>
                <a:gd name="T58" fmla="*/ 64 w 298"/>
                <a:gd name="T59" fmla="*/ 139 h 277"/>
                <a:gd name="T60" fmla="*/ 42 w 298"/>
                <a:gd name="T61" fmla="*/ 160 h 277"/>
                <a:gd name="T62" fmla="*/ 256 w 298"/>
                <a:gd name="T63" fmla="*/ 256 h 277"/>
                <a:gd name="T64" fmla="*/ 234 w 298"/>
                <a:gd name="T65" fmla="*/ 235 h 277"/>
                <a:gd name="T66" fmla="*/ 256 w 298"/>
                <a:gd name="T67" fmla="*/ 213 h 277"/>
                <a:gd name="T68" fmla="*/ 277 w 298"/>
                <a:gd name="T69" fmla="*/ 235 h 277"/>
                <a:gd name="T70" fmla="*/ 256 w 298"/>
                <a:gd name="T71" fmla="*/ 256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98" h="277">
                  <a:moveTo>
                    <a:pt x="256" y="192"/>
                  </a:moveTo>
                  <a:cubicBezTo>
                    <a:pt x="242" y="192"/>
                    <a:pt x="230" y="198"/>
                    <a:pt x="223" y="208"/>
                  </a:cubicBezTo>
                  <a:cubicBezTo>
                    <a:pt x="84" y="146"/>
                    <a:pt x="84" y="146"/>
                    <a:pt x="84" y="146"/>
                  </a:cubicBezTo>
                  <a:cubicBezTo>
                    <a:pt x="85" y="143"/>
                    <a:pt x="85" y="141"/>
                    <a:pt x="85" y="139"/>
                  </a:cubicBezTo>
                  <a:cubicBezTo>
                    <a:pt x="85" y="136"/>
                    <a:pt x="85" y="134"/>
                    <a:pt x="84" y="131"/>
                  </a:cubicBezTo>
                  <a:cubicBezTo>
                    <a:pt x="223" y="69"/>
                    <a:pt x="223" y="69"/>
                    <a:pt x="223" y="69"/>
                  </a:cubicBezTo>
                  <a:cubicBezTo>
                    <a:pt x="230" y="79"/>
                    <a:pt x="242" y="85"/>
                    <a:pt x="256" y="85"/>
                  </a:cubicBezTo>
                  <a:cubicBezTo>
                    <a:pt x="279" y="85"/>
                    <a:pt x="298" y="66"/>
                    <a:pt x="298" y="43"/>
                  </a:cubicBezTo>
                  <a:cubicBezTo>
                    <a:pt x="298" y="19"/>
                    <a:pt x="279" y="0"/>
                    <a:pt x="256" y="0"/>
                  </a:cubicBezTo>
                  <a:cubicBezTo>
                    <a:pt x="232" y="0"/>
                    <a:pt x="213" y="19"/>
                    <a:pt x="213" y="43"/>
                  </a:cubicBezTo>
                  <a:cubicBezTo>
                    <a:pt x="213" y="45"/>
                    <a:pt x="213" y="48"/>
                    <a:pt x="214" y="50"/>
                  </a:cubicBezTo>
                  <a:cubicBezTo>
                    <a:pt x="75" y="112"/>
                    <a:pt x="75" y="112"/>
                    <a:pt x="75" y="112"/>
                  </a:cubicBezTo>
                  <a:cubicBezTo>
                    <a:pt x="68" y="102"/>
                    <a:pt x="56" y="96"/>
                    <a:pt x="42" y="96"/>
                  </a:cubicBezTo>
                  <a:cubicBezTo>
                    <a:pt x="19" y="96"/>
                    <a:pt x="0" y="115"/>
                    <a:pt x="0" y="139"/>
                  </a:cubicBezTo>
                  <a:cubicBezTo>
                    <a:pt x="0" y="162"/>
                    <a:pt x="19" y="181"/>
                    <a:pt x="42" y="181"/>
                  </a:cubicBezTo>
                  <a:cubicBezTo>
                    <a:pt x="56" y="181"/>
                    <a:pt x="68" y="175"/>
                    <a:pt x="75" y="165"/>
                  </a:cubicBezTo>
                  <a:cubicBezTo>
                    <a:pt x="214" y="227"/>
                    <a:pt x="214" y="227"/>
                    <a:pt x="214" y="227"/>
                  </a:cubicBezTo>
                  <a:cubicBezTo>
                    <a:pt x="213" y="230"/>
                    <a:pt x="213" y="232"/>
                    <a:pt x="213" y="235"/>
                  </a:cubicBezTo>
                  <a:cubicBezTo>
                    <a:pt x="213" y="258"/>
                    <a:pt x="232" y="277"/>
                    <a:pt x="256" y="277"/>
                  </a:cubicBezTo>
                  <a:cubicBezTo>
                    <a:pt x="279" y="277"/>
                    <a:pt x="298" y="258"/>
                    <a:pt x="298" y="235"/>
                  </a:cubicBezTo>
                  <a:cubicBezTo>
                    <a:pt x="298" y="211"/>
                    <a:pt x="279" y="192"/>
                    <a:pt x="256" y="192"/>
                  </a:cubicBezTo>
                  <a:close/>
                  <a:moveTo>
                    <a:pt x="256" y="21"/>
                  </a:moveTo>
                  <a:cubicBezTo>
                    <a:pt x="267" y="21"/>
                    <a:pt x="277" y="31"/>
                    <a:pt x="277" y="43"/>
                  </a:cubicBezTo>
                  <a:cubicBezTo>
                    <a:pt x="277" y="54"/>
                    <a:pt x="267" y="64"/>
                    <a:pt x="256" y="64"/>
                  </a:cubicBezTo>
                  <a:cubicBezTo>
                    <a:pt x="244" y="64"/>
                    <a:pt x="234" y="54"/>
                    <a:pt x="234" y="43"/>
                  </a:cubicBezTo>
                  <a:cubicBezTo>
                    <a:pt x="234" y="31"/>
                    <a:pt x="244" y="21"/>
                    <a:pt x="256" y="21"/>
                  </a:cubicBezTo>
                  <a:close/>
                  <a:moveTo>
                    <a:pt x="42" y="160"/>
                  </a:moveTo>
                  <a:cubicBezTo>
                    <a:pt x="31" y="160"/>
                    <a:pt x="21" y="150"/>
                    <a:pt x="21" y="139"/>
                  </a:cubicBezTo>
                  <a:cubicBezTo>
                    <a:pt x="21" y="127"/>
                    <a:pt x="31" y="117"/>
                    <a:pt x="42" y="117"/>
                  </a:cubicBezTo>
                  <a:cubicBezTo>
                    <a:pt x="54" y="117"/>
                    <a:pt x="64" y="127"/>
                    <a:pt x="64" y="139"/>
                  </a:cubicBezTo>
                  <a:cubicBezTo>
                    <a:pt x="64" y="150"/>
                    <a:pt x="54" y="160"/>
                    <a:pt x="42" y="160"/>
                  </a:cubicBezTo>
                  <a:close/>
                  <a:moveTo>
                    <a:pt x="256" y="256"/>
                  </a:moveTo>
                  <a:cubicBezTo>
                    <a:pt x="244" y="256"/>
                    <a:pt x="234" y="246"/>
                    <a:pt x="234" y="235"/>
                  </a:cubicBezTo>
                  <a:cubicBezTo>
                    <a:pt x="234" y="223"/>
                    <a:pt x="244" y="213"/>
                    <a:pt x="256" y="213"/>
                  </a:cubicBezTo>
                  <a:cubicBezTo>
                    <a:pt x="267" y="213"/>
                    <a:pt x="277" y="223"/>
                    <a:pt x="277" y="235"/>
                  </a:cubicBezTo>
                  <a:cubicBezTo>
                    <a:pt x="277" y="246"/>
                    <a:pt x="267" y="256"/>
                    <a:pt x="256" y="25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grpSp>
      <p:sp>
        <p:nvSpPr>
          <p:cNvPr id="57" name="Freeform 963">
            <a:extLst>
              <a:ext uri="{FF2B5EF4-FFF2-40B4-BE49-F238E27FC236}">
                <a16:creationId xmlns:a16="http://schemas.microsoft.com/office/drawing/2014/main" id="{CE506BAF-31D9-4658-A712-29DDA59BC38C}"/>
              </a:ext>
            </a:extLst>
          </p:cNvPr>
          <p:cNvSpPr>
            <a:spLocks noChangeAspect="1" noEditPoints="1"/>
          </p:cNvSpPr>
          <p:nvPr/>
        </p:nvSpPr>
        <p:spPr bwMode="auto">
          <a:xfrm>
            <a:off x="6497260" y="3460884"/>
            <a:ext cx="686003" cy="630936"/>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 name="T20" fmla="*/ 202 w 512"/>
              <a:gd name="T21" fmla="*/ 117 h 512"/>
              <a:gd name="T22" fmla="*/ 128 w 512"/>
              <a:gd name="T23" fmla="*/ 117 h 512"/>
              <a:gd name="T24" fmla="*/ 117 w 512"/>
              <a:gd name="T25" fmla="*/ 128 h 512"/>
              <a:gd name="T26" fmla="*/ 117 w 512"/>
              <a:gd name="T27" fmla="*/ 202 h 512"/>
              <a:gd name="T28" fmla="*/ 128 w 512"/>
              <a:gd name="T29" fmla="*/ 213 h 512"/>
              <a:gd name="T30" fmla="*/ 138 w 512"/>
              <a:gd name="T31" fmla="*/ 202 h 512"/>
              <a:gd name="T32" fmla="*/ 138 w 512"/>
              <a:gd name="T33" fmla="*/ 138 h 512"/>
              <a:gd name="T34" fmla="*/ 202 w 512"/>
              <a:gd name="T35" fmla="*/ 138 h 512"/>
              <a:gd name="T36" fmla="*/ 213 w 512"/>
              <a:gd name="T37" fmla="*/ 128 h 512"/>
              <a:gd name="T38" fmla="*/ 202 w 512"/>
              <a:gd name="T39" fmla="*/ 117 h 512"/>
              <a:gd name="T40" fmla="*/ 202 w 512"/>
              <a:gd name="T41" fmla="*/ 373 h 512"/>
              <a:gd name="T42" fmla="*/ 138 w 512"/>
              <a:gd name="T43" fmla="*/ 373 h 512"/>
              <a:gd name="T44" fmla="*/ 138 w 512"/>
              <a:gd name="T45" fmla="*/ 309 h 512"/>
              <a:gd name="T46" fmla="*/ 128 w 512"/>
              <a:gd name="T47" fmla="*/ 298 h 512"/>
              <a:gd name="T48" fmla="*/ 117 w 512"/>
              <a:gd name="T49" fmla="*/ 309 h 512"/>
              <a:gd name="T50" fmla="*/ 117 w 512"/>
              <a:gd name="T51" fmla="*/ 384 h 512"/>
              <a:gd name="T52" fmla="*/ 128 w 512"/>
              <a:gd name="T53" fmla="*/ 394 h 512"/>
              <a:gd name="T54" fmla="*/ 202 w 512"/>
              <a:gd name="T55" fmla="*/ 394 h 512"/>
              <a:gd name="T56" fmla="*/ 213 w 512"/>
              <a:gd name="T57" fmla="*/ 384 h 512"/>
              <a:gd name="T58" fmla="*/ 202 w 512"/>
              <a:gd name="T59" fmla="*/ 373 h 512"/>
              <a:gd name="T60" fmla="*/ 384 w 512"/>
              <a:gd name="T61" fmla="*/ 298 h 512"/>
              <a:gd name="T62" fmla="*/ 373 w 512"/>
              <a:gd name="T63" fmla="*/ 309 h 512"/>
              <a:gd name="T64" fmla="*/ 373 w 512"/>
              <a:gd name="T65" fmla="*/ 373 h 512"/>
              <a:gd name="T66" fmla="*/ 309 w 512"/>
              <a:gd name="T67" fmla="*/ 373 h 512"/>
              <a:gd name="T68" fmla="*/ 298 w 512"/>
              <a:gd name="T69" fmla="*/ 384 h 512"/>
              <a:gd name="T70" fmla="*/ 309 w 512"/>
              <a:gd name="T71" fmla="*/ 394 h 512"/>
              <a:gd name="T72" fmla="*/ 384 w 512"/>
              <a:gd name="T73" fmla="*/ 394 h 512"/>
              <a:gd name="T74" fmla="*/ 394 w 512"/>
              <a:gd name="T75" fmla="*/ 384 h 512"/>
              <a:gd name="T76" fmla="*/ 394 w 512"/>
              <a:gd name="T77" fmla="*/ 309 h 512"/>
              <a:gd name="T78" fmla="*/ 384 w 512"/>
              <a:gd name="T79" fmla="*/ 298 h 512"/>
              <a:gd name="T80" fmla="*/ 384 w 512"/>
              <a:gd name="T81" fmla="*/ 117 h 512"/>
              <a:gd name="T82" fmla="*/ 309 w 512"/>
              <a:gd name="T83" fmla="*/ 117 h 512"/>
              <a:gd name="T84" fmla="*/ 298 w 512"/>
              <a:gd name="T85" fmla="*/ 128 h 512"/>
              <a:gd name="T86" fmla="*/ 309 w 512"/>
              <a:gd name="T87" fmla="*/ 138 h 512"/>
              <a:gd name="T88" fmla="*/ 373 w 512"/>
              <a:gd name="T89" fmla="*/ 138 h 512"/>
              <a:gd name="T90" fmla="*/ 373 w 512"/>
              <a:gd name="T91" fmla="*/ 202 h 512"/>
              <a:gd name="T92" fmla="*/ 384 w 512"/>
              <a:gd name="T93" fmla="*/ 213 h 512"/>
              <a:gd name="T94" fmla="*/ 394 w 512"/>
              <a:gd name="T95" fmla="*/ 202 h 512"/>
              <a:gd name="T96" fmla="*/ 394 w 512"/>
              <a:gd name="T97" fmla="*/ 128 h 512"/>
              <a:gd name="T98" fmla="*/ 384 w 512"/>
              <a:gd name="T99" fmla="*/ 11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02" y="117"/>
                </a:moveTo>
                <a:cubicBezTo>
                  <a:pt x="128" y="117"/>
                  <a:pt x="128" y="117"/>
                  <a:pt x="128" y="117"/>
                </a:cubicBezTo>
                <a:cubicBezTo>
                  <a:pt x="122" y="117"/>
                  <a:pt x="117" y="122"/>
                  <a:pt x="117" y="128"/>
                </a:cubicBezTo>
                <a:cubicBezTo>
                  <a:pt x="117" y="202"/>
                  <a:pt x="117" y="202"/>
                  <a:pt x="117" y="202"/>
                </a:cubicBezTo>
                <a:cubicBezTo>
                  <a:pt x="117" y="208"/>
                  <a:pt x="122" y="213"/>
                  <a:pt x="128" y="213"/>
                </a:cubicBezTo>
                <a:cubicBezTo>
                  <a:pt x="134" y="213"/>
                  <a:pt x="138" y="208"/>
                  <a:pt x="138" y="202"/>
                </a:cubicBezTo>
                <a:cubicBezTo>
                  <a:pt x="138" y="138"/>
                  <a:pt x="138" y="138"/>
                  <a:pt x="138" y="138"/>
                </a:cubicBezTo>
                <a:cubicBezTo>
                  <a:pt x="202" y="138"/>
                  <a:pt x="202" y="138"/>
                  <a:pt x="202" y="138"/>
                </a:cubicBezTo>
                <a:cubicBezTo>
                  <a:pt x="208" y="138"/>
                  <a:pt x="213" y="134"/>
                  <a:pt x="213" y="128"/>
                </a:cubicBezTo>
                <a:cubicBezTo>
                  <a:pt x="213" y="122"/>
                  <a:pt x="208" y="117"/>
                  <a:pt x="202" y="117"/>
                </a:cubicBezTo>
                <a:close/>
                <a:moveTo>
                  <a:pt x="202" y="373"/>
                </a:moveTo>
                <a:cubicBezTo>
                  <a:pt x="138" y="373"/>
                  <a:pt x="138" y="373"/>
                  <a:pt x="138" y="373"/>
                </a:cubicBezTo>
                <a:cubicBezTo>
                  <a:pt x="138" y="309"/>
                  <a:pt x="138" y="309"/>
                  <a:pt x="138" y="309"/>
                </a:cubicBezTo>
                <a:cubicBezTo>
                  <a:pt x="138" y="303"/>
                  <a:pt x="134" y="298"/>
                  <a:pt x="128" y="298"/>
                </a:cubicBezTo>
                <a:cubicBezTo>
                  <a:pt x="122" y="298"/>
                  <a:pt x="117" y="303"/>
                  <a:pt x="117" y="309"/>
                </a:cubicBezTo>
                <a:cubicBezTo>
                  <a:pt x="117" y="384"/>
                  <a:pt x="117" y="384"/>
                  <a:pt x="117" y="384"/>
                </a:cubicBezTo>
                <a:cubicBezTo>
                  <a:pt x="117" y="390"/>
                  <a:pt x="122" y="394"/>
                  <a:pt x="128" y="394"/>
                </a:cubicBezTo>
                <a:cubicBezTo>
                  <a:pt x="202" y="394"/>
                  <a:pt x="202" y="394"/>
                  <a:pt x="202" y="394"/>
                </a:cubicBezTo>
                <a:cubicBezTo>
                  <a:pt x="208" y="394"/>
                  <a:pt x="213" y="390"/>
                  <a:pt x="213" y="384"/>
                </a:cubicBezTo>
                <a:cubicBezTo>
                  <a:pt x="213" y="378"/>
                  <a:pt x="208" y="373"/>
                  <a:pt x="202" y="373"/>
                </a:cubicBezTo>
                <a:close/>
                <a:moveTo>
                  <a:pt x="384" y="298"/>
                </a:moveTo>
                <a:cubicBezTo>
                  <a:pt x="378" y="298"/>
                  <a:pt x="373" y="303"/>
                  <a:pt x="373" y="309"/>
                </a:cubicBezTo>
                <a:cubicBezTo>
                  <a:pt x="373" y="373"/>
                  <a:pt x="373" y="373"/>
                  <a:pt x="373" y="373"/>
                </a:cubicBezTo>
                <a:cubicBezTo>
                  <a:pt x="309" y="373"/>
                  <a:pt x="309" y="373"/>
                  <a:pt x="309" y="373"/>
                </a:cubicBezTo>
                <a:cubicBezTo>
                  <a:pt x="303" y="373"/>
                  <a:pt x="298" y="378"/>
                  <a:pt x="298" y="384"/>
                </a:cubicBezTo>
                <a:cubicBezTo>
                  <a:pt x="298" y="390"/>
                  <a:pt x="303" y="394"/>
                  <a:pt x="309" y="394"/>
                </a:cubicBezTo>
                <a:cubicBezTo>
                  <a:pt x="384" y="394"/>
                  <a:pt x="384" y="394"/>
                  <a:pt x="384" y="394"/>
                </a:cubicBezTo>
                <a:cubicBezTo>
                  <a:pt x="390" y="394"/>
                  <a:pt x="394" y="390"/>
                  <a:pt x="394" y="384"/>
                </a:cubicBezTo>
                <a:cubicBezTo>
                  <a:pt x="394" y="309"/>
                  <a:pt x="394" y="309"/>
                  <a:pt x="394" y="309"/>
                </a:cubicBezTo>
                <a:cubicBezTo>
                  <a:pt x="394" y="303"/>
                  <a:pt x="390" y="298"/>
                  <a:pt x="384" y="298"/>
                </a:cubicBezTo>
                <a:close/>
                <a:moveTo>
                  <a:pt x="384" y="117"/>
                </a:moveTo>
                <a:cubicBezTo>
                  <a:pt x="309" y="117"/>
                  <a:pt x="309" y="117"/>
                  <a:pt x="309" y="117"/>
                </a:cubicBezTo>
                <a:cubicBezTo>
                  <a:pt x="303" y="117"/>
                  <a:pt x="298" y="122"/>
                  <a:pt x="298" y="128"/>
                </a:cubicBezTo>
                <a:cubicBezTo>
                  <a:pt x="298" y="134"/>
                  <a:pt x="303" y="138"/>
                  <a:pt x="309" y="138"/>
                </a:cubicBezTo>
                <a:cubicBezTo>
                  <a:pt x="373" y="138"/>
                  <a:pt x="373" y="138"/>
                  <a:pt x="373" y="138"/>
                </a:cubicBezTo>
                <a:cubicBezTo>
                  <a:pt x="373" y="202"/>
                  <a:pt x="373" y="202"/>
                  <a:pt x="373" y="202"/>
                </a:cubicBezTo>
                <a:cubicBezTo>
                  <a:pt x="373" y="208"/>
                  <a:pt x="378" y="213"/>
                  <a:pt x="384" y="213"/>
                </a:cubicBezTo>
                <a:cubicBezTo>
                  <a:pt x="390" y="213"/>
                  <a:pt x="394" y="208"/>
                  <a:pt x="394" y="202"/>
                </a:cubicBezTo>
                <a:cubicBezTo>
                  <a:pt x="394" y="128"/>
                  <a:pt x="394" y="128"/>
                  <a:pt x="394" y="128"/>
                </a:cubicBezTo>
                <a:cubicBezTo>
                  <a:pt x="394" y="122"/>
                  <a:pt x="390" y="117"/>
                  <a:pt x="384" y="11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60" name="Rectangle 59">
            <a:extLst>
              <a:ext uri="{FF2B5EF4-FFF2-40B4-BE49-F238E27FC236}">
                <a16:creationId xmlns:a16="http://schemas.microsoft.com/office/drawing/2014/main" id="{F02E5B03-FFA2-4BE6-B546-521E7C5D7D0A}"/>
              </a:ext>
            </a:extLst>
          </p:cNvPr>
          <p:cNvSpPr/>
          <p:nvPr/>
        </p:nvSpPr>
        <p:spPr>
          <a:xfrm>
            <a:off x="5863617" y="1032302"/>
            <a:ext cx="1828800" cy="184666"/>
          </a:xfrm>
          <a:prstGeom prst="rect">
            <a:avLst/>
          </a:prstGeom>
        </p:spPr>
        <p:txBody>
          <a:bodyPr wrap="square" lIns="0" tIns="0" rIns="0" bIns="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panose="020B0604020202020204"/>
                <a:ea typeface="+mn-ea"/>
                <a:cs typeface="+mn-cs"/>
              </a:rPr>
              <a:t>Data Grids</a:t>
            </a: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Tree>
    <p:extLst>
      <p:ext uri="{BB962C8B-B14F-4D97-AF65-F5344CB8AC3E}">
        <p14:creationId xmlns:p14="http://schemas.microsoft.com/office/powerpoint/2010/main" val="61936175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493C474E-2CC7-4823-8B29-9A66B2FBB220}"/>
              </a:ext>
            </a:extLst>
          </p:cNvPr>
          <p:cNvSpPr>
            <a:spLocks noGrp="1"/>
          </p:cNvSpPr>
          <p:nvPr>
            <p:ph type="subTitle" idx="1"/>
          </p:nvPr>
        </p:nvSpPr>
        <p:spPr>
          <a:xfrm>
            <a:off x="7072132" y="1556770"/>
            <a:ext cx="4224346" cy="4531514"/>
          </a:xfrm>
        </p:spPr>
        <p:txBody>
          <a:bodyPr vert="horz" lIns="0" tIns="0" rIns="0" bIns="0" rtlCol="0" anchor="t">
            <a:noAutofit/>
          </a:bodyPr>
          <a:lstStyle/>
          <a:p>
            <a:pPr algn="l"/>
            <a:r>
              <a:rPr lang="en-US" sz="1400" b="1" spc="-30">
                <a:solidFill>
                  <a:schemeClr val="accent6"/>
                </a:solidFill>
                <a:ea typeface="Open Sans"/>
                <a:cs typeface="Open Sans"/>
              </a:rPr>
              <a:t>Key features </a:t>
            </a:r>
            <a:r>
              <a:rPr lang="en-US" sz="1400" spc="-30">
                <a:solidFill>
                  <a:schemeClr val="accent6"/>
                </a:solidFill>
                <a:ea typeface="Open Sans"/>
                <a:cs typeface="Open Sans"/>
              </a:rPr>
              <a:t>:</a:t>
            </a:r>
          </a:p>
          <a:p>
            <a:pPr marL="171450" indent="-171450" algn="l">
              <a:buFont typeface="Arial" panose="020B0604020202020204" pitchFamily="34" charset="0"/>
              <a:buChar char="•"/>
            </a:pPr>
            <a:r>
              <a:rPr lang="en-US" sz="1400" b="1" spc="-30">
                <a:solidFill>
                  <a:schemeClr val="accent6"/>
                </a:solidFill>
                <a:ea typeface="Open Sans"/>
                <a:cs typeface="Open Sans"/>
              </a:rPr>
              <a:t>Enhanced charting</a:t>
            </a:r>
            <a:endParaRPr lang="en-US" sz="1400" spc="-30">
              <a:solidFill>
                <a:schemeClr val="accent6"/>
              </a:solidFill>
              <a:ea typeface="Open Sans"/>
              <a:cs typeface="Open Sans"/>
            </a:endParaRPr>
          </a:p>
          <a:p>
            <a:pPr marL="171450" indent="-171450" algn="l">
              <a:buFont typeface="Arial" panose="020B0604020202020204" pitchFamily="34" charset="0"/>
              <a:buChar char="•"/>
            </a:pPr>
            <a:r>
              <a:rPr lang="en-US" sz="1400" b="1" spc="-30">
                <a:solidFill>
                  <a:schemeClr val="accent6"/>
                </a:solidFill>
                <a:ea typeface="Open Sans"/>
                <a:cs typeface="Open Sans"/>
              </a:rPr>
              <a:t>Automatic Data Source </a:t>
            </a:r>
            <a:r>
              <a:rPr lang="en-US" sz="1400" spc="-30">
                <a:solidFill>
                  <a:schemeClr val="accent6"/>
                </a:solidFill>
                <a:ea typeface="Open Sans"/>
                <a:cs typeface="Open Sans"/>
              </a:rPr>
              <a:t>creation based on EPM cloud application cubes that are on the instance </a:t>
            </a:r>
          </a:p>
          <a:p>
            <a:pPr marL="171450" indent="-171450" algn="l">
              <a:buFont typeface="Arial" panose="020B0604020202020204" pitchFamily="34" charset="0"/>
              <a:buChar char="•"/>
            </a:pPr>
            <a:r>
              <a:rPr lang="en-US" sz="1400" spc="-30">
                <a:solidFill>
                  <a:schemeClr val="accent6"/>
                </a:solidFill>
                <a:ea typeface="Open Sans"/>
                <a:cs typeface="Open Sans"/>
              </a:rPr>
              <a:t>Create, insert and position report objects </a:t>
            </a:r>
          </a:p>
          <a:p>
            <a:pPr marL="171450" indent="-171450" algn="l">
              <a:buFont typeface="Arial" panose="020B0604020202020204" pitchFamily="34" charset="0"/>
              <a:buChar char="•"/>
            </a:pPr>
            <a:r>
              <a:rPr lang="en-US" sz="1400" spc="-30">
                <a:solidFill>
                  <a:schemeClr val="accent6"/>
                </a:solidFill>
                <a:ea typeface="Open Sans"/>
                <a:cs typeface="Arial"/>
              </a:rPr>
              <a:t>Design and preview individual report objects</a:t>
            </a:r>
            <a:endParaRPr lang="en-US" sz="1400" spc="-30">
              <a:solidFill>
                <a:schemeClr val="accent6"/>
              </a:solidFill>
              <a:ea typeface="Open Sans"/>
              <a:cs typeface="Open Sans"/>
            </a:endParaRPr>
          </a:p>
          <a:p>
            <a:pPr marL="171450" indent="-171450" algn="l">
              <a:buFont typeface="Arial" panose="020B0604020202020204" pitchFamily="34" charset="0"/>
              <a:buChar char="•"/>
            </a:pPr>
            <a:r>
              <a:rPr lang="en-US" sz="1400" spc="-30">
                <a:solidFill>
                  <a:schemeClr val="accent6"/>
                </a:solidFill>
                <a:ea typeface="Open Sans"/>
                <a:cs typeface="Open Sans"/>
              </a:rPr>
              <a:t>Insert </a:t>
            </a:r>
            <a:r>
              <a:rPr lang="en-US" sz="1400" b="1" spc="-30">
                <a:solidFill>
                  <a:schemeClr val="accent6"/>
                </a:solidFill>
                <a:ea typeface="Open Sans"/>
                <a:cs typeface="Open Sans"/>
              </a:rPr>
              <a:t>formulas</a:t>
            </a:r>
            <a:r>
              <a:rPr lang="en-US" sz="1400" spc="-30">
                <a:solidFill>
                  <a:schemeClr val="accent6"/>
                </a:solidFill>
                <a:ea typeface="Open Sans"/>
                <a:cs typeface="Open Sans"/>
              </a:rPr>
              <a:t> and </a:t>
            </a:r>
            <a:r>
              <a:rPr lang="en-US" sz="1400" b="1" spc="-30">
                <a:solidFill>
                  <a:schemeClr val="accent6"/>
                </a:solidFill>
                <a:ea typeface="Open Sans"/>
                <a:cs typeface="Open Sans"/>
              </a:rPr>
              <a:t>text functions</a:t>
            </a:r>
          </a:p>
          <a:p>
            <a:pPr marL="171450" indent="-171450" algn="l">
              <a:buFont typeface="Arial" panose="020B0604020202020204" pitchFamily="34" charset="0"/>
              <a:buChar char="•"/>
            </a:pPr>
            <a:r>
              <a:rPr lang="en-US" sz="1400" spc="-30">
                <a:solidFill>
                  <a:schemeClr val="accent6"/>
                </a:solidFill>
                <a:ea typeface="Open Sans"/>
                <a:cs typeface="Open Sans"/>
              </a:rPr>
              <a:t>Conditional formatting, text and Suppression</a:t>
            </a:r>
          </a:p>
          <a:p>
            <a:pPr marL="171450" indent="-171450" algn="l">
              <a:buFont typeface="Arial" panose="020B0604020202020204" pitchFamily="34" charset="0"/>
              <a:buChar char="•"/>
            </a:pPr>
            <a:r>
              <a:rPr lang="en-US" sz="1400" spc="-30">
                <a:solidFill>
                  <a:schemeClr val="accent6"/>
                </a:solidFill>
                <a:ea typeface="Open Sans"/>
                <a:cs typeface="Open Sans"/>
              </a:rPr>
              <a:t>Enhanced Data Source features</a:t>
            </a:r>
          </a:p>
          <a:p>
            <a:pPr marL="171450" indent="-171450" algn="l">
              <a:buFont typeface="Arial" panose="020B0604020202020204" pitchFamily="34" charset="0"/>
              <a:buChar char="•"/>
            </a:pPr>
            <a:r>
              <a:rPr lang="en-US" sz="1400" b="1" spc="-30">
                <a:solidFill>
                  <a:schemeClr val="accent6"/>
                </a:solidFill>
                <a:ea typeface="Open Sans"/>
                <a:cs typeface="Open Sans"/>
              </a:rPr>
              <a:t>Zoom on </a:t>
            </a:r>
            <a:r>
              <a:rPr lang="en-US" sz="1400" spc="-30">
                <a:solidFill>
                  <a:schemeClr val="accent6"/>
                </a:solidFill>
                <a:ea typeface="Open Sans"/>
                <a:cs typeface="Open Sans"/>
              </a:rPr>
              <a:t>parent members </a:t>
            </a:r>
            <a:endParaRPr lang="en-US" sz="1400" spc="-30">
              <a:solidFill>
                <a:schemeClr val="accent6"/>
              </a:solidFill>
              <a:ea typeface="Open Sans" charset="0"/>
              <a:cs typeface="Open Sans" charset="0"/>
            </a:endParaRPr>
          </a:p>
          <a:p>
            <a:pPr marL="171450" indent="-171450" algn="l">
              <a:buFont typeface="Arial" panose="020B0604020202020204" pitchFamily="34" charset="0"/>
              <a:buChar char="•"/>
            </a:pPr>
            <a:r>
              <a:rPr lang="en-US" sz="1400" b="1" spc="-30">
                <a:solidFill>
                  <a:schemeClr val="accent6"/>
                </a:solidFill>
                <a:ea typeface="Open Sans"/>
                <a:cs typeface="Open Sans"/>
              </a:rPr>
              <a:t>Drill to content, Drill Through</a:t>
            </a:r>
            <a:r>
              <a:rPr lang="en-US" sz="1400" spc="-30">
                <a:solidFill>
                  <a:schemeClr val="accent6"/>
                </a:solidFill>
                <a:ea typeface="Open Sans"/>
                <a:cs typeface="Open Sans"/>
              </a:rPr>
              <a:t> &amp; cell file attachments  feature</a:t>
            </a:r>
          </a:p>
          <a:p>
            <a:pPr marL="171450" indent="-171450" algn="l">
              <a:buFont typeface="Arial" panose="020B0604020202020204" pitchFamily="34" charset="0"/>
              <a:buChar char="•"/>
            </a:pPr>
            <a:r>
              <a:rPr lang="en-US" sz="1400" b="1" spc="-30">
                <a:solidFill>
                  <a:schemeClr val="accent6"/>
                </a:solidFill>
                <a:ea typeface="Open Sans"/>
                <a:cs typeface="Open Sans"/>
              </a:rPr>
              <a:t>Report Books </a:t>
            </a:r>
            <a:r>
              <a:rPr lang="en-US" sz="1400" spc="-30">
                <a:solidFill>
                  <a:schemeClr val="accent6"/>
                </a:solidFill>
                <a:ea typeface="Open Sans"/>
                <a:cs typeface="Open Sans"/>
              </a:rPr>
              <a:t>and </a:t>
            </a:r>
            <a:r>
              <a:rPr lang="en-US" sz="1400" b="1" spc="-30">
                <a:solidFill>
                  <a:schemeClr val="accent6"/>
                </a:solidFill>
                <a:ea typeface="Open Sans"/>
                <a:cs typeface="Open Sans"/>
              </a:rPr>
              <a:t>Bursting</a:t>
            </a:r>
            <a:r>
              <a:rPr lang="en-US" sz="1400" spc="-30">
                <a:solidFill>
                  <a:schemeClr val="accent6"/>
                </a:solidFill>
                <a:ea typeface="Open Sans"/>
                <a:cs typeface="Open Sans"/>
              </a:rPr>
              <a:t> definitions</a:t>
            </a:r>
          </a:p>
          <a:p>
            <a:pPr marL="171450" indent="-171450" algn="l">
              <a:buFont typeface="Arial" panose="020B0604020202020204" pitchFamily="34" charset="0"/>
              <a:buChar char="•"/>
            </a:pPr>
            <a:endParaRPr lang="en-US" sz="1600"/>
          </a:p>
          <a:p>
            <a:pPr marL="171450" indent="-171450" algn="l">
              <a:buFont typeface="Arial" panose="020B0604020202020204" pitchFamily="34" charset="0"/>
              <a:buChar char="•"/>
            </a:pPr>
            <a:endParaRPr lang="en-US" sz="1600"/>
          </a:p>
          <a:p>
            <a:pPr algn="l"/>
            <a:endParaRPr lang="en-US" sz="1600"/>
          </a:p>
        </p:txBody>
      </p:sp>
      <p:sp>
        <p:nvSpPr>
          <p:cNvPr id="8" name="TextBox 7">
            <a:extLst>
              <a:ext uri="{FF2B5EF4-FFF2-40B4-BE49-F238E27FC236}">
                <a16:creationId xmlns:a16="http://schemas.microsoft.com/office/drawing/2014/main" id="{609CBC29-27DD-46E9-877A-1AACCD227081}"/>
              </a:ext>
            </a:extLst>
          </p:cNvPr>
          <p:cNvSpPr txBox="1"/>
          <p:nvPr/>
        </p:nvSpPr>
        <p:spPr>
          <a:xfrm>
            <a:off x="895522" y="1041745"/>
            <a:ext cx="10910655" cy="2154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Pct val="100000"/>
              <a:buFontTx/>
              <a:buNone/>
              <a:tabLst/>
              <a:defRPr/>
            </a:pPr>
            <a:r>
              <a:rPr kumimoji="0" lang="en-US" sz="1400" b="0" i="0" u="none" strike="noStrike" kern="1200" cap="none" spc="-30" normalizeH="0" baseline="0" noProof="0">
                <a:ln>
                  <a:noFill/>
                </a:ln>
                <a:solidFill>
                  <a:srgbClr val="000000"/>
                </a:solidFill>
                <a:effectLst/>
                <a:uLnTx/>
                <a:uFillTx/>
                <a:latin typeface="Arial" panose="020B0604020202020204"/>
                <a:ea typeface="Open Sans" charset="0"/>
                <a:cs typeface="Open Sans" charset="0"/>
              </a:rPr>
              <a:t>Management Reporting provides a user-friendly, robust report development framework along with an enriched report viewer experience.</a:t>
            </a:r>
          </a:p>
        </p:txBody>
      </p:sp>
      <p:sp>
        <p:nvSpPr>
          <p:cNvPr id="6" name="Title 5">
            <a:extLst>
              <a:ext uri="{FF2B5EF4-FFF2-40B4-BE49-F238E27FC236}">
                <a16:creationId xmlns:a16="http://schemas.microsoft.com/office/drawing/2014/main" id="{1B0726B9-EEAA-41DA-8045-FB0B4A327592}"/>
              </a:ext>
            </a:extLst>
          </p:cNvPr>
          <p:cNvSpPr>
            <a:spLocks noGrp="1"/>
          </p:cNvSpPr>
          <p:nvPr>
            <p:ph type="ctrTitle"/>
          </p:nvPr>
        </p:nvSpPr>
        <p:spPr>
          <a:xfrm>
            <a:off x="576070" y="395492"/>
            <a:ext cx="9144000" cy="652008"/>
          </a:xfrm>
        </p:spPr>
        <p:txBody>
          <a:bodyPr>
            <a:normAutofit/>
          </a:bodyPr>
          <a:lstStyle/>
          <a:p>
            <a:pPr algn="l"/>
            <a:r>
              <a:rPr lang="en-US" sz="2400"/>
              <a:t>Management Reporting (MR)</a:t>
            </a:r>
          </a:p>
        </p:txBody>
      </p:sp>
      <p:pic>
        <p:nvPicPr>
          <p:cNvPr id="2050" name="Picture 2" descr="image">
            <a:extLst>
              <a:ext uri="{FF2B5EF4-FFF2-40B4-BE49-F238E27FC236}">
                <a16:creationId xmlns:a16="http://schemas.microsoft.com/office/drawing/2014/main" id="{D0A4294D-4794-4D22-96E8-13C5650EA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523" y="1915129"/>
            <a:ext cx="5089642" cy="390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07184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ACF58-011A-482F-B4F0-A2F9F0FB01AD}"/>
              </a:ext>
            </a:extLst>
          </p:cNvPr>
          <p:cNvSpPr>
            <a:spLocks noGrp="1"/>
          </p:cNvSpPr>
          <p:nvPr>
            <p:ph type="title"/>
          </p:nvPr>
        </p:nvSpPr>
        <p:spPr/>
        <p:txBody>
          <a:bodyPr>
            <a:normAutofit fontScale="90000"/>
          </a:bodyPr>
          <a:lstStyle/>
          <a:p>
            <a:r>
              <a:rPr lang="en-US"/>
              <a:t>FCC Management Reporting – Common Use Cases</a:t>
            </a:r>
          </a:p>
        </p:txBody>
      </p:sp>
      <p:graphicFrame>
        <p:nvGraphicFramePr>
          <p:cNvPr id="7" name="Table 7">
            <a:extLst>
              <a:ext uri="{FF2B5EF4-FFF2-40B4-BE49-F238E27FC236}">
                <a16:creationId xmlns:a16="http://schemas.microsoft.com/office/drawing/2014/main" id="{DF581A48-6B3A-4ABE-91C1-F6DA757363E8}"/>
              </a:ext>
            </a:extLst>
          </p:cNvPr>
          <p:cNvGraphicFramePr>
            <a:graphicFrameLocks noGrp="1"/>
          </p:cNvGraphicFramePr>
          <p:nvPr>
            <p:ph sz="quarter" idx="17"/>
          </p:nvPr>
        </p:nvGraphicFramePr>
        <p:xfrm>
          <a:off x="946726" y="1198880"/>
          <a:ext cx="10298548" cy="4933148"/>
        </p:xfrm>
        <a:graphic>
          <a:graphicData uri="http://schemas.openxmlformats.org/drawingml/2006/table">
            <a:tbl>
              <a:tblPr firstRow="1" bandRow="1">
                <a:tableStyleId>{6E25E649-3F16-4E02-A733-19D2CDBF48F0}</a:tableStyleId>
              </a:tblPr>
              <a:tblGrid>
                <a:gridCol w="2574637">
                  <a:extLst>
                    <a:ext uri="{9D8B030D-6E8A-4147-A177-3AD203B41FA5}">
                      <a16:colId xmlns:a16="http://schemas.microsoft.com/office/drawing/2014/main" val="2534704740"/>
                    </a:ext>
                  </a:extLst>
                </a:gridCol>
                <a:gridCol w="2574637">
                  <a:extLst>
                    <a:ext uri="{9D8B030D-6E8A-4147-A177-3AD203B41FA5}">
                      <a16:colId xmlns:a16="http://schemas.microsoft.com/office/drawing/2014/main" val="1052030748"/>
                    </a:ext>
                  </a:extLst>
                </a:gridCol>
                <a:gridCol w="2574637">
                  <a:extLst>
                    <a:ext uri="{9D8B030D-6E8A-4147-A177-3AD203B41FA5}">
                      <a16:colId xmlns:a16="http://schemas.microsoft.com/office/drawing/2014/main" val="3275361534"/>
                    </a:ext>
                  </a:extLst>
                </a:gridCol>
                <a:gridCol w="2574637">
                  <a:extLst>
                    <a:ext uri="{9D8B030D-6E8A-4147-A177-3AD203B41FA5}">
                      <a16:colId xmlns:a16="http://schemas.microsoft.com/office/drawing/2014/main" val="631036945"/>
                    </a:ext>
                  </a:extLst>
                </a:gridCol>
              </a:tblGrid>
              <a:tr h="409244">
                <a:tc>
                  <a:txBody>
                    <a:bodyPr/>
                    <a:lstStyle/>
                    <a:p>
                      <a:pPr algn="ctr"/>
                      <a:r>
                        <a:rPr lang="en-US"/>
                        <a:t>Consolidated 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Balance Sheet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P &amp; 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t>Cash Flow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565451"/>
                  </a:ext>
                </a:extLst>
              </a:tr>
              <a:tr h="753984">
                <a:tc>
                  <a:txBody>
                    <a:bodyPr/>
                    <a:lstStyle/>
                    <a:p>
                      <a:pPr algn="ctr"/>
                      <a:r>
                        <a:rPr lang="en-US" sz="1400"/>
                        <a:t>Trial Balance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P&amp;L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Cash Flow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98929"/>
                  </a:ext>
                </a:extLst>
              </a:tr>
              <a:tr h="753984">
                <a:tc>
                  <a:txBody>
                    <a:bodyPr/>
                    <a:lstStyle/>
                    <a:p>
                      <a:pPr algn="ctr"/>
                      <a:r>
                        <a:rPr lang="en-US" sz="1400"/>
                        <a:t>GAAP vs Non-GAAP</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Detail Monthly/</a:t>
                      </a:r>
                      <a:r>
                        <a:rPr lang="en-US" sz="1400" err="1"/>
                        <a:t>Qtrly</a:t>
                      </a:r>
                      <a:r>
                        <a:rPr lang="en-US" sz="1400"/>
                        <a:t> Trend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P&amp;L Detail Monthly/</a:t>
                      </a:r>
                      <a:r>
                        <a:rPr lang="en-US" sz="1400" err="1"/>
                        <a:t>Qtrly</a:t>
                      </a:r>
                      <a:r>
                        <a:rPr lang="en-US" sz="1400"/>
                        <a:t> Trend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Comparative Cash Flow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52418"/>
                  </a:ext>
                </a:extLst>
              </a:tr>
              <a:tr h="753984">
                <a:tc>
                  <a:txBody>
                    <a:bodyPr/>
                    <a:lstStyle/>
                    <a:p>
                      <a:pPr algn="ctr"/>
                      <a:r>
                        <a:rPr lang="en-US" sz="1400"/>
                        <a:t>TB Summary by Entity/Regions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Balance Sheet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P&amp;L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Cash vs Non-Cash Summary Movement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203354"/>
                  </a:ext>
                </a:extLst>
              </a:tr>
              <a:tr h="753984">
                <a:tc>
                  <a:txBody>
                    <a:bodyPr/>
                    <a:lstStyle/>
                    <a:p>
                      <a:pPr algn="ctr"/>
                      <a:r>
                        <a:rPr lang="en-US" sz="1400"/>
                        <a:t>IC Elim – Tax view (Alternate Tax Entity structure available)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FX Translation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FX Translation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954732"/>
                  </a:ext>
                </a:extLst>
              </a:tr>
              <a:tr h="753984">
                <a:tc>
                  <a:txBody>
                    <a:bodyPr/>
                    <a:lstStyle/>
                    <a:p>
                      <a:pPr algn="ctr"/>
                      <a:r>
                        <a:rPr lang="en-US" sz="1400"/>
                        <a:t>IC Recon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Equity and Historical Overrides FX Translation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112870"/>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Comparative Balance Sheet (Flux </a:t>
                      </a:r>
                      <a:r>
                        <a:rPr lang="en-US" sz="1400" err="1"/>
                        <a:t>Rpt</a:t>
                      </a:r>
                      <a:r>
                        <a:rPr lang="en-US" sz="1400"/>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65139"/>
                  </a:ext>
                </a:extLst>
              </a:tr>
            </a:tbl>
          </a:graphicData>
        </a:graphic>
      </p:graphicFrame>
    </p:spTree>
    <p:extLst>
      <p:ext uri="{BB962C8B-B14F-4D97-AF65-F5344CB8AC3E}">
        <p14:creationId xmlns:p14="http://schemas.microsoft.com/office/powerpoint/2010/main" val="279421424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13ACF58-011A-482F-B4F0-A2F9F0FB01AD}"/>
              </a:ext>
            </a:extLst>
          </p:cNvPr>
          <p:cNvSpPr>
            <a:spLocks noGrp="1"/>
          </p:cNvSpPr>
          <p:nvPr>
            <p:ph type="title"/>
          </p:nvPr>
        </p:nvSpPr>
        <p:spPr/>
        <p:txBody>
          <a:bodyPr/>
          <a:lstStyle/>
          <a:p>
            <a:r>
              <a:rPr lang="en-US"/>
              <a:t>EPB Reporting – Common Use Cases</a:t>
            </a:r>
          </a:p>
        </p:txBody>
      </p:sp>
      <p:graphicFrame>
        <p:nvGraphicFramePr>
          <p:cNvPr id="7" name="Table 7">
            <a:extLst>
              <a:ext uri="{FF2B5EF4-FFF2-40B4-BE49-F238E27FC236}">
                <a16:creationId xmlns:a16="http://schemas.microsoft.com/office/drawing/2014/main" id="{DF581A48-6B3A-4ABE-91C1-F6DA757363E8}"/>
              </a:ext>
            </a:extLst>
          </p:cNvPr>
          <p:cNvGraphicFramePr>
            <a:graphicFrameLocks noGrp="1"/>
          </p:cNvGraphicFramePr>
          <p:nvPr>
            <p:ph sz="quarter" idx="17"/>
          </p:nvPr>
        </p:nvGraphicFramePr>
        <p:xfrm>
          <a:off x="575311" y="1109980"/>
          <a:ext cx="10972800" cy="5103024"/>
        </p:xfrm>
        <a:graphic>
          <a:graphicData uri="http://schemas.openxmlformats.org/drawingml/2006/table">
            <a:tbl>
              <a:tblPr firstRow="1" bandRow="1">
                <a:tableStyleId>{6E25E649-3F16-4E02-A733-19D2CDBF48F0}</a:tableStyleId>
              </a:tblPr>
              <a:tblGrid>
                <a:gridCol w="2743200">
                  <a:extLst>
                    <a:ext uri="{9D8B030D-6E8A-4147-A177-3AD203B41FA5}">
                      <a16:colId xmlns:a16="http://schemas.microsoft.com/office/drawing/2014/main" val="2534704740"/>
                    </a:ext>
                  </a:extLst>
                </a:gridCol>
                <a:gridCol w="2743200">
                  <a:extLst>
                    <a:ext uri="{9D8B030D-6E8A-4147-A177-3AD203B41FA5}">
                      <a16:colId xmlns:a16="http://schemas.microsoft.com/office/drawing/2014/main" val="1052030748"/>
                    </a:ext>
                  </a:extLst>
                </a:gridCol>
                <a:gridCol w="2743200">
                  <a:extLst>
                    <a:ext uri="{9D8B030D-6E8A-4147-A177-3AD203B41FA5}">
                      <a16:colId xmlns:a16="http://schemas.microsoft.com/office/drawing/2014/main" val="3275361534"/>
                    </a:ext>
                  </a:extLst>
                </a:gridCol>
                <a:gridCol w="2743200">
                  <a:extLst>
                    <a:ext uri="{9D8B030D-6E8A-4147-A177-3AD203B41FA5}">
                      <a16:colId xmlns:a16="http://schemas.microsoft.com/office/drawing/2014/main" val="631036945"/>
                    </a:ext>
                  </a:extLst>
                </a:gridCol>
              </a:tblGrid>
              <a:tr h="409244">
                <a:tc>
                  <a:txBody>
                    <a:bodyPr/>
                    <a:lstStyle/>
                    <a:p>
                      <a:pPr algn="ctr"/>
                      <a:r>
                        <a:rPr lang="en-US" sz="1600"/>
                        <a:t>Balance Sheet / Cash Flow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 &amp; L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Projects &amp; Capital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600"/>
                        <a:t>Workforce Planning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565451"/>
                  </a:ext>
                </a:extLst>
              </a:tr>
              <a:tr h="753984">
                <a:tc>
                  <a:txBody>
                    <a:bodyPr/>
                    <a:lstStyle/>
                    <a:p>
                      <a:pPr algn="ctr"/>
                      <a:r>
                        <a:rPr lang="en-US" sz="1400"/>
                        <a:t>Balance Sheet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Revenue Planning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Professional Services – Revenue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Headcount Trends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898929"/>
                  </a:ext>
                </a:extLst>
              </a:tr>
              <a:tr h="753984">
                <a:tc>
                  <a:txBody>
                    <a:bodyPr/>
                    <a:lstStyle/>
                    <a:p>
                      <a:pPr algn="ctr"/>
                      <a:r>
                        <a:rPr lang="en-US" sz="1400"/>
                        <a:t>Balance Sheet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Expense Planning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Professional Services – Expense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New Hires &amp; Departures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752418"/>
                  </a:ext>
                </a:extLst>
              </a:tr>
              <a:tr h="753984">
                <a:tc>
                  <a:txBody>
                    <a:bodyPr/>
                    <a:lstStyle/>
                    <a:p>
                      <a:pPr algn="ctr"/>
                      <a:r>
                        <a:rPr lang="en-US" sz="1400"/>
                        <a:t>Cash Flow Detail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Revenue Variance Actual to Plan /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Capitalized Assets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Headcount by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09203354"/>
                  </a:ext>
                </a:extLst>
              </a:tr>
              <a:tr h="753984">
                <a:tc>
                  <a:txBody>
                    <a:bodyPr/>
                    <a:lstStyle/>
                    <a:p>
                      <a:pPr algn="ctr"/>
                      <a:r>
                        <a:rPr lang="en-US" sz="1400"/>
                        <a:t>Cash Flow Summary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a:t>Expense Variance Actual to Plan / Forecast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Benefits Expense by Area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17954732"/>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Bookings / ARR Trends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400"/>
                        <a:t>Merit Increase Impact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1112870"/>
                  </a:ext>
                </a:extLst>
              </a:tr>
              <a:tr h="753984">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P&amp;L Summary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4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t>Workforce Expense Details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04665139"/>
                  </a:ext>
                </a:extLst>
              </a:tr>
            </a:tbl>
          </a:graphicData>
        </a:graphic>
      </p:graphicFrame>
    </p:spTree>
    <p:extLst>
      <p:ext uri="{BB962C8B-B14F-4D97-AF65-F5344CB8AC3E}">
        <p14:creationId xmlns:p14="http://schemas.microsoft.com/office/powerpoint/2010/main" val="180917719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66D53-D3E1-46DC-972C-CEE63BDAEEB6}"/>
              </a:ext>
            </a:extLst>
          </p:cNvPr>
          <p:cNvSpPr>
            <a:spLocks noGrp="1"/>
          </p:cNvSpPr>
          <p:nvPr>
            <p:ph type="title"/>
          </p:nvPr>
        </p:nvSpPr>
        <p:spPr>
          <a:xfrm>
            <a:off x="527049" y="121987"/>
            <a:ext cx="11216217" cy="728663"/>
          </a:xfrm>
        </p:spPr>
        <p:txBody>
          <a:bodyPr>
            <a:normAutofit fontScale="90000"/>
          </a:bodyPr>
          <a:lstStyle/>
          <a:p>
            <a:br>
              <a:rPr lang="en-US">
                <a:solidFill>
                  <a:srgbClr val="2372B9"/>
                </a:solidFill>
              </a:rPr>
            </a:br>
            <a:r>
              <a:rPr lang="en-US"/>
              <a:t>Simplifying the choice: Ad-hoc Vs. Standardized</a:t>
            </a:r>
          </a:p>
        </p:txBody>
      </p:sp>
      <p:graphicFrame>
        <p:nvGraphicFramePr>
          <p:cNvPr id="55" name="Content Placeholder 9">
            <a:extLst>
              <a:ext uri="{FF2B5EF4-FFF2-40B4-BE49-F238E27FC236}">
                <a16:creationId xmlns:a16="http://schemas.microsoft.com/office/drawing/2014/main" id="{C74B3696-F4FB-4391-8B17-7A2798343236}"/>
              </a:ext>
            </a:extLst>
          </p:cNvPr>
          <p:cNvGraphicFramePr>
            <a:graphicFrameLocks/>
          </p:cNvGraphicFramePr>
          <p:nvPr/>
        </p:nvGraphicFramePr>
        <p:xfrm>
          <a:off x="1650685" y="3126688"/>
          <a:ext cx="4009394" cy="3794760"/>
        </p:xfrm>
        <a:graphic>
          <a:graphicData uri="http://schemas.openxmlformats.org/drawingml/2006/table">
            <a:tbl>
              <a:tblPr firstRow="1" bandRow="1"/>
              <a:tblGrid>
                <a:gridCol w="4009394">
                  <a:extLst>
                    <a:ext uri="{9D8B030D-6E8A-4147-A177-3AD203B41FA5}">
                      <a16:colId xmlns:a16="http://schemas.microsoft.com/office/drawing/2014/main" val="20000"/>
                    </a:ext>
                  </a:extLst>
                </a:gridCol>
              </a:tblGrid>
              <a:tr h="3051081">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Business users to have ability to change reports or create new reports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Support ad-hoc analysis and fact finding</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Easy to use and quick data retrieval for business users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Low number of users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little to no standardization</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Fairly simple formatting or calculations</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Comprised of a single data source</a:t>
                      </a:r>
                    </a:p>
                    <a:p>
                      <a:pPr marL="171450" indent="-182880">
                        <a:lnSpc>
                          <a:spcPct val="150000"/>
                        </a:lnSpc>
                        <a:spcBef>
                          <a:spcPts val="600"/>
                        </a:spcBef>
                        <a:buFont typeface="Arial" panose="020B0604020202020204" pitchFamily="34" charset="0"/>
                        <a:buChar char="•"/>
                        <a:defRP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Have basic performance needs</a:t>
                      </a: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cap="none" normalizeH="0" baseline="0">
                        <a:ln>
                          <a:noFill/>
                        </a:ln>
                        <a:solidFill>
                          <a:schemeClr val="tx2"/>
                        </a:solidFill>
                        <a:effectLst/>
                        <a:latin typeface="+mn-lt"/>
                      </a:endParaRPr>
                    </a:p>
                  </a:txBody>
                  <a:tcPr marL="68652" marR="686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graphicFrame>
        <p:nvGraphicFramePr>
          <p:cNvPr id="56" name="Content Placeholder 9">
            <a:extLst>
              <a:ext uri="{FF2B5EF4-FFF2-40B4-BE49-F238E27FC236}">
                <a16:creationId xmlns:a16="http://schemas.microsoft.com/office/drawing/2014/main" id="{F29DBF12-6681-4086-B745-E5BCB35AFC8E}"/>
              </a:ext>
            </a:extLst>
          </p:cNvPr>
          <p:cNvGraphicFramePr>
            <a:graphicFrameLocks/>
          </p:cNvGraphicFramePr>
          <p:nvPr/>
        </p:nvGraphicFramePr>
        <p:xfrm>
          <a:off x="5810680" y="3126688"/>
          <a:ext cx="4009395" cy="3677920"/>
        </p:xfrm>
        <a:graphic>
          <a:graphicData uri="http://schemas.openxmlformats.org/drawingml/2006/table">
            <a:tbl>
              <a:tblPr firstRow="1" bandRow="1"/>
              <a:tblGrid>
                <a:gridCol w="4009395">
                  <a:extLst>
                    <a:ext uri="{9D8B030D-6E8A-4147-A177-3AD203B41FA5}">
                      <a16:colId xmlns:a16="http://schemas.microsoft.com/office/drawing/2014/main" val="20000"/>
                    </a:ext>
                  </a:extLst>
                </a:gridCol>
              </a:tblGrid>
              <a:tr h="3130280">
                <a:tc>
                  <a:txBody>
                    <a:bodyPr/>
                    <a:lstStyle>
                      <a:lvl1pPr marL="0" algn="l" defTabSz="914400" rtl="0" eaLnBrk="1" latinLnBrk="0" hangingPunct="1">
                        <a:defRPr sz="1800" b="1" kern="1200">
                          <a:solidFill>
                            <a:schemeClr val="lt1"/>
                          </a:solidFill>
                          <a:latin typeface="Arial"/>
                          <a:ea typeface=""/>
                          <a:cs typeface=""/>
                        </a:defRPr>
                      </a:lvl1pPr>
                      <a:lvl2pPr marL="457200" algn="l" defTabSz="914400" rtl="0" eaLnBrk="1" latinLnBrk="0" hangingPunct="1">
                        <a:defRPr sz="1800" b="1" kern="1200">
                          <a:solidFill>
                            <a:schemeClr val="lt1"/>
                          </a:solidFill>
                          <a:latin typeface="Arial"/>
                          <a:ea typeface=""/>
                          <a:cs typeface=""/>
                        </a:defRPr>
                      </a:lvl2pPr>
                      <a:lvl3pPr marL="914400" algn="l" defTabSz="914400" rtl="0" eaLnBrk="1" latinLnBrk="0" hangingPunct="1">
                        <a:defRPr sz="1800" b="1" kern="1200">
                          <a:solidFill>
                            <a:schemeClr val="lt1"/>
                          </a:solidFill>
                          <a:latin typeface="Arial"/>
                          <a:ea typeface=""/>
                          <a:cs typeface=""/>
                        </a:defRPr>
                      </a:lvl3pPr>
                      <a:lvl4pPr marL="1371600" algn="l" defTabSz="914400" rtl="0" eaLnBrk="1" latinLnBrk="0" hangingPunct="1">
                        <a:defRPr sz="1800" b="1" kern="1200">
                          <a:solidFill>
                            <a:schemeClr val="lt1"/>
                          </a:solidFill>
                          <a:latin typeface="Arial"/>
                          <a:ea typeface=""/>
                          <a:cs typeface=""/>
                        </a:defRPr>
                      </a:lvl4pPr>
                      <a:lvl5pPr marL="1828800" algn="l" defTabSz="914400" rtl="0" eaLnBrk="1" latinLnBrk="0" hangingPunct="1">
                        <a:defRPr sz="1800" b="1" kern="1200">
                          <a:solidFill>
                            <a:schemeClr val="lt1"/>
                          </a:solidFill>
                          <a:latin typeface="Arial"/>
                          <a:ea typeface=""/>
                          <a:cs typeface=""/>
                        </a:defRPr>
                      </a:lvl5pPr>
                      <a:lvl6pPr marL="2286000" algn="l" defTabSz="914400" rtl="0" eaLnBrk="1" latinLnBrk="0" hangingPunct="1">
                        <a:defRPr sz="1800" b="1" kern="1200">
                          <a:solidFill>
                            <a:schemeClr val="lt1"/>
                          </a:solidFill>
                          <a:latin typeface="Arial"/>
                          <a:ea typeface=""/>
                          <a:cs typeface=""/>
                        </a:defRPr>
                      </a:lvl6pPr>
                      <a:lvl7pPr marL="2743200" algn="l" defTabSz="914400" rtl="0" eaLnBrk="1" latinLnBrk="0" hangingPunct="1">
                        <a:defRPr sz="1800" b="1" kern="1200">
                          <a:solidFill>
                            <a:schemeClr val="lt1"/>
                          </a:solidFill>
                          <a:latin typeface="Arial"/>
                          <a:ea typeface=""/>
                          <a:cs typeface=""/>
                        </a:defRPr>
                      </a:lvl7pPr>
                      <a:lvl8pPr marL="3200400" algn="l" defTabSz="914400" rtl="0" eaLnBrk="1" latinLnBrk="0" hangingPunct="1">
                        <a:defRPr sz="1800" b="1" kern="1200">
                          <a:solidFill>
                            <a:schemeClr val="lt1"/>
                          </a:solidFill>
                          <a:latin typeface="Arial"/>
                          <a:ea typeface=""/>
                          <a:cs typeface=""/>
                        </a:defRPr>
                      </a:lvl8pPr>
                      <a:lvl9pPr marL="3657600" algn="l" defTabSz="914400" rtl="0" eaLnBrk="1" latinLnBrk="0" hangingPunct="1">
                        <a:defRPr sz="1800" b="1" kern="1200">
                          <a:solidFill>
                            <a:schemeClr val="lt1"/>
                          </a:solidFill>
                          <a:latin typeface="Arial"/>
                          <a:ea typeface=""/>
                          <a:cs typeface=""/>
                        </a:defRPr>
                      </a:lvl9pPr>
                    </a:lstStyle>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Specially designed to address a use case</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Strong formatting capabilities for pixel perfect reports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Strong In-Report calculation capabilities</a:t>
                      </a:r>
                    </a:p>
                    <a:p>
                      <a:pPr marL="171450" marR="0" lvl="1" indent="-182880" algn="l" defTabSz="914400" rtl="0" eaLnBrk="1" fontAlgn="base" latinLnBrk="0" hangingPunct="1">
                        <a:lnSpc>
                          <a:spcPct val="150000"/>
                        </a:lnSpc>
                        <a:spcBef>
                          <a:spcPts val="600"/>
                        </a:spcBef>
                        <a:spcAft>
                          <a:spcPct val="0"/>
                        </a:spcAft>
                        <a:buClrTx/>
                        <a:buSzTx/>
                        <a:buFont typeface="Arial" panose="020B0604020202020204" pitchFamily="34" charset="0"/>
                        <a:buChar char="•"/>
                        <a:tabLst/>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Easy for designer to define and control report outline</a:t>
                      </a:r>
                    </a:p>
                    <a:p>
                      <a:pPr marL="171450" indent="-182880" algn="l" defTabSz="914400" rtl="0" eaLnBrk="1" fontAlgn="base" latinLnBrk="0" hangingPunct="1">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High number of users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a consistent standard view</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Contain specific formatting and complex calculations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May contain data from multiple sources</a:t>
                      </a:r>
                    </a:p>
                    <a:p>
                      <a:pPr marL="171450" indent="-182880" fontAlgn="base">
                        <a:lnSpc>
                          <a:spcPct val="150000"/>
                        </a:lnSpc>
                        <a:spcBef>
                          <a:spcPts val="600"/>
                        </a:spcBef>
                        <a:spcAft>
                          <a:spcPct val="0"/>
                        </a:spcAft>
                        <a:buFont typeface="Arial" panose="020B0604020202020204" pitchFamily="34" charset="0"/>
                        <a:buChar char="•"/>
                      </a:pPr>
                      <a:r>
                        <a:rPr kumimoji="0" lang="en-US" sz="1200" b="0" i="0" u="none" strike="noStrike" kern="1200" cap="none" normalizeH="0" baseline="0">
                          <a:ln>
                            <a:noFill/>
                          </a:ln>
                          <a:solidFill>
                            <a:schemeClr val="tx2"/>
                          </a:solidFill>
                          <a:effectLst/>
                          <a:latin typeface="+mn-lt"/>
                          <a:ea typeface="ＭＳ Ｐゴシック" charset="0"/>
                          <a:cs typeface="Arial" panose="020B0604020202020204" pitchFamily="34" charset="0"/>
                        </a:rPr>
                        <a:t>Require optimal performance during large queries and heavy usage</a:t>
                      </a:r>
                    </a:p>
                    <a:p>
                      <a:pPr marL="115888" marR="0" lvl="1" indent="-114300" algn="l" defTabSz="914400" rtl="0" eaLnBrk="0" fontAlgn="base" latinLnBrk="0" hangingPunct="0">
                        <a:lnSpc>
                          <a:spcPct val="100000"/>
                        </a:lnSpc>
                        <a:spcBef>
                          <a:spcPts val="400"/>
                        </a:spcBef>
                        <a:spcAft>
                          <a:spcPct val="0"/>
                        </a:spcAft>
                        <a:buClrTx/>
                        <a:buSzTx/>
                        <a:buFontTx/>
                        <a:buChar char="•"/>
                        <a:tabLst/>
                      </a:pPr>
                      <a:endParaRPr kumimoji="0" lang="en-US" sz="1200" b="0" i="0" u="none" strike="noStrike" kern="1200" cap="none" normalizeH="0" baseline="0">
                        <a:ln>
                          <a:noFill/>
                        </a:ln>
                        <a:solidFill>
                          <a:schemeClr val="tx2"/>
                        </a:solidFill>
                        <a:effectLst/>
                        <a:latin typeface="+mn-lt"/>
                        <a:ea typeface=""/>
                        <a:cs typeface=""/>
                      </a:endParaRPr>
                    </a:p>
                  </a:txBody>
                  <a:tcPr marL="68652" marR="68652"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5715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bl>
          </a:graphicData>
        </a:graphic>
      </p:graphicFrame>
      <p:sp>
        <p:nvSpPr>
          <p:cNvPr id="57" name="Rectangle 56">
            <a:extLst>
              <a:ext uri="{FF2B5EF4-FFF2-40B4-BE49-F238E27FC236}">
                <a16:creationId xmlns:a16="http://schemas.microsoft.com/office/drawing/2014/main" id="{4AA58371-F3DD-4B08-A7BC-03B949DD6F0D}"/>
              </a:ext>
            </a:extLst>
          </p:cNvPr>
          <p:cNvSpPr/>
          <p:nvPr/>
        </p:nvSpPr>
        <p:spPr>
          <a:xfrm>
            <a:off x="5733109" y="2501190"/>
            <a:ext cx="2468880" cy="173736"/>
          </a:xfrm>
          <a:prstGeom prst="rect">
            <a:avLst/>
          </a:prstGeom>
          <a:solidFill>
            <a:schemeClr val="accent3"/>
          </a:solidFill>
          <a:ln w="25400" cap="flat" cmpd="sng" algn="ctr">
            <a:noFill/>
            <a:prstDash val="solid"/>
          </a:ln>
          <a:effectLst/>
        </p:spPr>
        <p:txBody>
          <a:bodyPr rtlCol="0" anchor="ctr"/>
          <a:lstStyle/>
          <a:p>
            <a:pPr>
              <a:defRPr/>
            </a:pPr>
            <a:endParaRPr lang="en-US" sz="2000" kern="0">
              <a:solidFill>
                <a:srgbClr val="FFFFFF"/>
              </a:solidFill>
            </a:endParaRPr>
          </a:p>
        </p:txBody>
      </p:sp>
      <p:sp>
        <p:nvSpPr>
          <p:cNvPr id="58" name="Rectangle 57">
            <a:extLst>
              <a:ext uri="{FF2B5EF4-FFF2-40B4-BE49-F238E27FC236}">
                <a16:creationId xmlns:a16="http://schemas.microsoft.com/office/drawing/2014/main" id="{EAEBE76E-1C43-424B-8AD3-DF0B85E740D2}"/>
              </a:ext>
            </a:extLst>
          </p:cNvPr>
          <p:cNvSpPr/>
          <p:nvPr/>
        </p:nvSpPr>
        <p:spPr>
          <a:xfrm rot="10800000">
            <a:off x="3375344" y="2501189"/>
            <a:ext cx="2357763" cy="171980"/>
          </a:xfrm>
          <a:prstGeom prst="rect">
            <a:avLst/>
          </a:prstGeom>
          <a:solidFill>
            <a:srgbClr val="006A36"/>
          </a:solidFill>
          <a:ln w="25400" cap="flat" cmpd="sng" algn="ctr">
            <a:noFill/>
            <a:prstDash val="solid"/>
          </a:ln>
          <a:effectLst/>
        </p:spPr>
        <p:txBody>
          <a:bodyPr rtlCol="0" anchor="ctr"/>
          <a:lstStyle/>
          <a:p>
            <a:pPr algn="ctr">
              <a:defRPr/>
            </a:pPr>
            <a:endParaRPr lang="en-US" sz="2000" kern="0">
              <a:solidFill>
                <a:srgbClr val="002776"/>
              </a:solidFill>
            </a:endParaRPr>
          </a:p>
        </p:txBody>
      </p:sp>
      <p:sp>
        <p:nvSpPr>
          <p:cNvPr id="59" name="TextBox 58">
            <a:extLst>
              <a:ext uri="{FF2B5EF4-FFF2-40B4-BE49-F238E27FC236}">
                <a16:creationId xmlns:a16="http://schemas.microsoft.com/office/drawing/2014/main" id="{4273862B-E30B-454F-9D9E-11263DF965DF}"/>
              </a:ext>
            </a:extLst>
          </p:cNvPr>
          <p:cNvSpPr txBox="1"/>
          <p:nvPr/>
        </p:nvSpPr>
        <p:spPr>
          <a:xfrm>
            <a:off x="6873641" y="2767511"/>
            <a:ext cx="1887917" cy="369332"/>
          </a:xfrm>
          <a:prstGeom prst="rect">
            <a:avLst/>
          </a:prstGeom>
          <a:noFill/>
        </p:spPr>
        <p:txBody>
          <a:bodyPr wrap="square" rtlCol="0">
            <a:spAutoFit/>
          </a:bodyPr>
          <a:lstStyle/>
          <a:p>
            <a:pPr algn="ctr">
              <a:defRPr/>
            </a:pPr>
            <a:r>
              <a:rPr lang="en-US" b="1" kern="0">
                <a:solidFill>
                  <a:srgbClr val="002776"/>
                </a:solidFill>
              </a:rPr>
              <a:t>Standardized</a:t>
            </a:r>
          </a:p>
        </p:txBody>
      </p:sp>
      <p:sp>
        <p:nvSpPr>
          <p:cNvPr id="60" name="TextBox 59">
            <a:extLst>
              <a:ext uri="{FF2B5EF4-FFF2-40B4-BE49-F238E27FC236}">
                <a16:creationId xmlns:a16="http://schemas.microsoft.com/office/drawing/2014/main" id="{03C08C9F-1478-4C76-A6DF-A9BB50865475}"/>
              </a:ext>
            </a:extLst>
          </p:cNvPr>
          <p:cNvSpPr txBox="1"/>
          <p:nvPr/>
        </p:nvSpPr>
        <p:spPr>
          <a:xfrm>
            <a:off x="2570641" y="2767511"/>
            <a:ext cx="2173965" cy="369332"/>
          </a:xfrm>
          <a:prstGeom prst="rect">
            <a:avLst/>
          </a:prstGeom>
          <a:noFill/>
        </p:spPr>
        <p:txBody>
          <a:bodyPr wrap="square" rtlCol="0">
            <a:spAutoFit/>
          </a:bodyPr>
          <a:lstStyle>
            <a:defPPr>
              <a:defRPr lang="en-US"/>
            </a:defPPr>
            <a:lvl1pPr>
              <a:defRPr sz="2000"/>
            </a:lvl1pPr>
          </a:lstStyle>
          <a:p>
            <a:pPr algn="ctr">
              <a:defRPr/>
            </a:pPr>
            <a:r>
              <a:rPr lang="en-US" sz="1800" b="1" kern="0">
                <a:solidFill>
                  <a:srgbClr val="002776"/>
                </a:solidFill>
              </a:rPr>
              <a:t>Ad-hoc</a:t>
            </a:r>
          </a:p>
        </p:txBody>
      </p:sp>
      <p:grpSp>
        <p:nvGrpSpPr>
          <p:cNvPr id="61" name="Group 60">
            <a:extLst>
              <a:ext uri="{FF2B5EF4-FFF2-40B4-BE49-F238E27FC236}">
                <a16:creationId xmlns:a16="http://schemas.microsoft.com/office/drawing/2014/main" id="{CCB5D6EC-C151-4957-87C1-0B5BF03E359E}"/>
              </a:ext>
            </a:extLst>
          </p:cNvPr>
          <p:cNvGrpSpPr>
            <a:grpSpLocks noChangeAspect="1"/>
          </p:cNvGrpSpPr>
          <p:nvPr/>
        </p:nvGrpSpPr>
        <p:grpSpPr bwMode="auto">
          <a:xfrm>
            <a:off x="7301677" y="1245234"/>
            <a:ext cx="2604323" cy="1463040"/>
            <a:chOff x="1798" y="2059"/>
            <a:chExt cx="2888" cy="1542"/>
          </a:xfrm>
          <a:solidFill>
            <a:schemeClr val="accent3"/>
          </a:solidFill>
        </p:grpSpPr>
        <p:sp>
          <p:nvSpPr>
            <p:cNvPr id="62" name="Freeform 57">
              <a:extLst>
                <a:ext uri="{FF2B5EF4-FFF2-40B4-BE49-F238E27FC236}">
                  <a16:creationId xmlns:a16="http://schemas.microsoft.com/office/drawing/2014/main" id="{11C495B6-8E6B-4A80-ACCD-42DF28675A0E}"/>
                </a:ext>
              </a:extLst>
            </p:cNvPr>
            <p:cNvSpPr>
              <a:spLocks/>
            </p:cNvSpPr>
            <p:nvPr/>
          </p:nvSpPr>
          <p:spPr bwMode="blackWhite">
            <a:xfrm>
              <a:off x="1798" y="3183"/>
              <a:ext cx="2888" cy="418"/>
            </a:xfrm>
            <a:custGeom>
              <a:avLst/>
              <a:gdLst>
                <a:gd name="T0" fmla="*/ 2824 w 2888"/>
                <a:gd name="T1" fmla="*/ 190 h 418"/>
                <a:gd name="T2" fmla="*/ 2455 w 2888"/>
                <a:gd name="T3" fmla="*/ 0 h 418"/>
                <a:gd name="T4" fmla="*/ 2558 w 2888"/>
                <a:gd name="T5" fmla="*/ 88 h 418"/>
                <a:gd name="T6" fmla="*/ 0 w 2888"/>
                <a:gd name="T7" fmla="*/ 190 h 418"/>
                <a:gd name="T8" fmla="*/ 621 w 2888"/>
                <a:gd name="T9" fmla="*/ 380 h 418"/>
                <a:gd name="T10" fmla="*/ 2755 w 2888"/>
                <a:gd name="T11" fmla="*/ 333 h 418"/>
                <a:gd name="T12" fmla="*/ 2887 w 2888"/>
                <a:gd name="T13" fmla="*/ 417 h 418"/>
                <a:gd name="T14" fmla="*/ 2824 w 2888"/>
                <a:gd name="T15" fmla="*/ 190 h 418"/>
                <a:gd name="T16" fmla="*/ 0 60000 65536"/>
                <a:gd name="T17" fmla="*/ 0 60000 65536"/>
                <a:gd name="T18" fmla="*/ 0 60000 65536"/>
                <a:gd name="T19" fmla="*/ 0 60000 65536"/>
                <a:gd name="T20" fmla="*/ 0 60000 65536"/>
                <a:gd name="T21" fmla="*/ 0 60000 65536"/>
                <a:gd name="T22" fmla="*/ 0 60000 65536"/>
                <a:gd name="T23" fmla="*/ 0 60000 65536"/>
                <a:gd name="T24" fmla="*/ 0 w 2888"/>
                <a:gd name="T25" fmla="*/ 0 h 418"/>
                <a:gd name="T26" fmla="*/ 2888 w 2888"/>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8" h="418">
                  <a:moveTo>
                    <a:pt x="2824" y="190"/>
                  </a:moveTo>
                  <a:lnTo>
                    <a:pt x="2455" y="0"/>
                  </a:lnTo>
                  <a:lnTo>
                    <a:pt x="2558" y="88"/>
                  </a:lnTo>
                  <a:lnTo>
                    <a:pt x="0" y="190"/>
                  </a:lnTo>
                  <a:lnTo>
                    <a:pt x="621" y="380"/>
                  </a:lnTo>
                  <a:lnTo>
                    <a:pt x="2755" y="333"/>
                  </a:lnTo>
                  <a:lnTo>
                    <a:pt x="2887" y="417"/>
                  </a:lnTo>
                  <a:lnTo>
                    <a:pt x="2824" y="190"/>
                  </a:lnTo>
                </a:path>
              </a:pathLst>
            </a:custGeom>
            <a:grpFill/>
            <a:ln w="9525" cap="rnd" cmpd="sng">
              <a:solidFill>
                <a:schemeClr val="bg1"/>
              </a:solidFill>
              <a:prstDash val="solid"/>
              <a:round/>
              <a:headEnd/>
              <a:tailEnd/>
            </a:ln>
          </p:spPr>
          <p:txBody>
            <a:bodyPr/>
            <a:lstStyle/>
            <a:p>
              <a:endParaRPr lang="en-US" sz="1200">
                <a:solidFill>
                  <a:srgbClr val="000000"/>
                </a:solidFill>
              </a:endParaRPr>
            </a:p>
          </p:txBody>
        </p:sp>
        <p:sp>
          <p:nvSpPr>
            <p:cNvPr id="64" name="Freeform 59">
              <a:extLst>
                <a:ext uri="{FF2B5EF4-FFF2-40B4-BE49-F238E27FC236}">
                  <a16:creationId xmlns:a16="http://schemas.microsoft.com/office/drawing/2014/main" id="{5E5F5B95-37D3-4275-95FF-916FEB0162E4}"/>
                </a:ext>
              </a:extLst>
            </p:cNvPr>
            <p:cNvSpPr>
              <a:spLocks/>
            </p:cNvSpPr>
            <p:nvPr/>
          </p:nvSpPr>
          <p:spPr bwMode="blackWhite">
            <a:xfrm>
              <a:off x="1800" y="2059"/>
              <a:ext cx="2690" cy="1505"/>
            </a:xfrm>
            <a:custGeom>
              <a:avLst/>
              <a:gdLst>
                <a:gd name="T0" fmla="*/ 669 w 2690"/>
                <a:gd name="T1" fmla="*/ 1491 h 1505"/>
                <a:gd name="T2" fmla="*/ 790 w 2690"/>
                <a:gd name="T3" fmla="*/ 1458 h 1505"/>
                <a:gd name="T4" fmla="*/ 909 w 2690"/>
                <a:gd name="T5" fmla="*/ 1415 h 1505"/>
                <a:gd name="T6" fmla="*/ 1024 w 2690"/>
                <a:gd name="T7" fmla="*/ 1361 h 1505"/>
                <a:gd name="T8" fmla="*/ 1137 w 2690"/>
                <a:gd name="T9" fmla="*/ 1296 h 1505"/>
                <a:gd name="T10" fmla="*/ 1244 w 2690"/>
                <a:gd name="T11" fmla="*/ 1223 h 1505"/>
                <a:gd name="T12" fmla="*/ 1346 w 2690"/>
                <a:gd name="T13" fmla="*/ 1140 h 1505"/>
                <a:gd name="T14" fmla="*/ 1441 w 2690"/>
                <a:gd name="T15" fmla="*/ 1049 h 1505"/>
                <a:gd name="T16" fmla="*/ 1529 w 2690"/>
                <a:gd name="T17" fmla="*/ 951 h 1505"/>
                <a:gd name="T18" fmla="*/ 1609 w 2690"/>
                <a:gd name="T19" fmla="*/ 846 h 1505"/>
                <a:gd name="T20" fmla="*/ 1680 w 2690"/>
                <a:gd name="T21" fmla="*/ 735 h 1505"/>
                <a:gd name="T22" fmla="*/ 1723 w 2690"/>
                <a:gd name="T23" fmla="*/ 673 h 1505"/>
                <a:gd name="T24" fmla="*/ 1770 w 2690"/>
                <a:gd name="T25" fmla="*/ 614 h 1505"/>
                <a:gd name="T26" fmla="*/ 1819 w 2690"/>
                <a:gd name="T27" fmla="*/ 559 h 1505"/>
                <a:gd name="T28" fmla="*/ 1870 w 2690"/>
                <a:gd name="T29" fmla="*/ 510 h 1505"/>
                <a:gd name="T30" fmla="*/ 1922 w 2690"/>
                <a:gd name="T31" fmla="*/ 468 h 1505"/>
                <a:gd name="T32" fmla="*/ 1972 w 2690"/>
                <a:gd name="T33" fmla="*/ 433 h 1505"/>
                <a:gd name="T34" fmla="*/ 2020 w 2690"/>
                <a:gd name="T35" fmla="*/ 407 h 1505"/>
                <a:gd name="T36" fmla="*/ 2065 w 2690"/>
                <a:gd name="T37" fmla="*/ 389 h 1505"/>
                <a:gd name="T38" fmla="*/ 2155 w 2690"/>
                <a:gd name="T39" fmla="*/ 371 h 1505"/>
                <a:gd name="T40" fmla="*/ 2295 w 2690"/>
                <a:gd name="T41" fmla="*/ 351 h 1505"/>
                <a:gd name="T42" fmla="*/ 2435 w 2690"/>
                <a:gd name="T43" fmla="*/ 343 h 1505"/>
                <a:gd name="T44" fmla="*/ 2546 w 2690"/>
                <a:gd name="T45" fmla="*/ 379 h 1505"/>
                <a:gd name="T46" fmla="*/ 2621 w 2690"/>
                <a:gd name="T47" fmla="*/ 452 h 1505"/>
                <a:gd name="T48" fmla="*/ 2689 w 2690"/>
                <a:gd name="T49" fmla="*/ 532 h 1505"/>
                <a:gd name="T50" fmla="*/ 2494 w 2690"/>
                <a:gd name="T51" fmla="*/ 119 h 1505"/>
                <a:gd name="T52" fmla="*/ 2173 w 2690"/>
                <a:gd name="T53" fmla="*/ 37 h 1505"/>
                <a:gd name="T54" fmla="*/ 2157 w 2690"/>
                <a:gd name="T55" fmla="*/ 97 h 1505"/>
                <a:gd name="T56" fmla="*/ 2056 w 2690"/>
                <a:gd name="T57" fmla="*/ 88 h 1505"/>
                <a:gd name="T58" fmla="*/ 1955 w 2690"/>
                <a:gd name="T59" fmla="*/ 88 h 1505"/>
                <a:gd name="T60" fmla="*/ 1854 w 2690"/>
                <a:gd name="T61" fmla="*/ 97 h 1505"/>
                <a:gd name="T62" fmla="*/ 1755 w 2690"/>
                <a:gd name="T63" fmla="*/ 115 h 1505"/>
                <a:gd name="T64" fmla="*/ 1658 w 2690"/>
                <a:gd name="T65" fmla="*/ 140 h 1505"/>
                <a:gd name="T66" fmla="*/ 1586 w 2690"/>
                <a:gd name="T67" fmla="*/ 165 h 1505"/>
                <a:gd name="T68" fmla="*/ 1519 w 2690"/>
                <a:gd name="T69" fmla="*/ 199 h 1505"/>
                <a:gd name="T70" fmla="*/ 1459 w 2690"/>
                <a:gd name="T71" fmla="*/ 242 h 1505"/>
                <a:gd name="T72" fmla="*/ 1407 w 2690"/>
                <a:gd name="T73" fmla="*/ 293 h 1505"/>
                <a:gd name="T74" fmla="*/ 1365 w 2690"/>
                <a:gd name="T75" fmla="*/ 349 h 1505"/>
                <a:gd name="T76" fmla="*/ 1333 w 2690"/>
                <a:gd name="T77" fmla="*/ 411 h 1505"/>
                <a:gd name="T78" fmla="*/ 1283 w 2690"/>
                <a:gd name="T79" fmla="*/ 522 h 1505"/>
                <a:gd name="T80" fmla="*/ 1222 w 2690"/>
                <a:gd name="T81" fmla="*/ 629 h 1505"/>
                <a:gd name="T82" fmla="*/ 1150 w 2690"/>
                <a:gd name="T83" fmla="*/ 731 h 1505"/>
                <a:gd name="T84" fmla="*/ 1068 w 2690"/>
                <a:gd name="T85" fmla="*/ 827 h 1505"/>
                <a:gd name="T86" fmla="*/ 977 w 2690"/>
                <a:gd name="T87" fmla="*/ 916 h 1505"/>
                <a:gd name="T88" fmla="*/ 876 w 2690"/>
                <a:gd name="T89" fmla="*/ 998 h 1505"/>
                <a:gd name="T90" fmla="*/ 768 w 2690"/>
                <a:gd name="T91" fmla="*/ 1072 h 1505"/>
                <a:gd name="T92" fmla="*/ 652 w 2690"/>
                <a:gd name="T93" fmla="*/ 1137 h 1505"/>
                <a:gd name="T94" fmla="*/ 530 w 2690"/>
                <a:gd name="T95" fmla="*/ 1193 h 1505"/>
                <a:gd name="T96" fmla="*/ 403 w 2690"/>
                <a:gd name="T97" fmla="*/ 1239 h 1505"/>
                <a:gd name="T98" fmla="*/ 272 w 2690"/>
                <a:gd name="T99" fmla="*/ 1275 h 1505"/>
                <a:gd name="T100" fmla="*/ 137 w 2690"/>
                <a:gd name="T101" fmla="*/ 1301 h 1505"/>
                <a:gd name="T102" fmla="*/ 0 w 2690"/>
                <a:gd name="T103" fmla="*/ 1317 h 1505"/>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690"/>
                <a:gd name="T157" fmla="*/ 0 h 1505"/>
                <a:gd name="T158" fmla="*/ 2690 w 2690"/>
                <a:gd name="T159" fmla="*/ 1505 h 1505"/>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690" h="1505">
                  <a:moveTo>
                    <a:pt x="608" y="1504"/>
                  </a:moveTo>
                  <a:lnTo>
                    <a:pt x="669" y="1491"/>
                  </a:lnTo>
                  <a:lnTo>
                    <a:pt x="730" y="1476"/>
                  </a:lnTo>
                  <a:lnTo>
                    <a:pt x="790" y="1458"/>
                  </a:lnTo>
                  <a:lnTo>
                    <a:pt x="850" y="1438"/>
                  </a:lnTo>
                  <a:lnTo>
                    <a:pt x="909" y="1415"/>
                  </a:lnTo>
                  <a:lnTo>
                    <a:pt x="968" y="1389"/>
                  </a:lnTo>
                  <a:lnTo>
                    <a:pt x="1024" y="1361"/>
                  </a:lnTo>
                  <a:lnTo>
                    <a:pt x="1081" y="1330"/>
                  </a:lnTo>
                  <a:lnTo>
                    <a:pt x="1137" y="1296"/>
                  </a:lnTo>
                  <a:lnTo>
                    <a:pt x="1191" y="1261"/>
                  </a:lnTo>
                  <a:lnTo>
                    <a:pt x="1244" y="1223"/>
                  </a:lnTo>
                  <a:lnTo>
                    <a:pt x="1296" y="1182"/>
                  </a:lnTo>
                  <a:lnTo>
                    <a:pt x="1346" y="1140"/>
                  </a:lnTo>
                  <a:lnTo>
                    <a:pt x="1395" y="1096"/>
                  </a:lnTo>
                  <a:lnTo>
                    <a:pt x="1441" y="1049"/>
                  </a:lnTo>
                  <a:lnTo>
                    <a:pt x="1486" y="1001"/>
                  </a:lnTo>
                  <a:lnTo>
                    <a:pt x="1529" y="951"/>
                  </a:lnTo>
                  <a:lnTo>
                    <a:pt x="1570" y="899"/>
                  </a:lnTo>
                  <a:lnTo>
                    <a:pt x="1609" y="846"/>
                  </a:lnTo>
                  <a:lnTo>
                    <a:pt x="1646" y="791"/>
                  </a:lnTo>
                  <a:lnTo>
                    <a:pt x="1680" y="735"/>
                  </a:lnTo>
                  <a:lnTo>
                    <a:pt x="1701" y="704"/>
                  </a:lnTo>
                  <a:lnTo>
                    <a:pt x="1723" y="673"/>
                  </a:lnTo>
                  <a:lnTo>
                    <a:pt x="1746" y="643"/>
                  </a:lnTo>
                  <a:lnTo>
                    <a:pt x="1770" y="614"/>
                  </a:lnTo>
                  <a:lnTo>
                    <a:pt x="1794" y="586"/>
                  </a:lnTo>
                  <a:lnTo>
                    <a:pt x="1819" y="559"/>
                  </a:lnTo>
                  <a:lnTo>
                    <a:pt x="1845" y="534"/>
                  </a:lnTo>
                  <a:lnTo>
                    <a:pt x="1870" y="510"/>
                  </a:lnTo>
                  <a:lnTo>
                    <a:pt x="1896" y="488"/>
                  </a:lnTo>
                  <a:lnTo>
                    <a:pt x="1922" y="468"/>
                  </a:lnTo>
                  <a:lnTo>
                    <a:pt x="1947" y="449"/>
                  </a:lnTo>
                  <a:lnTo>
                    <a:pt x="1972" y="433"/>
                  </a:lnTo>
                  <a:lnTo>
                    <a:pt x="1996" y="418"/>
                  </a:lnTo>
                  <a:lnTo>
                    <a:pt x="2020" y="407"/>
                  </a:lnTo>
                  <a:lnTo>
                    <a:pt x="2043" y="396"/>
                  </a:lnTo>
                  <a:lnTo>
                    <a:pt x="2065" y="389"/>
                  </a:lnTo>
                  <a:lnTo>
                    <a:pt x="2086" y="384"/>
                  </a:lnTo>
                  <a:lnTo>
                    <a:pt x="2155" y="371"/>
                  </a:lnTo>
                  <a:lnTo>
                    <a:pt x="2225" y="360"/>
                  </a:lnTo>
                  <a:lnTo>
                    <a:pt x="2295" y="351"/>
                  </a:lnTo>
                  <a:lnTo>
                    <a:pt x="2365" y="346"/>
                  </a:lnTo>
                  <a:lnTo>
                    <a:pt x="2435" y="343"/>
                  </a:lnTo>
                  <a:lnTo>
                    <a:pt x="2506" y="343"/>
                  </a:lnTo>
                  <a:lnTo>
                    <a:pt x="2546" y="379"/>
                  </a:lnTo>
                  <a:lnTo>
                    <a:pt x="2584" y="415"/>
                  </a:lnTo>
                  <a:lnTo>
                    <a:pt x="2621" y="452"/>
                  </a:lnTo>
                  <a:lnTo>
                    <a:pt x="2656" y="491"/>
                  </a:lnTo>
                  <a:lnTo>
                    <a:pt x="2689" y="532"/>
                  </a:lnTo>
                  <a:lnTo>
                    <a:pt x="2654" y="162"/>
                  </a:lnTo>
                  <a:lnTo>
                    <a:pt x="2494" y="119"/>
                  </a:lnTo>
                  <a:lnTo>
                    <a:pt x="2334" y="76"/>
                  </a:lnTo>
                  <a:lnTo>
                    <a:pt x="2173" y="37"/>
                  </a:lnTo>
                  <a:lnTo>
                    <a:pt x="2011" y="0"/>
                  </a:lnTo>
                  <a:lnTo>
                    <a:pt x="2157" y="97"/>
                  </a:lnTo>
                  <a:lnTo>
                    <a:pt x="2107" y="91"/>
                  </a:lnTo>
                  <a:lnTo>
                    <a:pt x="2056" y="88"/>
                  </a:lnTo>
                  <a:lnTo>
                    <a:pt x="2006" y="87"/>
                  </a:lnTo>
                  <a:lnTo>
                    <a:pt x="1955" y="88"/>
                  </a:lnTo>
                  <a:lnTo>
                    <a:pt x="1904" y="91"/>
                  </a:lnTo>
                  <a:lnTo>
                    <a:pt x="1854" y="97"/>
                  </a:lnTo>
                  <a:lnTo>
                    <a:pt x="1804" y="105"/>
                  </a:lnTo>
                  <a:lnTo>
                    <a:pt x="1755" y="115"/>
                  </a:lnTo>
                  <a:lnTo>
                    <a:pt x="1706" y="126"/>
                  </a:lnTo>
                  <a:lnTo>
                    <a:pt x="1658" y="140"/>
                  </a:lnTo>
                  <a:lnTo>
                    <a:pt x="1621" y="152"/>
                  </a:lnTo>
                  <a:lnTo>
                    <a:pt x="1586" y="165"/>
                  </a:lnTo>
                  <a:lnTo>
                    <a:pt x="1552" y="181"/>
                  </a:lnTo>
                  <a:lnTo>
                    <a:pt x="1519" y="199"/>
                  </a:lnTo>
                  <a:lnTo>
                    <a:pt x="1488" y="220"/>
                  </a:lnTo>
                  <a:lnTo>
                    <a:pt x="1459" y="242"/>
                  </a:lnTo>
                  <a:lnTo>
                    <a:pt x="1432" y="266"/>
                  </a:lnTo>
                  <a:lnTo>
                    <a:pt x="1407" y="293"/>
                  </a:lnTo>
                  <a:lnTo>
                    <a:pt x="1385" y="320"/>
                  </a:lnTo>
                  <a:lnTo>
                    <a:pt x="1365" y="349"/>
                  </a:lnTo>
                  <a:lnTo>
                    <a:pt x="1348" y="379"/>
                  </a:lnTo>
                  <a:lnTo>
                    <a:pt x="1333" y="411"/>
                  </a:lnTo>
                  <a:lnTo>
                    <a:pt x="1310" y="467"/>
                  </a:lnTo>
                  <a:lnTo>
                    <a:pt x="1283" y="522"/>
                  </a:lnTo>
                  <a:lnTo>
                    <a:pt x="1254" y="576"/>
                  </a:lnTo>
                  <a:lnTo>
                    <a:pt x="1222" y="629"/>
                  </a:lnTo>
                  <a:lnTo>
                    <a:pt x="1187" y="681"/>
                  </a:lnTo>
                  <a:lnTo>
                    <a:pt x="1150" y="731"/>
                  </a:lnTo>
                  <a:lnTo>
                    <a:pt x="1110" y="779"/>
                  </a:lnTo>
                  <a:lnTo>
                    <a:pt x="1068" y="827"/>
                  </a:lnTo>
                  <a:lnTo>
                    <a:pt x="1024" y="872"/>
                  </a:lnTo>
                  <a:lnTo>
                    <a:pt x="977" y="916"/>
                  </a:lnTo>
                  <a:lnTo>
                    <a:pt x="928" y="958"/>
                  </a:lnTo>
                  <a:lnTo>
                    <a:pt x="876" y="998"/>
                  </a:lnTo>
                  <a:lnTo>
                    <a:pt x="823" y="1036"/>
                  </a:lnTo>
                  <a:lnTo>
                    <a:pt x="768" y="1072"/>
                  </a:lnTo>
                  <a:lnTo>
                    <a:pt x="710" y="1105"/>
                  </a:lnTo>
                  <a:lnTo>
                    <a:pt x="652" y="1137"/>
                  </a:lnTo>
                  <a:lnTo>
                    <a:pt x="592" y="1166"/>
                  </a:lnTo>
                  <a:lnTo>
                    <a:pt x="530" y="1193"/>
                  </a:lnTo>
                  <a:lnTo>
                    <a:pt x="467" y="1217"/>
                  </a:lnTo>
                  <a:lnTo>
                    <a:pt x="403" y="1239"/>
                  </a:lnTo>
                  <a:lnTo>
                    <a:pt x="338" y="1258"/>
                  </a:lnTo>
                  <a:lnTo>
                    <a:pt x="272" y="1275"/>
                  </a:lnTo>
                  <a:lnTo>
                    <a:pt x="204" y="1290"/>
                  </a:lnTo>
                  <a:lnTo>
                    <a:pt x="137" y="1301"/>
                  </a:lnTo>
                  <a:lnTo>
                    <a:pt x="69" y="1310"/>
                  </a:lnTo>
                  <a:lnTo>
                    <a:pt x="0" y="1317"/>
                  </a:lnTo>
                  <a:lnTo>
                    <a:pt x="608" y="1504"/>
                  </a:lnTo>
                </a:path>
              </a:pathLst>
            </a:custGeom>
            <a:grpFill/>
            <a:ln w="9525" cap="rnd" cmpd="sng">
              <a:solidFill>
                <a:schemeClr val="bg1"/>
              </a:solidFill>
              <a:prstDash val="solid"/>
              <a:round/>
              <a:headEnd/>
              <a:tailEnd/>
            </a:ln>
          </p:spPr>
          <p:txBody>
            <a:bodyPr/>
            <a:lstStyle/>
            <a:p>
              <a:endParaRPr lang="en-US" sz="1200">
                <a:solidFill>
                  <a:srgbClr val="000000"/>
                </a:solidFill>
              </a:endParaRPr>
            </a:p>
          </p:txBody>
        </p:sp>
      </p:grpSp>
      <p:sp>
        <p:nvSpPr>
          <p:cNvPr id="66" name="Freeform 61">
            <a:extLst>
              <a:ext uri="{FF2B5EF4-FFF2-40B4-BE49-F238E27FC236}">
                <a16:creationId xmlns:a16="http://schemas.microsoft.com/office/drawing/2014/main" id="{CFE4B4A2-4C9F-4406-B265-FDC3575C4FD4}"/>
              </a:ext>
            </a:extLst>
          </p:cNvPr>
          <p:cNvSpPr>
            <a:spLocks/>
          </p:cNvSpPr>
          <p:nvPr/>
        </p:nvSpPr>
        <p:spPr bwMode="blackWhite">
          <a:xfrm flipH="1">
            <a:off x="1567561" y="2323745"/>
            <a:ext cx="2604323" cy="396596"/>
          </a:xfrm>
          <a:custGeom>
            <a:avLst/>
            <a:gdLst>
              <a:gd name="T0" fmla="*/ 2824 w 2888"/>
              <a:gd name="T1" fmla="*/ 190 h 418"/>
              <a:gd name="T2" fmla="*/ 2455 w 2888"/>
              <a:gd name="T3" fmla="*/ 0 h 418"/>
              <a:gd name="T4" fmla="*/ 2558 w 2888"/>
              <a:gd name="T5" fmla="*/ 88 h 418"/>
              <a:gd name="T6" fmla="*/ 0 w 2888"/>
              <a:gd name="T7" fmla="*/ 190 h 418"/>
              <a:gd name="T8" fmla="*/ 621 w 2888"/>
              <a:gd name="T9" fmla="*/ 380 h 418"/>
              <a:gd name="T10" fmla="*/ 2755 w 2888"/>
              <a:gd name="T11" fmla="*/ 333 h 418"/>
              <a:gd name="T12" fmla="*/ 2887 w 2888"/>
              <a:gd name="T13" fmla="*/ 417 h 418"/>
              <a:gd name="T14" fmla="*/ 2824 w 2888"/>
              <a:gd name="T15" fmla="*/ 190 h 418"/>
              <a:gd name="T16" fmla="*/ 0 60000 65536"/>
              <a:gd name="T17" fmla="*/ 0 60000 65536"/>
              <a:gd name="T18" fmla="*/ 0 60000 65536"/>
              <a:gd name="T19" fmla="*/ 0 60000 65536"/>
              <a:gd name="T20" fmla="*/ 0 60000 65536"/>
              <a:gd name="T21" fmla="*/ 0 60000 65536"/>
              <a:gd name="T22" fmla="*/ 0 60000 65536"/>
              <a:gd name="T23" fmla="*/ 0 60000 65536"/>
              <a:gd name="T24" fmla="*/ 0 w 2888"/>
              <a:gd name="T25" fmla="*/ 0 h 418"/>
              <a:gd name="T26" fmla="*/ 2888 w 2888"/>
              <a:gd name="T27" fmla="*/ 418 h 41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88" h="418">
                <a:moveTo>
                  <a:pt x="2824" y="190"/>
                </a:moveTo>
                <a:lnTo>
                  <a:pt x="2455" y="0"/>
                </a:lnTo>
                <a:lnTo>
                  <a:pt x="2558" y="88"/>
                </a:lnTo>
                <a:lnTo>
                  <a:pt x="0" y="190"/>
                </a:lnTo>
                <a:lnTo>
                  <a:pt x="621" y="380"/>
                </a:lnTo>
                <a:lnTo>
                  <a:pt x="2755" y="333"/>
                </a:lnTo>
                <a:lnTo>
                  <a:pt x="2887" y="417"/>
                </a:lnTo>
                <a:lnTo>
                  <a:pt x="2824" y="190"/>
                </a:lnTo>
              </a:path>
            </a:pathLst>
          </a:custGeom>
          <a:solidFill>
            <a:srgbClr val="006A36"/>
          </a:solidFill>
          <a:ln w="9525" cap="rnd" cmpd="sng">
            <a:solidFill>
              <a:schemeClr val="bg1"/>
            </a:solidFill>
            <a:prstDash val="solid"/>
            <a:round/>
            <a:headEnd/>
            <a:tailEnd/>
          </a:ln>
        </p:spPr>
        <p:txBody>
          <a:bodyPr/>
          <a:lstStyle/>
          <a:p>
            <a:endParaRPr lang="en-US" sz="1200">
              <a:solidFill>
                <a:srgbClr val="000000"/>
              </a:solidFill>
            </a:endParaRPr>
          </a:p>
        </p:txBody>
      </p:sp>
      <p:sp>
        <p:nvSpPr>
          <p:cNvPr id="69" name="TextBox 68">
            <a:extLst>
              <a:ext uri="{FF2B5EF4-FFF2-40B4-BE49-F238E27FC236}">
                <a16:creationId xmlns:a16="http://schemas.microsoft.com/office/drawing/2014/main" id="{A5520836-6F62-4A81-B927-DDE22372D1CD}"/>
              </a:ext>
            </a:extLst>
          </p:cNvPr>
          <p:cNvSpPr txBox="1"/>
          <p:nvPr/>
        </p:nvSpPr>
        <p:spPr>
          <a:xfrm>
            <a:off x="9753600" y="1244600"/>
            <a:ext cx="1989666"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FRS/Narrative Reporting</a:t>
            </a:r>
          </a:p>
        </p:txBody>
      </p:sp>
      <p:sp>
        <p:nvSpPr>
          <p:cNvPr id="70" name="TextBox 69">
            <a:extLst>
              <a:ext uri="{FF2B5EF4-FFF2-40B4-BE49-F238E27FC236}">
                <a16:creationId xmlns:a16="http://schemas.microsoft.com/office/drawing/2014/main" id="{60088CA9-9A7B-493D-9469-B6FDAB775AAA}"/>
              </a:ext>
            </a:extLst>
          </p:cNvPr>
          <p:cNvSpPr txBox="1"/>
          <p:nvPr/>
        </p:nvSpPr>
        <p:spPr>
          <a:xfrm>
            <a:off x="9879589" y="2444822"/>
            <a:ext cx="1745996"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Dashboards</a:t>
            </a:r>
          </a:p>
        </p:txBody>
      </p:sp>
      <p:sp>
        <p:nvSpPr>
          <p:cNvPr id="72" name="TextBox 71">
            <a:extLst>
              <a:ext uri="{FF2B5EF4-FFF2-40B4-BE49-F238E27FC236}">
                <a16:creationId xmlns:a16="http://schemas.microsoft.com/office/drawing/2014/main" id="{5FE7082D-6BBA-4A83-95AC-A83719261DA6}"/>
              </a:ext>
            </a:extLst>
          </p:cNvPr>
          <p:cNvSpPr txBox="1"/>
          <p:nvPr/>
        </p:nvSpPr>
        <p:spPr>
          <a:xfrm>
            <a:off x="582090" y="2443164"/>
            <a:ext cx="1524000" cy="215444"/>
          </a:xfrm>
          <a:prstGeom prst="rect">
            <a:avLst/>
          </a:prstGeom>
          <a:noFill/>
        </p:spPr>
        <p:txBody>
          <a:bodyPr wrap="square" lIns="0" tIns="0" rIns="0" bIns="0" rtlCol="0">
            <a:spAutoFit/>
          </a:bodyPr>
          <a:lstStyle/>
          <a:p>
            <a:pPr>
              <a:spcBef>
                <a:spcPts val="600"/>
              </a:spcBef>
              <a:buSzPct val="100000"/>
            </a:pPr>
            <a:r>
              <a:rPr lang="en-US" sz="1400">
                <a:solidFill>
                  <a:srgbClr val="313131"/>
                </a:solidFill>
              </a:rPr>
              <a:t>Smart View</a:t>
            </a:r>
          </a:p>
        </p:txBody>
      </p:sp>
      <p:sp>
        <p:nvSpPr>
          <p:cNvPr id="73" name="Text Placeholder 4">
            <a:extLst>
              <a:ext uri="{FF2B5EF4-FFF2-40B4-BE49-F238E27FC236}">
                <a16:creationId xmlns:a16="http://schemas.microsoft.com/office/drawing/2014/main" id="{17185F4B-E78A-407D-8A0E-A943274A0EB8}"/>
              </a:ext>
            </a:extLst>
          </p:cNvPr>
          <p:cNvSpPr txBox="1">
            <a:spLocks/>
          </p:cNvSpPr>
          <p:nvPr/>
        </p:nvSpPr>
        <p:spPr>
          <a:xfrm>
            <a:off x="469900" y="881695"/>
            <a:ext cx="11252200" cy="757255"/>
          </a:xfrm>
          <a:prstGeom prst="rect">
            <a:avLst/>
          </a:prstGeom>
        </p:spPr>
        <p:txBody>
          <a:bodyPr/>
          <a:lstStyle>
            <a:lvl1pPr marL="0" indent="0" algn="l" defTabSz="914400" rtl="0" eaLnBrk="1" latinLnBrk="0" hangingPunct="1">
              <a:lnSpc>
                <a:spcPct val="95000"/>
              </a:lnSpc>
              <a:spcBef>
                <a:spcPts val="600"/>
              </a:spcBef>
              <a:buFontTx/>
              <a:buNone/>
              <a:defRPr sz="1400" kern="1200">
                <a:solidFill>
                  <a:schemeClr val="tx1"/>
                </a:solidFill>
                <a:latin typeface="+mn-lt"/>
                <a:ea typeface="+mn-ea"/>
                <a:cs typeface="+mn-cs"/>
              </a:defRPr>
            </a:lvl1pPr>
            <a:lvl2pPr marL="171450" indent="-171450" algn="l" defTabSz="914400" rtl="0" eaLnBrk="1" latinLnBrk="0" hangingPunct="1">
              <a:lnSpc>
                <a:spcPct val="95000"/>
              </a:lnSpc>
              <a:spcBef>
                <a:spcPts val="300"/>
              </a:spcBef>
              <a:buFont typeface="Arial" pitchFamily="34" charset="0"/>
              <a:buChar char="•"/>
              <a:defRPr sz="1400" kern="1200">
                <a:solidFill>
                  <a:schemeClr val="tx1"/>
                </a:solidFill>
                <a:latin typeface="+mn-lt"/>
                <a:ea typeface="+mn-ea"/>
                <a:cs typeface="+mn-cs"/>
              </a:defRPr>
            </a:lvl2pPr>
            <a:lvl3pPr marL="342900" indent="-171450" algn="l" defTabSz="914400" rtl="0" eaLnBrk="1" latinLnBrk="0" hangingPunct="1">
              <a:lnSpc>
                <a:spcPct val="95000"/>
              </a:lnSpc>
              <a:spcBef>
                <a:spcPts val="200"/>
              </a:spcBef>
              <a:buFont typeface="Franklin Gothic Book" pitchFamily="34" charset="0"/>
              <a:buChar char="–"/>
              <a:defRPr sz="1400" kern="1200">
                <a:solidFill>
                  <a:schemeClr val="tx1"/>
                </a:solidFill>
                <a:latin typeface="+mn-lt"/>
                <a:ea typeface="+mn-ea"/>
                <a:cs typeface="+mn-cs"/>
              </a:defRPr>
            </a:lvl3pPr>
            <a:lvl4pPr marL="514350" indent="-171450" algn="l" defTabSz="914400" rtl="0" eaLnBrk="1" latinLnBrk="0" hangingPunct="1">
              <a:lnSpc>
                <a:spcPct val="95000"/>
              </a:lnSpc>
              <a:spcBef>
                <a:spcPts val="100"/>
              </a:spcBef>
              <a:buFont typeface="Arial" pitchFamily="34" charset="0"/>
              <a:buChar char="•"/>
              <a:defRPr sz="1400" kern="1200">
                <a:solidFill>
                  <a:schemeClr val="tx1"/>
                </a:solidFill>
                <a:latin typeface="+mn-lt"/>
                <a:ea typeface="+mn-ea"/>
                <a:cs typeface="+mn-cs"/>
              </a:defRPr>
            </a:lvl4pPr>
            <a:lvl5pPr marL="628650" indent="-114300" algn="l" defTabSz="914400" rtl="0" eaLnBrk="1" latinLnBrk="0" hangingPunct="1">
              <a:lnSpc>
                <a:spcPct val="95000"/>
              </a:lnSpc>
              <a:spcBef>
                <a:spcPts val="100"/>
              </a:spcBef>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The final selection of a tool comes down to striking the right balance of information needs for the user.  </a:t>
            </a:r>
          </a:p>
        </p:txBody>
      </p:sp>
    </p:spTree>
    <p:extLst>
      <p:ext uri="{BB962C8B-B14F-4D97-AF65-F5344CB8AC3E}">
        <p14:creationId xmlns:p14="http://schemas.microsoft.com/office/powerpoint/2010/main" val="40135365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694F6-4E5B-47C4-A866-CB29ED8CA522}"/>
              </a:ext>
            </a:extLst>
          </p:cNvPr>
          <p:cNvSpPr>
            <a:spLocks noGrp="1"/>
          </p:cNvSpPr>
          <p:nvPr>
            <p:ph type="title"/>
          </p:nvPr>
        </p:nvSpPr>
        <p:spPr>
          <a:xfrm>
            <a:off x="630190" y="510807"/>
            <a:ext cx="10480301" cy="794052"/>
          </a:xfrm>
        </p:spPr>
        <p:txBody>
          <a:bodyPr>
            <a:noAutofit/>
          </a:bodyPr>
          <a:lstStyle/>
          <a:p>
            <a:r>
              <a:rPr lang="en-US">
                <a:solidFill>
                  <a:schemeClr val="accent1"/>
                </a:solidFill>
              </a:rPr>
              <a:t>Decision Data Point Matrix</a:t>
            </a:r>
            <a:br>
              <a:rPr lang="en-US">
                <a:solidFill>
                  <a:schemeClr val="accent1"/>
                </a:solidFill>
              </a:rPr>
            </a:br>
            <a:endParaRPr lang="en-US">
              <a:solidFill>
                <a:schemeClr val="accent1"/>
              </a:solidFill>
            </a:endParaRPr>
          </a:p>
        </p:txBody>
      </p:sp>
      <p:graphicFrame>
        <p:nvGraphicFramePr>
          <p:cNvPr id="23" name="Table 2">
            <a:extLst>
              <a:ext uri="{FF2B5EF4-FFF2-40B4-BE49-F238E27FC236}">
                <a16:creationId xmlns:a16="http://schemas.microsoft.com/office/drawing/2014/main" id="{96816175-9FA4-4677-98DF-632395A344CC}"/>
              </a:ext>
            </a:extLst>
          </p:cNvPr>
          <p:cNvGraphicFramePr>
            <a:graphicFrameLocks noGrp="1"/>
          </p:cNvGraphicFramePr>
          <p:nvPr/>
        </p:nvGraphicFramePr>
        <p:xfrm>
          <a:off x="630190" y="1181877"/>
          <a:ext cx="10640063" cy="3830796"/>
        </p:xfrm>
        <a:graphic>
          <a:graphicData uri="http://schemas.openxmlformats.org/drawingml/2006/table">
            <a:tbl>
              <a:tblPr firstRow="1" bandRow="1">
                <a:tableStyleId>{5C22544A-7EE6-4342-B048-85BDC9FD1C3A}</a:tableStyleId>
              </a:tblPr>
              <a:tblGrid>
                <a:gridCol w="1290338">
                  <a:extLst>
                    <a:ext uri="{9D8B030D-6E8A-4147-A177-3AD203B41FA5}">
                      <a16:colId xmlns:a16="http://schemas.microsoft.com/office/drawing/2014/main" val="3191387373"/>
                    </a:ext>
                  </a:extLst>
                </a:gridCol>
                <a:gridCol w="1869945">
                  <a:extLst>
                    <a:ext uri="{9D8B030D-6E8A-4147-A177-3AD203B41FA5}">
                      <a16:colId xmlns:a16="http://schemas.microsoft.com/office/drawing/2014/main" val="1358470260"/>
                    </a:ext>
                  </a:extLst>
                </a:gridCol>
                <a:gridCol w="1869945">
                  <a:extLst>
                    <a:ext uri="{9D8B030D-6E8A-4147-A177-3AD203B41FA5}">
                      <a16:colId xmlns:a16="http://schemas.microsoft.com/office/drawing/2014/main" val="896112912"/>
                    </a:ext>
                  </a:extLst>
                </a:gridCol>
                <a:gridCol w="1869945">
                  <a:extLst>
                    <a:ext uri="{9D8B030D-6E8A-4147-A177-3AD203B41FA5}">
                      <a16:colId xmlns:a16="http://schemas.microsoft.com/office/drawing/2014/main" val="3871645117"/>
                    </a:ext>
                  </a:extLst>
                </a:gridCol>
                <a:gridCol w="1869945">
                  <a:extLst>
                    <a:ext uri="{9D8B030D-6E8A-4147-A177-3AD203B41FA5}">
                      <a16:colId xmlns:a16="http://schemas.microsoft.com/office/drawing/2014/main" val="3206679376"/>
                    </a:ext>
                  </a:extLst>
                </a:gridCol>
                <a:gridCol w="1869945">
                  <a:extLst>
                    <a:ext uri="{9D8B030D-6E8A-4147-A177-3AD203B41FA5}">
                      <a16:colId xmlns:a16="http://schemas.microsoft.com/office/drawing/2014/main" val="4013264633"/>
                    </a:ext>
                  </a:extLst>
                </a:gridCol>
              </a:tblGrid>
              <a:tr h="520480">
                <a:tc>
                  <a:txBody>
                    <a:bodyPr/>
                    <a:lstStyle/>
                    <a:p>
                      <a:pPr algn="ctr" fontAlgn="ctr"/>
                      <a:endParaRPr lang="en-US" sz="1200" b="1" i="0" u="none" strike="noStrike">
                        <a:solidFill>
                          <a:schemeClr val="tx1"/>
                        </a:solidFill>
                        <a:effectLst/>
                        <a:latin typeface="+mn-lt"/>
                      </a:endParaRPr>
                    </a:p>
                  </a:txBody>
                  <a:tcPr anchor="ctr">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200" b="1" u="none" strike="noStrike">
                          <a:solidFill>
                            <a:schemeClr val="bg1"/>
                          </a:solidFill>
                          <a:effectLst/>
                        </a:rPr>
                        <a:t>OTBI</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3"/>
                    </a:solidFill>
                  </a:tcPr>
                </a:tc>
                <a:tc>
                  <a:txBody>
                    <a:bodyPr/>
                    <a:lstStyle/>
                    <a:p>
                      <a:pPr marL="0" algn="ctr" defTabSz="1219170" rtl="0" eaLnBrk="1" fontAlgn="ctr" latinLnBrk="0" hangingPunct="1"/>
                      <a:r>
                        <a:rPr lang="en-US" sz="1200" b="1" u="none" strike="noStrike" kern="1200">
                          <a:solidFill>
                            <a:schemeClr val="bg1"/>
                          </a:solidFill>
                          <a:effectLst/>
                        </a:rPr>
                        <a:t>BI Publisher</a:t>
                      </a:r>
                    </a:p>
                  </a:txBody>
                  <a:tcPr anchor="ctr">
                    <a:lnB w="12700" cap="flat" cmpd="sng" algn="ctr">
                      <a:solidFill>
                        <a:schemeClr val="accent1"/>
                      </a:solidFill>
                      <a:prstDash val="solid"/>
                      <a:round/>
                      <a:headEnd type="none" w="med" len="med"/>
                      <a:tailEnd type="none" w="med" len="med"/>
                    </a:lnB>
                    <a:solidFill>
                      <a:schemeClr val="accent3"/>
                    </a:solidFill>
                  </a:tcPr>
                </a:tc>
                <a:tc>
                  <a:txBody>
                    <a:bodyPr/>
                    <a:lstStyle/>
                    <a:p>
                      <a:pPr marL="0" algn="ctr" defTabSz="1219170" rtl="0" eaLnBrk="1" fontAlgn="ctr" latinLnBrk="0" hangingPunct="1"/>
                      <a:r>
                        <a:rPr lang="en-US" sz="1200" b="1" u="none" strike="noStrike" kern="1200">
                          <a:solidFill>
                            <a:schemeClr val="bg1"/>
                          </a:solidFill>
                          <a:effectLst/>
                        </a:rPr>
                        <a:t>Management Reporting (Previous FRS)</a:t>
                      </a:r>
                      <a:endParaRPr lang="en-US" sz="1200" b="1" u="none" strike="noStrike" kern="1200">
                        <a:solidFill>
                          <a:schemeClr val="bg1"/>
                        </a:solidFill>
                        <a:effectLst/>
                        <a:latin typeface="+mn-lt"/>
                        <a:ea typeface="+mn-ea"/>
                        <a:cs typeface="+mn-cs"/>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u="none" strike="noStrike">
                          <a:solidFill>
                            <a:schemeClr val="bg1"/>
                          </a:solidFill>
                          <a:effectLst/>
                        </a:rPr>
                        <a:t>SmartView</a:t>
                      </a:r>
                      <a:endParaRPr lang="en-US" sz="1200" b="1" i="0" u="none" strike="noStrike">
                        <a:solidFill>
                          <a:schemeClr val="bg1"/>
                        </a:solidFill>
                        <a:effectLst/>
                        <a:latin typeface="+mn-lt"/>
                      </a:endParaRPr>
                    </a:p>
                  </a:txBody>
                  <a:tcPr anchor="ctr">
                    <a:lnB w="12700" cap="flat" cmpd="sng" algn="ctr">
                      <a:solidFill>
                        <a:schemeClr val="accent1"/>
                      </a:solidFill>
                      <a:prstDash val="solid"/>
                      <a:round/>
                      <a:headEnd type="none" w="med" len="med"/>
                      <a:tailEnd type="none" w="med" len="med"/>
                    </a:lnB>
                    <a:solidFill>
                      <a:schemeClr val="accent1"/>
                    </a:solidFill>
                  </a:tcPr>
                </a:tc>
                <a:tc>
                  <a:txBody>
                    <a:bodyPr/>
                    <a:lstStyle/>
                    <a:p>
                      <a:pPr algn="ctr" fontAlgn="ctr"/>
                      <a:r>
                        <a:rPr lang="en-US" sz="1200" b="1" i="0" u="none" strike="noStrike">
                          <a:solidFill>
                            <a:schemeClr val="bg1"/>
                          </a:solidFill>
                          <a:effectLst/>
                          <a:latin typeface="+mn-lt"/>
                        </a:rPr>
                        <a:t>Narrative Reporting</a:t>
                      </a:r>
                    </a:p>
                  </a:txBody>
                  <a:tcPr anchor="ctr">
                    <a:lnB w="12700" cap="flat" cmpd="sng" algn="ctr">
                      <a:solidFill>
                        <a:schemeClr val="accent1"/>
                      </a:solidFill>
                      <a:prstDash val="solid"/>
                      <a:round/>
                      <a:headEnd type="none" w="med" len="med"/>
                      <a:tailEnd type="none" w="med" len="med"/>
                    </a:lnB>
                    <a:solidFill>
                      <a:schemeClr val="accent1"/>
                    </a:solidFill>
                  </a:tcPr>
                </a:tc>
                <a:extLst>
                  <a:ext uri="{0D108BD9-81ED-4DB2-BD59-A6C34878D82A}">
                    <a16:rowId xmlns:a16="http://schemas.microsoft.com/office/drawing/2014/main" val="768609276"/>
                  </a:ext>
                </a:extLst>
              </a:tr>
              <a:tr h="511816">
                <a:tc>
                  <a:txBody>
                    <a:bodyPr/>
                    <a:lstStyle/>
                    <a:p>
                      <a:pPr algn="l" fontAlgn="ctr"/>
                      <a:r>
                        <a:rPr lang="en-US" sz="1100" b="1" u="none" strike="noStrike">
                          <a:solidFill>
                            <a:schemeClr val="tx1"/>
                          </a:solidFill>
                          <a:effectLst/>
                        </a:rPr>
                        <a:t>Real Time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Yes</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Partial</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Partial</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Partial</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010795809"/>
                  </a:ext>
                </a:extLst>
              </a:tr>
              <a:tr h="523492">
                <a:tc>
                  <a:txBody>
                    <a:bodyPr/>
                    <a:lstStyle/>
                    <a:p>
                      <a:pPr marL="0" algn="l" defTabSz="1219170" rtl="0" eaLnBrk="1" fontAlgn="ctr" latinLnBrk="0" hangingPunct="1"/>
                      <a:r>
                        <a:rPr lang="en-US" sz="1100" b="1" u="none" strike="noStrike" kern="1200">
                          <a:solidFill>
                            <a:schemeClr val="tx1"/>
                          </a:solidFill>
                          <a:effectLst/>
                        </a:rPr>
                        <a:t>Dashboard Support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No</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latin typeface="+mn-lt"/>
                          <a:ea typeface="+mn-ea"/>
                          <a:cs typeface="+mn-cs"/>
                        </a:rPr>
                        <a:t>No</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602361858"/>
                  </a:ext>
                </a:extLst>
              </a:tr>
              <a:tr h="518084">
                <a:tc>
                  <a:txBody>
                    <a:bodyPr/>
                    <a:lstStyle/>
                    <a:p>
                      <a:pPr marL="0" algn="l" defTabSz="1219170" rtl="0" eaLnBrk="1" fontAlgn="ctr" latinLnBrk="0" hangingPunct="1"/>
                      <a:r>
                        <a:rPr lang="en-US" sz="1100" b="1" u="none" strike="noStrike" kern="1200">
                          <a:solidFill>
                            <a:schemeClr val="tx1"/>
                          </a:solidFill>
                          <a:effectLst/>
                        </a:rPr>
                        <a:t>Ad-hoc Reporting</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Yes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Yes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3595034918"/>
                  </a:ext>
                </a:extLst>
              </a:tr>
              <a:tr h="511816">
                <a:tc>
                  <a:txBody>
                    <a:bodyPr/>
                    <a:lstStyle/>
                    <a:p>
                      <a:pPr algn="l" fontAlgn="ctr"/>
                      <a:r>
                        <a:rPr lang="en-US" sz="1100" b="1" u="none" strike="noStrike">
                          <a:solidFill>
                            <a:schemeClr val="tx1"/>
                          </a:solidFill>
                          <a:effectLst/>
                        </a:rPr>
                        <a:t>Data Volume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Low</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100" u="none" strike="noStrike">
                          <a:solidFill>
                            <a:schemeClr val="tx1"/>
                          </a:solidFill>
                          <a:effectLst/>
                        </a:rPr>
                        <a:t>Medium to 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High</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a:solidFill>
                            <a:schemeClr val="tx1"/>
                          </a:solidFill>
                          <a:effectLst/>
                        </a:rPr>
                        <a:t>High</a:t>
                      </a:r>
                      <a:endParaRPr lang="en-US" sz="1100" b="0"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b="0" i="0" u="none" strike="noStrike">
                          <a:solidFill>
                            <a:schemeClr val="tx1"/>
                          </a:solidFill>
                          <a:effectLst/>
                          <a:latin typeface="+mn-lt"/>
                        </a:rPr>
                        <a:t>High</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2820210116"/>
                  </a:ext>
                </a:extLst>
              </a:tr>
              <a:tr h="721616">
                <a:tc>
                  <a:txBody>
                    <a:bodyPr/>
                    <a:lstStyle/>
                    <a:p>
                      <a:pPr marL="0" algn="l" defTabSz="1219170" rtl="0" eaLnBrk="1" fontAlgn="ctr" latinLnBrk="0" hangingPunct="1"/>
                      <a:r>
                        <a:rPr lang="en-US" sz="1100" b="1" u="none" strike="noStrike" kern="1200">
                          <a:solidFill>
                            <a:schemeClr val="tx1"/>
                          </a:solidFill>
                          <a:effectLst/>
                        </a:rPr>
                        <a:t>Data Limit</a:t>
                      </a:r>
                      <a:endParaRPr lang="en-US" sz="1100" b="1"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75K CSV /25K for excel</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lvl="0" algn="ctr">
                        <a:lnSpc>
                          <a:spcPct val="100000"/>
                        </a:lnSpc>
                        <a:spcBef>
                          <a:spcPts val="0"/>
                        </a:spcBef>
                        <a:spcAft>
                          <a:spcPts val="0"/>
                        </a:spcAft>
                        <a:buNone/>
                      </a:pPr>
                      <a:r>
                        <a:rPr lang="en-US" sz="1100" b="0" i="0" u="none" strike="noStrike" kern="1200" noProof="0">
                          <a:effectLst/>
                          <a:latin typeface="Arial"/>
                        </a:rPr>
                        <a:t>300 MB (online) *</a:t>
                      </a:r>
                      <a:endParaRPr lang="en-US"/>
                    </a:p>
                    <a:p>
                      <a:pPr lvl="0" algn="ctr">
                        <a:lnSpc>
                          <a:spcPct val="100000"/>
                        </a:lnSpc>
                        <a:spcBef>
                          <a:spcPts val="0"/>
                        </a:spcBef>
                        <a:spcAft>
                          <a:spcPts val="0"/>
                        </a:spcAft>
                        <a:buNone/>
                      </a:pPr>
                      <a:r>
                        <a:rPr lang="en-US" sz="1100" b="0" i="0" u="none" strike="noStrike" kern="1200" noProof="0">
                          <a:effectLst/>
                          <a:latin typeface="Arial"/>
                        </a:rPr>
                        <a:t>500 MB (scheduled) *</a:t>
                      </a:r>
                      <a:endParaRPr lang="en-US"/>
                    </a:p>
                    <a:p>
                      <a:pPr lvl="0" algn="ctr">
                        <a:lnSpc>
                          <a:spcPct val="100000"/>
                        </a:lnSpc>
                        <a:spcBef>
                          <a:spcPts val="0"/>
                        </a:spcBef>
                        <a:spcAft>
                          <a:spcPts val="0"/>
                        </a:spcAft>
                        <a:buNone/>
                      </a:pPr>
                      <a:r>
                        <a:rPr lang="en-US" sz="1100" b="0" i="0" u="none" strike="noStrike" kern="1200" noProof="0">
                          <a:effectLst/>
                          <a:latin typeface="Arial"/>
                        </a:rPr>
                        <a:t>15 MB (mail attachment)</a:t>
                      </a:r>
                      <a:endParaRPr lang="en-US"/>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b="0" i="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1M Cells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30 or less for count </a:t>
                      </a:r>
                    </a:p>
                    <a:p>
                      <a:pPr algn="ctr" fontAlgn="ctr"/>
                      <a:r>
                        <a:rPr lang="en-US" sz="1100" u="none" strike="noStrike" kern="1200">
                          <a:solidFill>
                            <a:schemeClr val="tx1"/>
                          </a:solidFill>
                          <a:effectLst/>
                          <a:latin typeface="+mn-lt"/>
                          <a:ea typeface="+mn-ea"/>
                          <a:cs typeface="+mn-cs"/>
                        </a:rPr>
                        <a:t>5MB for size</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350708873"/>
                  </a:ext>
                </a:extLst>
              </a:tr>
              <a:tr h="523492">
                <a:tc>
                  <a:txBody>
                    <a:bodyPr/>
                    <a:lstStyle/>
                    <a:p>
                      <a:pPr algn="l" fontAlgn="ctr"/>
                      <a:r>
                        <a:rPr lang="en-US" sz="1100" b="1" u="none" strike="noStrike">
                          <a:solidFill>
                            <a:schemeClr val="tx1"/>
                          </a:solidFill>
                          <a:effectLst/>
                        </a:rPr>
                        <a:t>Typical Usage</a:t>
                      </a:r>
                      <a:endParaRPr lang="en-US" sz="1100" b="1" i="0" u="none" strike="noStrike">
                        <a:solidFill>
                          <a:schemeClr val="tx1"/>
                        </a:solidFill>
                        <a:effectLst/>
                        <a:latin typeface="+mn-lt"/>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Ad-Hoc,</a:t>
                      </a:r>
                      <a:r>
                        <a:rPr lang="en-US" sz="1100" u="none" strike="noStrike" kern="1200" baseline="0">
                          <a:solidFill>
                            <a:schemeClr val="tx1"/>
                          </a:solidFill>
                          <a:effectLst/>
                        </a:rPr>
                        <a:t> </a:t>
                      </a:r>
                      <a:r>
                        <a:rPr lang="en-US" sz="1100" u="none" strike="noStrike" kern="1200">
                          <a:solidFill>
                            <a:schemeClr val="tx1"/>
                          </a:solidFill>
                          <a:effectLst/>
                        </a:rPr>
                        <a:t>Dashboards, Headcounts,</a:t>
                      </a:r>
                      <a:r>
                        <a:rPr lang="en-US" sz="1100" u="none" strike="noStrike" kern="1200" baseline="0">
                          <a:solidFill>
                            <a:schemeClr val="tx1"/>
                          </a:solidFill>
                          <a:effectLst/>
                        </a:rPr>
                        <a:t> Drill Downs</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Data Listings, Forms, Audits</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marL="0" algn="ctr" defTabSz="1219170" rtl="0" eaLnBrk="1" fontAlgn="ctr" latinLnBrk="0" hangingPunct="1"/>
                      <a:r>
                        <a:rPr lang="en-US" sz="1100" u="none" strike="noStrike" kern="1200">
                          <a:solidFill>
                            <a:schemeClr val="tx1"/>
                          </a:solidFill>
                          <a:effectLst/>
                        </a:rPr>
                        <a:t>P&amp;L, Balance Sheet, Account Balance</a:t>
                      </a:r>
                      <a:endParaRPr lang="en-US" sz="1100" b="0" i="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rPr>
                        <a:t>Drill down of account balance</a:t>
                      </a:r>
                      <a:endParaRPr lang="en-US" sz="1100" u="none" strike="noStrike" kern="1200">
                        <a:solidFill>
                          <a:schemeClr val="tx1"/>
                        </a:solidFill>
                        <a:effectLst/>
                        <a:latin typeface="+mn-lt"/>
                        <a:ea typeface="+mn-ea"/>
                        <a:cs typeface="+mn-cs"/>
                      </a:endParaRP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tc>
                  <a:txBody>
                    <a:bodyPr/>
                    <a:lstStyle/>
                    <a:p>
                      <a:pPr algn="ctr" fontAlgn="ctr"/>
                      <a:r>
                        <a:rPr lang="en-US" sz="1100" u="none" strike="noStrike" kern="1200">
                          <a:solidFill>
                            <a:schemeClr val="tx1"/>
                          </a:solidFill>
                          <a:effectLst/>
                          <a:latin typeface="+mn-lt"/>
                          <a:ea typeface="+mn-ea"/>
                          <a:cs typeface="+mn-cs"/>
                        </a:rPr>
                        <a:t>Cross GL vs EPM, within different EPM modules</a:t>
                      </a:r>
                    </a:p>
                  </a:txBody>
                  <a:tcPr anchor="ct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4155582271"/>
                  </a:ext>
                </a:extLst>
              </a:tr>
            </a:tbl>
          </a:graphicData>
        </a:graphic>
      </p:graphicFrame>
      <p:sp>
        <p:nvSpPr>
          <p:cNvPr id="10" name="TextBox 9">
            <a:extLst>
              <a:ext uri="{FF2B5EF4-FFF2-40B4-BE49-F238E27FC236}">
                <a16:creationId xmlns:a16="http://schemas.microsoft.com/office/drawing/2014/main" id="{A21A5EB8-F755-4CB6-AF1F-68195E314696}"/>
              </a:ext>
            </a:extLst>
          </p:cNvPr>
          <p:cNvSpPr txBox="1"/>
          <p:nvPr/>
        </p:nvSpPr>
        <p:spPr>
          <a:xfrm>
            <a:off x="630190" y="6214669"/>
            <a:ext cx="6097836" cy="276999"/>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srgbClr val="6B767D"/>
                </a:solidFill>
                <a:effectLst/>
                <a:uLnTx/>
                <a:uFillTx/>
                <a:latin typeface="Arial" panose="020B0604020202020204"/>
                <a:ea typeface="+mn-ea"/>
                <a:cs typeface="+mn-cs"/>
              </a:rPr>
              <a:t>* Size of XML output data. Configurable.</a:t>
            </a:r>
          </a:p>
        </p:txBody>
      </p:sp>
      <p:sp>
        <p:nvSpPr>
          <p:cNvPr id="11" name="Rectangle 10">
            <a:extLst>
              <a:ext uri="{FF2B5EF4-FFF2-40B4-BE49-F238E27FC236}">
                <a16:creationId xmlns:a16="http://schemas.microsoft.com/office/drawing/2014/main" id="{796DC39A-F97F-404C-8170-B5CFF973ED67}"/>
              </a:ext>
            </a:extLst>
          </p:cNvPr>
          <p:cNvSpPr/>
          <p:nvPr/>
        </p:nvSpPr>
        <p:spPr bwMode="gray">
          <a:xfrm>
            <a:off x="630190" y="5534192"/>
            <a:ext cx="584542" cy="199275"/>
          </a:xfrm>
          <a:prstGeom prst="rect">
            <a:avLst/>
          </a:prstGeom>
          <a:solidFill>
            <a:schemeClr val="accent1"/>
          </a:solidFill>
          <a:ln w="19050" algn="ctr">
            <a:noFill/>
            <a:miter lim="800000"/>
            <a:headEnd/>
            <a:tailEnd/>
          </a:ln>
        </p:spPr>
        <p:txBody>
          <a:bodyPr wrap="square" lIns="89120" tIns="89120" rIns="89120" bIns="8912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3" b="0" i="0" u="none" strike="noStrike" kern="1200" cap="none" spc="0" normalizeH="0" baseline="0" noProof="0">
              <a:ln>
                <a:noFill/>
              </a:ln>
              <a:solidFill>
                <a:srgbClr val="384951"/>
              </a:solidFill>
              <a:effectLst/>
              <a:uLnTx/>
              <a:uFillTx/>
              <a:latin typeface="Arial" panose="020B0604020202020204"/>
              <a:ea typeface="+mn-ea"/>
              <a:cs typeface="+mn-cs"/>
            </a:endParaRPr>
          </a:p>
        </p:txBody>
      </p:sp>
      <p:sp>
        <p:nvSpPr>
          <p:cNvPr id="12" name="TextBox 11">
            <a:extLst>
              <a:ext uri="{FF2B5EF4-FFF2-40B4-BE49-F238E27FC236}">
                <a16:creationId xmlns:a16="http://schemas.microsoft.com/office/drawing/2014/main" id="{ECE1AE95-DA03-40A4-A14B-7C278943889A}"/>
              </a:ext>
            </a:extLst>
          </p:cNvPr>
          <p:cNvSpPr txBox="1"/>
          <p:nvPr/>
        </p:nvSpPr>
        <p:spPr>
          <a:xfrm>
            <a:off x="1247941" y="5560762"/>
            <a:ext cx="1741669" cy="38561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2"/>
              </a:spcBef>
              <a:spcAft>
                <a:spcPts val="0"/>
              </a:spcAft>
              <a:buClrTx/>
              <a:buSzPct val="100000"/>
              <a:buFontTx/>
              <a:buNone/>
              <a:tabLst/>
              <a:defRPr/>
            </a:pPr>
            <a:r>
              <a:rPr kumimoji="0" lang="en-US" sz="1003" b="0" i="0" u="none" strike="noStrike" kern="1200" cap="none" spc="0" normalizeH="0" baseline="0" noProof="0">
                <a:ln>
                  <a:noFill/>
                </a:ln>
                <a:solidFill>
                  <a:srgbClr val="384951"/>
                </a:solidFill>
                <a:effectLst/>
                <a:uLnTx/>
                <a:uFillTx/>
                <a:latin typeface="Arial" panose="020B0604020202020204" pitchFamily="34" charset="0"/>
                <a:ea typeface="+mn-ea"/>
                <a:cs typeface="Arial" panose="020B0604020202020204" pitchFamily="34" charset="0"/>
              </a:rPr>
              <a:t>Used in both ERP &amp; EPM</a:t>
            </a:r>
          </a:p>
          <a:p>
            <a:pPr marL="0" marR="0" lvl="0" indent="0" algn="l" defTabSz="914400" rtl="0" eaLnBrk="1" fontAlgn="auto" latinLnBrk="0" hangingPunct="1">
              <a:lnSpc>
                <a:spcPct val="100000"/>
              </a:lnSpc>
              <a:spcBef>
                <a:spcPts val="602"/>
              </a:spcBef>
              <a:spcAft>
                <a:spcPts val="0"/>
              </a:spcAft>
              <a:buClrTx/>
              <a:buSzPct val="100000"/>
              <a:buFontTx/>
              <a:buNone/>
              <a:tabLst/>
              <a:defRPr/>
            </a:pPr>
            <a:r>
              <a:rPr kumimoji="0" lang="en-US" sz="1003" b="0" i="0" u="none" strike="noStrike" kern="1200" cap="none" spc="0" normalizeH="0" baseline="0" noProof="0">
                <a:ln>
                  <a:noFill/>
                </a:ln>
                <a:solidFill>
                  <a:srgbClr val="384951"/>
                </a:solidFill>
                <a:effectLst/>
                <a:uLnTx/>
                <a:uFillTx/>
                <a:latin typeface="Arial" panose="020B0604020202020204" pitchFamily="34" charset="0"/>
                <a:ea typeface="+mn-ea"/>
                <a:cs typeface="Arial" panose="020B0604020202020204" pitchFamily="34" charset="0"/>
              </a:rPr>
              <a:t>Used only in ERP</a:t>
            </a:r>
          </a:p>
        </p:txBody>
      </p:sp>
      <p:sp>
        <p:nvSpPr>
          <p:cNvPr id="13" name="Rectangle 12">
            <a:extLst>
              <a:ext uri="{FF2B5EF4-FFF2-40B4-BE49-F238E27FC236}">
                <a16:creationId xmlns:a16="http://schemas.microsoft.com/office/drawing/2014/main" id="{D7EBEC71-7F04-4628-AC36-8A9E8264D5FF}"/>
              </a:ext>
            </a:extLst>
          </p:cNvPr>
          <p:cNvSpPr/>
          <p:nvPr/>
        </p:nvSpPr>
        <p:spPr bwMode="gray">
          <a:xfrm>
            <a:off x="630190" y="5766679"/>
            <a:ext cx="584542" cy="199275"/>
          </a:xfrm>
          <a:prstGeom prst="rect">
            <a:avLst/>
          </a:prstGeom>
          <a:solidFill>
            <a:schemeClr val="accent3"/>
          </a:solidFill>
          <a:ln w="19050" algn="ctr">
            <a:noFill/>
            <a:miter lim="800000"/>
            <a:headEnd/>
            <a:tailEnd/>
          </a:ln>
        </p:spPr>
        <p:txBody>
          <a:bodyPr wrap="square" lIns="89120" tIns="89120" rIns="89120" bIns="8912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003" b="0" i="0" u="none" strike="noStrike" kern="1200" cap="none" spc="0" normalizeH="0" baseline="0" noProof="0">
              <a:ln>
                <a:noFill/>
              </a:ln>
              <a:solidFill>
                <a:srgbClr val="38495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187180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A513E-1D7A-4516-9319-C1FEDC8566F8}"/>
              </a:ext>
            </a:extLst>
          </p:cNvPr>
          <p:cNvSpPr>
            <a:spLocks noGrp="1"/>
          </p:cNvSpPr>
          <p:nvPr>
            <p:ph type="title"/>
          </p:nvPr>
        </p:nvSpPr>
        <p:spPr/>
        <p:txBody>
          <a:bodyPr/>
          <a:lstStyle/>
          <a:p>
            <a:r>
              <a:rPr lang="en-US">
                <a:solidFill>
                  <a:srgbClr val="F3753F"/>
                </a:solidFill>
              </a:rPr>
              <a:t>Reporting Definitions</a:t>
            </a:r>
          </a:p>
        </p:txBody>
      </p:sp>
      <p:sp>
        <p:nvSpPr>
          <p:cNvPr id="3" name="Content Placeholder 2">
            <a:extLst>
              <a:ext uri="{FF2B5EF4-FFF2-40B4-BE49-F238E27FC236}">
                <a16:creationId xmlns:a16="http://schemas.microsoft.com/office/drawing/2014/main" id="{BD3BECBE-D88E-4B8E-B29B-8BEBD1422089}"/>
              </a:ext>
            </a:extLst>
          </p:cNvPr>
          <p:cNvSpPr>
            <a:spLocks noGrp="1"/>
          </p:cNvSpPr>
          <p:nvPr>
            <p:ph idx="1"/>
          </p:nvPr>
        </p:nvSpPr>
        <p:spPr>
          <a:xfrm>
            <a:off x="640080" y="1463040"/>
            <a:ext cx="10515600" cy="4610100"/>
          </a:xfrm>
        </p:spPr>
        <p:txBody>
          <a:bodyPr vert="horz" lIns="91440" tIns="45720" rIns="91440" bIns="45720" rtlCol="0" anchor="t">
            <a:noAutofit/>
          </a:bodyPr>
          <a:lstStyle/>
          <a:p>
            <a:endParaRPr lang="en-US" sz="1600" b="1" dirty="0"/>
          </a:p>
          <a:p>
            <a:r>
              <a:rPr lang="en-US" sz="1600" b="1" dirty="0"/>
              <a:t>System of Record – </a:t>
            </a:r>
            <a:r>
              <a:rPr lang="en-US" sz="1600" dirty="0">
                <a:ea typeface="+mn-lt"/>
                <a:cs typeface="+mn-lt"/>
              </a:rPr>
              <a:t>The authoritative source for a particular data element. </a:t>
            </a:r>
            <a:r>
              <a:rPr lang="en-US" sz="1600" dirty="0"/>
              <a:t>Data elements should be edited only within their System of Record.  Any physical replication of a data element, often necessitated for performance of operational or analytical systems, should be regularly audited against its System of Record to make sure no drift occurs.</a:t>
            </a:r>
            <a:endParaRPr lang="en-US" dirty="0">
              <a:cs typeface="Arial" panose="020B0604020202020204"/>
            </a:endParaRPr>
          </a:p>
          <a:p>
            <a:r>
              <a:rPr lang="en-US" sz="1600" b="1" dirty="0"/>
              <a:t>System of Reference – </a:t>
            </a:r>
            <a:r>
              <a:rPr lang="en-US" sz="1600" dirty="0">
                <a:ea typeface="+mn-lt"/>
                <a:cs typeface="+mn-lt"/>
              </a:rPr>
              <a:t>The recommended source for decision-making, reporting, and analytics.  The System of Reference </a:t>
            </a:r>
            <a:r>
              <a:rPr lang="en-US" sz="1600" dirty="0"/>
              <a:t>is synchronized with the Systems of Record.  Transcend is the System of Reference for the  enterprise.</a:t>
            </a:r>
            <a:endParaRPr lang="en-US" sz="1600" dirty="0">
              <a:cs typeface="Arial"/>
            </a:endParaRPr>
          </a:p>
          <a:p>
            <a:r>
              <a:rPr lang="en-US" sz="1600" b="1" dirty="0"/>
              <a:t>Operational Systems – </a:t>
            </a:r>
            <a:r>
              <a:rPr lang="en-US" sz="1600" dirty="0"/>
              <a:t>The set of applications that power business operations (e.g. Salesforce, Workday, ServiceNow).  Operational systems are typically the Systems of Record for operational data elements.</a:t>
            </a:r>
            <a:endParaRPr lang="en-US" sz="2000" dirty="0"/>
          </a:p>
        </p:txBody>
      </p:sp>
    </p:spTree>
    <p:extLst>
      <p:ext uri="{BB962C8B-B14F-4D97-AF65-F5344CB8AC3E}">
        <p14:creationId xmlns:p14="http://schemas.microsoft.com/office/powerpoint/2010/main" val="230734317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ACCB8-35E9-456F-B1FD-FF539E14ECDA}"/>
              </a:ext>
            </a:extLst>
          </p:cNvPr>
          <p:cNvSpPr>
            <a:spLocks noGrp="1"/>
          </p:cNvSpPr>
          <p:nvPr>
            <p:ph type="title"/>
          </p:nvPr>
        </p:nvSpPr>
        <p:spPr>
          <a:xfrm>
            <a:off x="481742" y="395492"/>
            <a:ext cx="10515600" cy="715294"/>
          </a:xfrm>
        </p:spPr>
        <p:txBody>
          <a:bodyPr/>
          <a:lstStyle/>
          <a:p>
            <a:r>
              <a:rPr lang="en-US">
                <a:solidFill>
                  <a:srgbClr val="F3753F"/>
                </a:solidFill>
                <a:latin typeface="Arial"/>
                <a:cs typeface="Arial"/>
              </a:rPr>
              <a:t>Enterprise Reporting</a:t>
            </a:r>
            <a:endParaRPr lang="en-US">
              <a:solidFill>
                <a:srgbClr val="F3753F"/>
              </a:solidFill>
            </a:endParaRPr>
          </a:p>
        </p:txBody>
      </p:sp>
      <p:sp>
        <p:nvSpPr>
          <p:cNvPr id="3" name="Content Placeholder 2">
            <a:extLst>
              <a:ext uri="{FF2B5EF4-FFF2-40B4-BE49-F238E27FC236}">
                <a16:creationId xmlns:a16="http://schemas.microsoft.com/office/drawing/2014/main" id="{249DA0FD-C6D1-4468-A3FA-5FDF41112B64}"/>
              </a:ext>
            </a:extLst>
          </p:cNvPr>
          <p:cNvSpPr>
            <a:spLocks noGrp="1"/>
          </p:cNvSpPr>
          <p:nvPr>
            <p:ph idx="1"/>
          </p:nvPr>
        </p:nvSpPr>
        <p:spPr>
          <a:xfrm>
            <a:off x="640080" y="1463040"/>
            <a:ext cx="10918718" cy="4610100"/>
          </a:xfrm>
        </p:spPr>
        <p:txBody>
          <a:bodyPr vert="horz" lIns="91440" tIns="45720" rIns="91440" bIns="45720" rtlCol="0" anchor="t">
            <a:noAutofit/>
          </a:bodyPr>
          <a:lstStyle/>
          <a:p>
            <a:pPr marL="0" indent="0">
              <a:spcAft>
                <a:spcPts val="600"/>
              </a:spcAft>
              <a:buNone/>
            </a:pPr>
            <a:r>
              <a:rPr lang="en-US" sz="1600" dirty="0"/>
              <a:t>Transcend is  enterprise reporting platform housing Enterprise Data Warehouse that utilizes  platform capabilities bringing value to as its first Customer along with integrating data from multiple applications that  utilizes for its operations. Reporting utilizing Transcend provides following benefits: </a:t>
            </a:r>
            <a:endParaRPr lang="en-US" sz="1600" dirty="0">
              <a:cs typeface="Arial" panose="020B0604020202020204"/>
            </a:endParaRPr>
          </a:p>
          <a:p>
            <a:pPr lvl="1" indent="-223520">
              <a:spcAft>
                <a:spcPts val="600"/>
              </a:spcAft>
              <a:buFont typeface="Arial" panose="020B0604020202020204" pitchFamily="34" charset="0"/>
              <a:buChar char="-"/>
            </a:pPr>
            <a:r>
              <a:rPr lang="en-US" sz="1600" dirty="0"/>
              <a:t>One-stop-shop for integrated enterprise </a:t>
            </a:r>
            <a:r>
              <a:rPr lang="en-US" sz="1600" dirty="0">
                <a:hlinkClick r:id="rId3"/>
              </a:rPr>
              <a:t>data</a:t>
            </a:r>
            <a:r>
              <a:rPr lang="en-US" sz="1600" dirty="0"/>
              <a:t> and </a:t>
            </a:r>
            <a:r>
              <a:rPr lang="en-US" sz="1600" dirty="0">
                <a:hlinkClick r:id="rId4"/>
              </a:rPr>
              <a:t>reporting</a:t>
            </a:r>
            <a:endParaRPr lang="en-US" sz="1600" dirty="0"/>
          </a:p>
          <a:p>
            <a:pPr lvl="1" indent="-223520">
              <a:spcAft>
                <a:spcPts val="600"/>
              </a:spcAft>
              <a:buFont typeface="Arial" panose="020B0604020202020204" pitchFamily="34" charset="0"/>
              <a:buChar char="-"/>
            </a:pPr>
            <a:r>
              <a:rPr lang="en-US" sz="1600" dirty="0"/>
              <a:t>Designed for efficiency and reusability in reporting and analytics</a:t>
            </a:r>
            <a:endParaRPr lang="en-US" dirty="0">
              <a:cs typeface="Arial" panose="020B0604020202020204"/>
            </a:endParaRPr>
          </a:p>
          <a:p>
            <a:pPr lvl="1" indent="-223520">
              <a:spcAft>
                <a:spcPts val="600"/>
              </a:spcAft>
              <a:buFont typeface="Arial" panose="020B0604020202020204" pitchFamily="34" charset="0"/>
              <a:buChar char="-"/>
            </a:pPr>
            <a:r>
              <a:rPr lang="en-US" sz="1600" dirty="0"/>
              <a:t>System of Reference for most enterprise data, audited to ensure it reconciles to the Systems of Record</a:t>
            </a:r>
            <a:endParaRPr lang="en-US" sz="1600" dirty="0">
              <a:cs typeface="Arial"/>
            </a:endParaRPr>
          </a:p>
          <a:p>
            <a:pPr lvl="1" indent="-223520">
              <a:spcAft>
                <a:spcPts val="600"/>
              </a:spcAft>
              <a:buFont typeface="Arial" panose="020B0604020202020204" pitchFamily="34" charset="0"/>
              <a:buChar char="-"/>
            </a:pPr>
            <a:r>
              <a:rPr lang="en-US" sz="1600" dirty="0"/>
              <a:t>Centralized and standardized role-based security for accessing data</a:t>
            </a:r>
            <a:endParaRPr lang="en-US" sz="1600" dirty="0">
              <a:cs typeface="Arial"/>
            </a:endParaRPr>
          </a:p>
          <a:p>
            <a:pPr lvl="1" indent="-223520">
              <a:spcAft>
                <a:spcPts val="600"/>
              </a:spcAft>
              <a:buFont typeface="Arial" panose="020B0604020202020204" pitchFamily="34" charset="0"/>
              <a:buChar char="-"/>
            </a:pPr>
            <a:r>
              <a:rPr lang="en-US" sz="1600" dirty="0"/>
              <a:t>Centralized tools for analysis, visualization, and data science</a:t>
            </a:r>
            <a:endParaRPr lang="en-US" sz="1600" dirty="0">
              <a:cs typeface="Arial" panose="020B0604020202020204"/>
            </a:endParaRPr>
          </a:p>
          <a:p>
            <a:pPr lvl="1" indent="-223520">
              <a:spcAft>
                <a:spcPts val="600"/>
              </a:spcAft>
              <a:buFont typeface="Arial" panose="020B0604020202020204" pitchFamily="34" charset="0"/>
              <a:buChar char="-"/>
            </a:pPr>
            <a:r>
              <a:rPr lang="en-US" sz="1600" dirty="0">
                <a:hlinkClick r:id="rId5"/>
              </a:rPr>
              <a:t>Data labs </a:t>
            </a:r>
            <a:r>
              <a:rPr lang="en-US" sz="1600" dirty="0"/>
              <a:t>for bringing your own data and joining with enterprise data, avoiding costly data replication</a:t>
            </a:r>
            <a:endParaRPr lang="en-US" sz="1600" dirty="0">
              <a:cs typeface="Arial"/>
            </a:endParaRPr>
          </a:p>
          <a:p>
            <a:pPr lvl="1" indent="-223520">
              <a:spcAft>
                <a:spcPts val="600"/>
              </a:spcAft>
              <a:buFont typeface="Arial" panose="020B0604020202020204" pitchFamily="34" charset="0"/>
              <a:buChar char="-"/>
            </a:pPr>
            <a:r>
              <a:rPr lang="en-US" sz="1600" dirty="0"/>
              <a:t>Fully documented, layered data architecture, including detailed historical and trending data as well as curated single-source-of-truth metrics and dimensions</a:t>
            </a:r>
            <a:endParaRPr lang="en-US" sz="1600" dirty="0">
              <a:cs typeface="Arial"/>
            </a:endParaRPr>
          </a:p>
          <a:p>
            <a:pPr lvl="1" indent="-223520">
              <a:spcAft>
                <a:spcPts val="600"/>
              </a:spcAft>
              <a:buFont typeface="Arial" panose="020B0604020202020204" pitchFamily="34" charset="0"/>
              <a:buChar char="-"/>
            </a:pPr>
            <a:r>
              <a:rPr lang="en-US" sz="1600" dirty="0"/>
              <a:t>Based on  products and technology, providing the opportunity for all employees to provide constructive feedback on product quality and enhancements</a:t>
            </a:r>
            <a:endParaRPr lang="en-US" sz="1600" dirty="0">
              <a:cs typeface="Arial"/>
            </a:endParaRPr>
          </a:p>
          <a:p>
            <a:pPr>
              <a:spcAft>
                <a:spcPts val="1200"/>
              </a:spcAft>
            </a:pPr>
            <a:endParaRPr lang="en-US" sz="1800" dirty="0"/>
          </a:p>
          <a:p>
            <a:endParaRPr lang="en-US" dirty="0"/>
          </a:p>
        </p:txBody>
      </p:sp>
    </p:spTree>
    <p:extLst>
      <p:ext uri="{BB962C8B-B14F-4D97-AF65-F5344CB8AC3E}">
        <p14:creationId xmlns:p14="http://schemas.microsoft.com/office/powerpoint/2010/main" val="1341718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9AEBBB8-D832-474B-B7AA-C1293D4819F5}"/>
              </a:ext>
            </a:extLst>
          </p:cNvPr>
          <p:cNvSpPr>
            <a:spLocks noGrp="1"/>
          </p:cNvSpPr>
          <p:nvPr>
            <p:ph idx="1"/>
          </p:nvPr>
        </p:nvSpPr>
        <p:spPr>
          <a:xfrm>
            <a:off x="640080" y="1463040"/>
            <a:ext cx="10515600" cy="5099514"/>
          </a:xfrm>
        </p:spPr>
        <p:txBody>
          <a:bodyPr/>
          <a:lstStyle/>
          <a:p>
            <a:pPr marL="0" indent="0">
              <a:buNone/>
            </a:pPr>
            <a:r>
              <a:rPr lang="en-US" sz="1600"/>
              <a:t>Applications may have out of box reporting capabilities. This can offset the need to build the reporting on Transcend, but following points should be investigated before starting to report:</a:t>
            </a:r>
            <a:endParaRPr lang="en-US" sz="100"/>
          </a:p>
          <a:p>
            <a:pPr marL="0" indent="0">
              <a:buNone/>
            </a:pPr>
            <a:r>
              <a:rPr lang="en-US" sz="1800">
                <a:solidFill>
                  <a:schemeClr val="accent1"/>
                </a:solidFill>
              </a:rPr>
              <a:t>Recommend to use only if</a:t>
            </a:r>
          </a:p>
          <a:p>
            <a:pPr lvl="1"/>
            <a:r>
              <a:rPr lang="en-US" sz="1400"/>
              <a:t>Data requirements are met</a:t>
            </a:r>
          </a:p>
          <a:p>
            <a:pPr marL="354012" lvl="1" indent="0">
              <a:buNone/>
            </a:pPr>
            <a:r>
              <a:rPr lang="en-US" sz="1400"/>
              <a:t>	</a:t>
            </a:r>
            <a:r>
              <a:rPr lang="en-US" sz="1200"/>
              <a:t>The Application has data that is being reported on, requiring no data integration for completeness.</a:t>
            </a:r>
          </a:p>
          <a:p>
            <a:pPr lvl="3"/>
            <a:r>
              <a:rPr lang="en-US" sz="1200"/>
              <a:t>Applications have no mechanisms in place to audit/maintain data for which they are not the System of Record, integrations with other applications are expensive.</a:t>
            </a:r>
          </a:p>
          <a:p>
            <a:pPr lvl="3"/>
            <a:r>
              <a:rPr lang="en-US" sz="1200"/>
              <a:t>Applications are the only source for real-time data.</a:t>
            </a:r>
          </a:p>
          <a:p>
            <a:pPr lvl="1"/>
            <a:r>
              <a:rPr lang="en-US" sz="1400"/>
              <a:t>Reports are available out-of-box</a:t>
            </a:r>
          </a:p>
          <a:p>
            <a:pPr marL="354012" lvl="1" indent="0">
              <a:buNone/>
            </a:pPr>
            <a:r>
              <a:rPr lang="en-US" sz="1400"/>
              <a:t>	</a:t>
            </a:r>
            <a:r>
              <a:rPr lang="en-US" sz="1200"/>
              <a:t>The desired report is available out-of-box within Application.</a:t>
            </a:r>
          </a:p>
          <a:p>
            <a:pPr lvl="3"/>
            <a:r>
              <a:rPr lang="en-US" sz="1200"/>
              <a:t>Applications are not built specifically for reporting and customizations increase the overall cost and complexity of maintaining these systems over time. </a:t>
            </a:r>
          </a:p>
          <a:p>
            <a:pPr lvl="3"/>
            <a:r>
              <a:rPr lang="en-US" sz="1200"/>
              <a:t>Building a custom report/object could lead to increased load on the source application when it uses multiple objects that result in complex joins.</a:t>
            </a:r>
          </a:p>
          <a:p>
            <a:pPr lvl="1"/>
            <a:r>
              <a:rPr lang="en-US" sz="1400"/>
              <a:t>Licensing requirements are met</a:t>
            </a:r>
          </a:p>
          <a:p>
            <a:pPr marL="681037" lvl="2" indent="0">
              <a:buNone/>
            </a:pPr>
            <a:r>
              <a:rPr lang="en-US" sz="1200"/>
              <a:t>Ensure that there is enough funding and budget to accommodate the reporting and can be accessed easily by all necessary consumers. Licensing of additional users could be expensive based on application.</a:t>
            </a:r>
          </a:p>
          <a:p>
            <a:pPr lvl="1"/>
            <a:r>
              <a:rPr lang="en-US" sz="1400"/>
              <a:t>Data Security requirements are met</a:t>
            </a:r>
          </a:p>
          <a:p>
            <a:pPr marL="690562" lvl="2" indent="0">
              <a:buNone/>
            </a:pPr>
            <a:r>
              <a:rPr lang="en-US" sz="1200"/>
              <a:t>Data security management on Applications can be complex. Some applications may require customization of access policies for reporting which could lead to unnecessary exposure of data.</a:t>
            </a:r>
          </a:p>
        </p:txBody>
      </p:sp>
      <p:sp>
        <p:nvSpPr>
          <p:cNvPr id="5" name="Title 4">
            <a:extLst>
              <a:ext uri="{FF2B5EF4-FFF2-40B4-BE49-F238E27FC236}">
                <a16:creationId xmlns:a16="http://schemas.microsoft.com/office/drawing/2014/main" id="{3937BA36-86AB-439C-A697-94EE8687A21D}"/>
              </a:ext>
            </a:extLst>
          </p:cNvPr>
          <p:cNvSpPr>
            <a:spLocks noGrp="1"/>
          </p:cNvSpPr>
          <p:nvPr>
            <p:ph type="title"/>
          </p:nvPr>
        </p:nvSpPr>
        <p:spPr/>
        <p:txBody>
          <a:bodyPr/>
          <a:lstStyle/>
          <a:p>
            <a:r>
              <a:rPr lang="en-US">
                <a:solidFill>
                  <a:srgbClr val="F3753F"/>
                </a:solidFill>
              </a:rPr>
              <a:t>Application Reporting</a:t>
            </a:r>
          </a:p>
        </p:txBody>
      </p:sp>
    </p:spTree>
    <p:extLst>
      <p:ext uri="{BB962C8B-B14F-4D97-AF65-F5344CB8AC3E}">
        <p14:creationId xmlns:p14="http://schemas.microsoft.com/office/powerpoint/2010/main" val="26784553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8oKA.HptzBbRcahaWanIA"/>
</p:tagLst>
</file>

<file path=ppt/tags/tag3.xml><?xml version="1.0" encoding="utf-8"?>
<p:tagLst xmlns:a="http://schemas.openxmlformats.org/drawingml/2006/main" xmlns:r="http://schemas.openxmlformats.org/officeDocument/2006/relationships" xmlns:p="http://schemas.openxmlformats.org/presentationml/2006/main">
  <p:tag name="POWER_USER_STAMP_TAG" val="Draft"/>
</p:tagLst>
</file>

<file path=ppt/tags/tag4.xml><?xml version="1.0" encoding="utf-8"?>
<p:tagLst xmlns:a="http://schemas.openxmlformats.org/drawingml/2006/main" xmlns:r="http://schemas.openxmlformats.org/officeDocument/2006/relationships" xmlns:p="http://schemas.openxmlformats.org/presentationml/2006/main">
  <p:tag name="POWER_USER_STAMP_MASK_PICTURE_TAG" val="Draft_MaskPicture"/>
</p:tagLst>
</file>

<file path=ppt/tags/tag5.xml><?xml version="1.0" encoding="utf-8"?>
<p:tagLst xmlns:a="http://schemas.openxmlformats.org/drawingml/2006/main" xmlns:r="http://schemas.openxmlformats.org/officeDocument/2006/relationships" xmlns:p="http://schemas.openxmlformats.org/presentationml/2006/main">
  <p:tag name="POWER_USER_STAMP_TAG" val="Draft"/>
</p:tagLst>
</file>

<file path=ppt/tags/tag6.xml><?xml version="1.0" encoding="utf-8"?>
<p:tagLst xmlns:a="http://schemas.openxmlformats.org/drawingml/2006/main" xmlns:r="http://schemas.openxmlformats.org/officeDocument/2006/relationships" xmlns:p="http://schemas.openxmlformats.org/presentationml/2006/main">
  <p:tag name="POWER_USER_STAMP_MASK_PICTURE_TAG" val="Draft_MaskPictur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6" ma:contentTypeDescription="Create a new document." ma:contentTypeScope="" ma:versionID="4d2b95261807ff339f1c110a523a5cd6">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12c77668ba5df6c0fbc5cb3a64b63ba2"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Props1.xml><?xml version="1.0" encoding="utf-8"?>
<ds:datastoreItem xmlns:ds="http://schemas.openxmlformats.org/officeDocument/2006/customXml" ds:itemID="{9ACB71D8-8F21-498A-969D-210269E9249A}"/>
</file>

<file path=customXml/itemProps2.xml><?xml version="1.0" encoding="utf-8"?>
<ds:datastoreItem xmlns:ds="http://schemas.openxmlformats.org/officeDocument/2006/customXml" ds:itemID="{3890AFF7-9818-414A-AEDC-667D9336E23C}"/>
</file>

<file path=customXml/itemProps3.xml><?xml version="1.0" encoding="utf-8"?>
<ds:datastoreItem xmlns:ds="http://schemas.openxmlformats.org/officeDocument/2006/customXml" ds:itemID="{B8F78B7E-68F2-4F43-A2EF-59809E0D84B3}"/>
</file>

<file path=docProps/app.xml><?xml version="1.0" encoding="utf-8"?>
<Properties xmlns="http://schemas.openxmlformats.org/officeDocument/2006/extended-properties" xmlns:vt="http://schemas.openxmlformats.org/officeDocument/2006/docPropsVTypes">
  <TotalTime>24</TotalTime>
  <Words>16276</Words>
  <Application>Microsoft Office PowerPoint</Application>
  <PresentationFormat>Widescreen</PresentationFormat>
  <Paragraphs>2998</Paragraphs>
  <Slides>112</Slides>
  <Notes>82</Notes>
  <HiddenSlides>0</HiddenSlides>
  <MMClips>0</MMClips>
  <ScaleCrop>false</ScaleCrop>
  <HeadingPairs>
    <vt:vector size="8" baseType="variant">
      <vt:variant>
        <vt:lpstr>Fonts Used</vt:lpstr>
      </vt:variant>
      <vt:variant>
        <vt:i4>16</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30" baseType="lpstr">
      <vt:lpstr>Arial</vt:lpstr>
      <vt:lpstr>Arial Body</vt:lpstr>
      <vt:lpstr>Arial Nova</vt:lpstr>
      <vt:lpstr>Barlow</vt:lpstr>
      <vt:lpstr>Calibri</vt:lpstr>
      <vt:lpstr>Calibri Light</vt:lpstr>
      <vt:lpstr>Century Gothic</vt:lpstr>
      <vt:lpstr>Chronicle Display</vt:lpstr>
      <vt:lpstr>Chronicle Display Light</vt:lpstr>
      <vt:lpstr>Open Sans</vt:lpstr>
      <vt:lpstr>Open Sans Body</vt:lpstr>
      <vt:lpstr>Symbol</vt:lpstr>
      <vt:lpstr>Times</vt:lpstr>
      <vt:lpstr>Verdana</vt:lpstr>
      <vt:lpstr>Wingdings</vt:lpstr>
      <vt:lpstr>Wingdings 2</vt:lpstr>
      <vt:lpstr>Office Theme</vt:lpstr>
      <vt:lpstr>think-cell Slide</vt:lpstr>
      <vt:lpstr>Agenda </vt:lpstr>
      <vt:lpstr>Enterprise Architecture Reporting Guidelines  </vt:lpstr>
      <vt:lpstr>Reporting Ecosystem : Current State</vt:lpstr>
      <vt:lpstr>Transcend Reporting Patterns: Current State</vt:lpstr>
      <vt:lpstr>Transcend Reporting Patterns: Future State </vt:lpstr>
      <vt:lpstr>PowerPoint Presentation</vt:lpstr>
      <vt:lpstr>PowerPoint Presentation</vt:lpstr>
      <vt:lpstr>Reporting Methodology </vt:lpstr>
      <vt:lpstr>Oracle Reporting Tools </vt:lpstr>
      <vt:lpstr>Salesforce Integration Tool and Strategy – Being Evaluated </vt:lpstr>
      <vt:lpstr>Reporting Tools Rationalization</vt:lpstr>
      <vt:lpstr>Oracle Decision Data Point Matrix </vt:lpstr>
      <vt:lpstr>Tools Rationalization (Transcend)</vt:lpstr>
      <vt:lpstr>Report Dispositioning – Next Steps</vt:lpstr>
      <vt:lpstr>Reporting Activities – Prioritization, Dependencies etc.,</vt:lpstr>
      <vt:lpstr>Workstream Reporting SMEs</vt:lpstr>
      <vt:lpstr>Responsibility Matrix (Oracle Cloud Reporting Ownership) </vt:lpstr>
      <vt:lpstr>Responsibility Matrix (Salesforce &amp; Oracle Cloud ERP Integration Ownership)</vt:lpstr>
      <vt:lpstr>Responsibility Matrix (Custom Transcend Reporting Ownership) </vt:lpstr>
      <vt:lpstr>Responsibility Matrix (Other Boundary System Reporting Ownership) – IT or BI teams from business</vt:lpstr>
      <vt:lpstr>Oracle Reporting Security – BIP, OTBI and FRS</vt:lpstr>
      <vt:lpstr>Transcend Report Data Security</vt:lpstr>
      <vt:lpstr>Reporting Requirement - Current State</vt:lpstr>
      <vt:lpstr>Reporting Workstream: Key Risk Mitigation</vt:lpstr>
      <vt:lpstr>Report Dispositioning – Steps and subsequent activities</vt:lpstr>
      <vt:lpstr>Reporting Guiding principles</vt:lpstr>
      <vt:lpstr>BI Publisher Reports </vt:lpstr>
      <vt:lpstr> Oracle Transactional Business Intelligence (OTBI) </vt:lpstr>
      <vt:lpstr>Financial Reporting Studio (FRS) </vt:lpstr>
      <vt:lpstr>Smart View Reporting </vt:lpstr>
      <vt:lpstr>Narrative Reporting </vt:lpstr>
      <vt:lpstr>Artifacts</vt:lpstr>
      <vt:lpstr>Reporting Categorization </vt:lpstr>
      <vt:lpstr>Future State Information Delivery Architecture</vt:lpstr>
      <vt:lpstr>Reporting Use Cases Supported By Oracle Cloud</vt:lpstr>
      <vt:lpstr>PowerPoint Presentation</vt:lpstr>
      <vt:lpstr>PowerPoint Presentation</vt:lpstr>
      <vt:lpstr>PowerPoint Presentation</vt:lpstr>
      <vt:lpstr>EPM Reporting Overview</vt:lpstr>
      <vt:lpstr>Management Reporting (MR)</vt:lpstr>
      <vt:lpstr>FCC Management Reporting – Common Use Cases</vt:lpstr>
      <vt:lpstr>EPB Reporting – Common Use Cases</vt:lpstr>
      <vt:lpstr> Simplifying the choice: Ad-hoc Vs. Standardized</vt:lpstr>
      <vt:lpstr>Decision Data Point Matrix </vt:lpstr>
      <vt:lpstr>Reporting Definitions</vt:lpstr>
      <vt:lpstr>Enterprise Reporting</vt:lpstr>
      <vt:lpstr>Application Reporting</vt:lpstr>
      <vt:lpstr>Application Deployment – Reporting Considerations</vt:lpstr>
      <vt:lpstr>Reporting Standards – Self-Service Analytics</vt:lpstr>
      <vt:lpstr>Reporting Glossary</vt:lpstr>
      <vt:lpstr>PowerPoint Presentation</vt:lpstr>
      <vt:lpstr>Agenda </vt:lpstr>
      <vt:lpstr>PowerPoint Presentation</vt:lpstr>
      <vt:lpstr> Enterprise Architecture Reporting Guidelines  </vt:lpstr>
      <vt:lpstr>Reporting Ecosystem : Current State</vt:lpstr>
      <vt:lpstr>Transcend Reporting Patterns: Current State</vt:lpstr>
      <vt:lpstr>Transcend Reporting Patterns: Future State </vt:lpstr>
      <vt:lpstr>PowerPoint Presentation</vt:lpstr>
      <vt:lpstr>PowerPoint Presentation</vt:lpstr>
      <vt:lpstr>Reporting Methodology </vt:lpstr>
      <vt:lpstr>Oracle Reporting Tools </vt:lpstr>
      <vt:lpstr>Salesforce Integration Tool and Strategy – Being Evaluated </vt:lpstr>
      <vt:lpstr>Reporting Tools Rationalization</vt:lpstr>
      <vt:lpstr>Oracle Decision Data Point Matrix </vt:lpstr>
      <vt:lpstr>Tools Rationalization (Transcend)</vt:lpstr>
      <vt:lpstr>Report Dispositioning – Next Steps</vt:lpstr>
      <vt:lpstr>Reporting Activities – Prioritization, Dependencies etc.,</vt:lpstr>
      <vt:lpstr>Workstream Reporting SMEs</vt:lpstr>
      <vt:lpstr>Responsibility Matrix (Oracle Cloud Reporting Ownership) </vt:lpstr>
      <vt:lpstr>Responsibility Matrix (Salesforce &amp; Oracle Cloud ERP Integration Ownership)</vt:lpstr>
      <vt:lpstr>Responsibility Matrix (Custom Transcend Reporting Ownership) </vt:lpstr>
      <vt:lpstr>Responsibility Matrix (Other Boundary System Reporting Ownership) – IT or BI teams from business</vt:lpstr>
      <vt:lpstr>Oracle Reporting Security – BIP, OTBI and FRS</vt:lpstr>
      <vt:lpstr>Transcend Report Data Security</vt:lpstr>
      <vt:lpstr>Reporting Requirement - Current State</vt:lpstr>
      <vt:lpstr>Reporting Workstream: Key Risk Mitigation</vt:lpstr>
      <vt:lpstr>Report Dispositioning – Steps and subsequent activities</vt:lpstr>
      <vt:lpstr>Reporting Guiding principles</vt:lpstr>
      <vt:lpstr>BI Publisher Reports </vt:lpstr>
      <vt:lpstr> Oracle Transactional Business Intelligence (OTBI) </vt:lpstr>
      <vt:lpstr>Financial Reporting Studio (FRS) </vt:lpstr>
      <vt:lpstr>Smart View Reporting </vt:lpstr>
      <vt:lpstr>Narrative Reporting </vt:lpstr>
      <vt:lpstr>Artifacts</vt:lpstr>
      <vt:lpstr>Reporting Categorization </vt:lpstr>
      <vt:lpstr>Future State Information Delivery Architecture</vt:lpstr>
      <vt:lpstr>Reporting Use Cases Supported By Oracle Cloud</vt:lpstr>
      <vt:lpstr>PowerPoint Presentation</vt:lpstr>
      <vt:lpstr>PowerPoint Presentation</vt:lpstr>
      <vt:lpstr>PowerPoint Presentation</vt:lpstr>
      <vt:lpstr>EPM Reporting Overview</vt:lpstr>
      <vt:lpstr>Management Reporting (MR)</vt:lpstr>
      <vt:lpstr>FCC Management Reporting – Common Use Cases</vt:lpstr>
      <vt:lpstr>EPB Reporting – Common Use Cases</vt:lpstr>
      <vt:lpstr> Simplifying the choice: Ad-hoc Vs. Standardized</vt:lpstr>
      <vt:lpstr>Decision Data Point Matrix </vt:lpstr>
      <vt:lpstr>Reporting Definitions</vt:lpstr>
      <vt:lpstr>Enterprise Reporting</vt:lpstr>
      <vt:lpstr>Application Reporting</vt:lpstr>
      <vt:lpstr>Application Deployment – Reporting Considerations</vt:lpstr>
      <vt:lpstr>Reporting Standards – Self-Service Analytics</vt:lpstr>
      <vt:lpstr>Reporting Glossary</vt:lpstr>
      <vt:lpstr>PowerPoint Presentation</vt:lpstr>
      <vt:lpstr>Layered Data Architecture </vt:lpstr>
      <vt:lpstr>Existing reporting patterns using Transcend Business Objects – Part 1 </vt:lpstr>
      <vt:lpstr>Existing reporting patterns using Transcend Business Objects – Part 2 </vt:lpstr>
      <vt:lpstr>Transcend team's month/quarter end responsibilities</vt:lpstr>
      <vt:lpstr>PowerPoint Presentation</vt:lpstr>
      <vt:lpstr>Layered Data Architecture </vt:lpstr>
      <vt:lpstr>Existing reporting patterns using Transcend Business Objects – Part 1 </vt:lpstr>
      <vt:lpstr>Existing reporting patterns using Transcend Business Objects – Part 2 </vt:lpstr>
      <vt:lpstr>Transcend team's month/quarter end responsibilities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Varshney, Nishtha</dc:creator>
  <cp:lastModifiedBy>Varshney, Nishtha</cp:lastModifiedBy>
  <cp:revision>21</cp:revision>
  <dcterms:created xsi:type="dcterms:W3CDTF">2023-09-14T10:51:41Z</dcterms:created>
  <dcterms:modified xsi:type="dcterms:W3CDTF">2023-09-14T12:06:36Z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2023-09-14T10:51:41Z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94d237a8-8972-4bca-a395-2f1be26efe23</vt:lpwstr>
  </property>
  <property fmtid="{D5CDD505-2E9C-101B-9397-08002B2CF9AE}" pid="8" name="MSIP_Label_ea60d57e-af5b-4752-ac57-3e4f28ca11dc_ContentBits">
    <vt:lpwstr>0</vt:lpwstr>
  </property>
  <property fmtid="{D5CDD505-2E9C-101B-9397-08002B2CF9AE}" pid="9" name="ContentTypeId">
    <vt:lpwstr>0x01010088A6DCCE3A4D6246BDCC3A99887E7EBF</vt:lpwstr>
  </property>
  <property fmtid="{D5CDD505-2E9C-101B-9397-08002B2CF9AE}" pid="10" name="MediaServiceImageTags">
    <vt:lpwstr/>
  </property>
</Properties>
</file>